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26" r:id="rId48"/>
    <p:sldId id="333" r:id="rId49"/>
    <p:sldId id="336" r:id="rId50"/>
    <p:sldId id="337" r:id="rId51"/>
    <p:sldId id="338" r:id="rId52"/>
    <p:sldId id="339" r:id="rId53"/>
    <p:sldId id="340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CFC08-8C81-43E1-92F5-D7BDC51735F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FB39D-CAEB-4401-AE6B-F432B2937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0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Chapter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2247901"/>
            <a:ext cx="3886200" cy="19811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Course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hndit.com/" TargetMode="External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9-11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SQL-2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8" name="Rectangle 4"/>
          <p:cNvSpPr>
            <a:spLocks noChangeArrowheads="1"/>
          </p:cNvSpPr>
          <p:nvPr/>
        </p:nvSpPr>
        <p:spPr bwMode="auto">
          <a:xfrm>
            <a:off x="755650" y="1412875"/>
            <a:ext cx="7848600" cy="518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200" b="0">
                <a:solidFill>
                  <a:srgbClr val="3333CC"/>
                </a:solidFill>
              </a:rPr>
              <a:t>Specific rows can be selected with a </a:t>
            </a:r>
            <a:r>
              <a:rPr lang="en-GB" sz="2200" b="0">
                <a:solidFill>
                  <a:srgbClr val="FF6600"/>
                </a:solidFill>
              </a:rPr>
              <a:t>WHERE</a:t>
            </a:r>
            <a:r>
              <a:rPr lang="en-GB" sz="2200" b="0">
                <a:solidFill>
                  <a:srgbClr val="3333CC"/>
                </a:solidFill>
              </a:rPr>
              <a:t> clause:</a:t>
            </a: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2"/>
            <a:r>
              <a:rPr lang="en-GB" b="0">
                <a:solidFill>
                  <a:srgbClr val="3333CC"/>
                </a:solidFill>
              </a:rPr>
              <a:t>SELECT Lname, Position, Salary</a:t>
            </a:r>
          </a:p>
          <a:p>
            <a:pPr lvl="2"/>
            <a:r>
              <a:rPr lang="en-GB" b="0">
                <a:solidFill>
                  <a:srgbClr val="3333CC"/>
                </a:solidFill>
              </a:rPr>
              <a:t>FROM Staff</a:t>
            </a:r>
          </a:p>
          <a:p>
            <a:pPr lvl="2"/>
            <a:r>
              <a:rPr lang="en-GB" b="0">
                <a:solidFill>
                  <a:srgbClr val="3333CC"/>
                </a:solidFill>
              </a:rPr>
              <a:t>WHERE Salary &gt; 20000;</a:t>
            </a:r>
          </a:p>
          <a:p>
            <a:pPr lvl="2"/>
            <a:endParaRPr lang="en-GB" b="0">
              <a:solidFill>
                <a:srgbClr val="3333CC"/>
              </a:solidFill>
            </a:endParaRP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2"/>
            <a:endParaRPr lang="en-GB" sz="2200" b="0">
              <a:solidFill>
                <a:srgbClr val="3333CC"/>
              </a:solidFill>
            </a:endParaRPr>
          </a:p>
          <a:p>
            <a:pPr lvl="1">
              <a:buFont typeface="Arial" pitchFamily="34" charset="0"/>
              <a:buChar char="–"/>
            </a:pPr>
            <a:r>
              <a:rPr lang="en-GB" b="0">
                <a:solidFill>
                  <a:srgbClr val="3333CC"/>
                </a:solidFill>
              </a:rPr>
              <a:t>The symbol ‘&gt;’ (greater than) is a </a:t>
            </a:r>
            <a:r>
              <a:rPr lang="en-GB">
                <a:solidFill>
                  <a:srgbClr val="006600"/>
                </a:solidFill>
              </a:rPr>
              <a:t>comparison operator</a:t>
            </a:r>
            <a:r>
              <a:rPr lang="en-GB">
                <a:solidFill>
                  <a:srgbClr val="3333CC"/>
                </a:solidFill>
              </a:rPr>
              <a:t>.</a:t>
            </a:r>
          </a:p>
          <a:p>
            <a:pPr lvl="1">
              <a:buFont typeface="Arial" pitchFamily="34" charset="0"/>
              <a:buChar char="–"/>
            </a:pPr>
            <a:r>
              <a:rPr lang="en-GB" b="0">
                <a:solidFill>
                  <a:srgbClr val="3333CC"/>
                </a:solidFill>
              </a:rPr>
              <a:t> Other comparison operators: &lt;; =; &lt;=; &gt;=; ! =; &lt;&gt;.</a:t>
            </a:r>
          </a:p>
          <a:p>
            <a:pPr lvl="1">
              <a:buFont typeface="Arial" pitchFamily="34" charset="0"/>
              <a:buChar char="–"/>
            </a:pPr>
            <a:r>
              <a:rPr lang="en-GB" b="0">
                <a:solidFill>
                  <a:srgbClr val="3333CC"/>
                </a:solidFill>
              </a:rPr>
              <a:t> The condition ‘Salary &gt; 20000’ is called a </a:t>
            </a:r>
            <a:r>
              <a:rPr lang="en-GB">
                <a:solidFill>
                  <a:srgbClr val="006600"/>
                </a:solidFill>
              </a:rPr>
              <a:t>predicate</a:t>
            </a:r>
            <a:r>
              <a:rPr lang="en-GB">
                <a:solidFill>
                  <a:srgbClr val="3333CC"/>
                </a:solidFill>
              </a:rPr>
              <a:t>.</a:t>
            </a:r>
          </a:p>
          <a:p>
            <a:pPr lvl="1">
              <a:buFont typeface="Arial" pitchFamily="34" charset="0"/>
              <a:buChar char="–"/>
            </a:pPr>
            <a:r>
              <a:rPr lang="en-GB" b="0">
                <a:solidFill>
                  <a:srgbClr val="3333CC"/>
                </a:solidFill>
              </a:rPr>
              <a:t> For each row, if predicate is true, row is output.</a:t>
            </a:r>
          </a:p>
          <a:p>
            <a:pPr lvl="2"/>
            <a:endParaRPr lang="en-GB" b="0">
              <a:solidFill>
                <a:srgbClr val="3333CC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Selecting Specific Rows &amp; Columns</a:t>
            </a:r>
          </a:p>
        </p:txBody>
      </p:sp>
      <p:pic>
        <p:nvPicPr>
          <p:cNvPr id="14340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1650" y="3536950"/>
            <a:ext cx="2139950" cy="1187450"/>
          </a:xfrm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57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55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55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55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55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55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55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55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55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    student id, name and  address of all students  who have a GPA of 3.5 or more.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15364" name="Picture 4" descr="crayons-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200400"/>
            <a:ext cx="17954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4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Structured Query Language (contd</a:t>
            </a:r>
            <a:r>
              <a:rPr lang="en-US" sz="3400" smtClean="0"/>
              <a:t>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FF6600"/>
                </a:solidFill>
              </a:rPr>
              <a:t>IS NULL</a:t>
            </a:r>
          </a:p>
          <a:p>
            <a:pPr eaLnBrk="1" hangingPunct="1"/>
            <a:endParaRPr lang="en-US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/>
              <a:t>	In SQL, NULLs are considered to be distinct from every other null.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0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Structured Query Language (contd</a:t>
            </a:r>
            <a:r>
              <a:rPr lang="en-US" sz="3400" smtClean="0"/>
              <a:t>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Example…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Emp (eid, name, address, dateJoined , manager)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“List the employees who does not have a manager”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b="1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52600" y="4191000"/>
            <a:ext cx="5791200" cy="1828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solidFill>
                  <a:srgbClr val="3333CC"/>
                </a:solidFill>
              </a:rPr>
              <a:t>	</a:t>
            </a:r>
            <a:r>
              <a:rPr lang="en-US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chemeClr val="tx2"/>
                </a:solidFill>
              </a:rPr>
              <a:t> 	name</a:t>
            </a:r>
          </a:p>
          <a:p>
            <a:r>
              <a:rPr lang="en-US" b="0">
                <a:solidFill>
                  <a:schemeClr val="tx2"/>
                </a:solidFill>
              </a:rPr>
              <a:t>	</a:t>
            </a:r>
            <a:r>
              <a:rPr lang="en-US">
                <a:solidFill>
                  <a:schemeClr val="tx2"/>
                </a:solidFill>
              </a:rPr>
              <a:t>FROM		</a:t>
            </a:r>
            <a:r>
              <a:rPr lang="en-US" b="0">
                <a:solidFill>
                  <a:schemeClr val="tx2"/>
                </a:solidFill>
              </a:rPr>
              <a:t>Emp</a:t>
            </a:r>
          </a:p>
          <a:p>
            <a:r>
              <a:rPr lang="en-US" b="0">
                <a:solidFill>
                  <a:schemeClr val="tx2"/>
                </a:solidFill>
              </a:rPr>
              <a:t>	</a:t>
            </a:r>
            <a:r>
              <a:rPr lang="en-US">
                <a:solidFill>
                  <a:schemeClr val="tx2"/>
                </a:solidFill>
              </a:rPr>
              <a:t>WHERE 	</a:t>
            </a:r>
            <a:r>
              <a:rPr lang="en-US" b="0">
                <a:solidFill>
                  <a:schemeClr val="tx2"/>
                </a:solidFill>
              </a:rPr>
              <a:t>manager</a:t>
            </a:r>
            <a:r>
              <a:rPr lang="en-US" b="0">
                <a:solidFill>
                  <a:srgbClr val="3333CC"/>
                </a:solidFill>
              </a:rPr>
              <a:t> 	</a:t>
            </a:r>
            <a:r>
              <a:rPr lang="en-US">
                <a:solidFill>
                  <a:srgbClr val="FF00FF"/>
                </a:solidFill>
              </a:rPr>
              <a:t>IS NULL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48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Structured Query Language (contd</a:t>
            </a:r>
            <a:r>
              <a:rPr lang="en-US" sz="3400" smtClean="0"/>
              <a:t>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6600"/>
                </a:solidFill>
              </a:rPr>
              <a:t>IS NOT NULL…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“List the employees who have managers”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b="1" smtClean="0"/>
              <a:t>	</a:t>
            </a:r>
            <a:endParaRPr lang="en-US" smtClean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524000" y="3276600"/>
            <a:ext cx="5181600" cy="1600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r>
              <a:rPr lang="en-US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chemeClr val="tx2"/>
                </a:solidFill>
              </a:rPr>
              <a:t>  	name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FROM	</a:t>
            </a:r>
            <a:r>
              <a:rPr lang="en-US" b="0">
                <a:solidFill>
                  <a:schemeClr val="tx2"/>
                </a:solidFill>
              </a:rPr>
              <a:t>Emp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WHERE 	</a:t>
            </a:r>
            <a:r>
              <a:rPr lang="en-US" b="0">
                <a:solidFill>
                  <a:schemeClr val="tx2"/>
                </a:solidFill>
              </a:rPr>
              <a:t>manager</a:t>
            </a:r>
            <a:r>
              <a:rPr lang="en-US" b="0">
                <a:solidFill>
                  <a:srgbClr val="3333CC"/>
                </a:solidFill>
              </a:rPr>
              <a:t>       </a:t>
            </a:r>
            <a:r>
              <a:rPr lang="en-US">
                <a:solidFill>
                  <a:srgbClr val="FF00FF"/>
                </a:solidFill>
              </a:rPr>
              <a:t>IS NOT NULL</a:t>
            </a:r>
          </a:p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21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Building Up Complex Predicates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5307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en-GB" sz="2200" smtClean="0"/>
          </a:p>
          <a:p>
            <a:pPr eaLnBrk="1" hangingPunct="1"/>
            <a:r>
              <a:rPr lang="en-GB" sz="2200" smtClean="0"/>
              <a:t>Predicates evaluate to either </a:t>
            </a:r>
            <a:r>
              <a:rPr lang="en-GB" sz="2200" b="1" smtClean="0">
                <a:solidFill>
                  <a:srgbClr val="FF6600"/>
                </a:solidFill>
              </a:rPr>
              <a:t>true</a:t>
            </a:r>
            <a:r>
              <a:rPr lang="en-GB" sz="2200" b="1" smtClean="0"/>
              <a:t> </a:t>
            </a:r>
            <a:r>
              <a:rPr lang="en-GB" sz="2200" smtClean="0"/>
              <a:t>or </a:t>
            </a:r>
            <a:r>
              <a:rPr lang="en-GB" sz="2200" b="1" smtClean="0">
                <a:solidFill>
                  <a:srgbClr val="FF6600"/>
                </a:solidFill>
              </a:rPr>
              <a:t>false.</a:t>
            </a:r>
          </a:p>
          <a:p>
            <a:pPr eaLnBrk="1" hangingPunct="1"/>
            <a:r>
              <a:rPr lang="en-GB" sz="2200" smtClean="0"/>
              <a:t>Predicates can be combined using </a:t>
            </a:r>
            <a:r>
              <a:rPr lang="en-GB" sz="2200" smtClean="0">
                <a:solidFill>
                  <a:srgbClr val="006600"/>
                </a:solidFill>
              </a:rPr>
              <a:t>AND</a:t>
            </a:r>
            <a:r>
              <a:rPr lang="en-GB" sz="2200" smtClean="0"/>
              <a:t>, </a:t>
            </a:r>
            <a:r>
              <a:rPr lang="en-GB" sz="2200" smtClean="0">
                <a:solidFill>
                  <a:srgbClr val="006600"/>
                </a:solidFill>
              </a:rPr>
              <a:t>OR</a:t>
            </a:r>
            <a:r>
              <a:rPr lang="en-GB" sz="2200" smtClean="0"/>
              <a:t>, and </a:t>
            </a:r>
            <a:r>
              <a:rPr lang="en-GB" sz="2200" smtClean="0">
                <a:solidFill>
                  <a:srgbClr val="006600"/>
                </a:solidFill>
              </a:rPr>
              <a:t>NOT.</a:t>
            </a:r>
          </a:p>
          <a:p>
            <a:pPr eaLnBrk="1" hangingPunct="1"/>
            <a:r>
              <a:rPr lang="en-GB" sz="2200" smtClean="0"/>
              <a:t>Use brackets to avoid ambiguity.</a:t>
            </a:r>
          </a:p>
          <a:p>
            <a:pPr eaLnBrk="1" hangingPunct="1"/>
            <a:r>
              <a:rPr lang="en-GB" sz="2200" smtClean="0"/>
              <a:t>The next two statements are different:</a:t>
            </a:r>
          </a:p>
          <a:p>
            <a:pPr eaLnBrk="1" hangingPunct="1"/>
            <a:endParaRPr lang="en-GB" sz="22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200" smtClean="0"/>
              <a:t>In each case, whole WHERE clause is </a:t>
            </a:r>
            <a:r>
              <a:rPr lang="en-GB" sz="2200" b="1" smtClean="0"/>
              <a:t>true </a:t>
            </a:r>
            <a:r>
              <a:rPr lang="en-GB" sz="2200" smtClean="0"/>
              <a:t>or </a:t>
            </a:r>
            <a:r>
              <a:rPr lang="en-GB" sz="2200" b="1" smtClean="0"/>
              <a:t>false.</a:t>
            </a:r>
            <a:endParaRPr lang="en-GB" sz="2200" smtClean="0"/>
          </a:p>
        </p:txBody>
      </p:sp>
      <p:sp>
        <p:nvSpPr>
          <p:cNvPr id="407556" name="Rectangle 4"/>
          <p:cNvSpPr>
            <a:spLocks noChangeArrowheads="1"/>
          </p:cNvSpPr>
          <p:nvPr/>
        </p:nvSpPr>
        <p:spPr bwMode="auto">
          <a:xfrm>
            <a:off x="1752600" y="2819400"/>
            <a:ext cx="6781800" cy="198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endParaRPr lang="en-GB" sz="1800" dirty="0">
              <a:solidFill>
                <a:srgbClr val="3333CC"/>
              </a:solidFill>
            </a:endParaRP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SELECT * FROM Staff WHERE</a:t>
            </a: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(Position = 'Manager')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rgbClr val="FF33CC"/>
                </a:solidFill>
              </a:rPr>
              <a:t>OR</a:t>
            </a: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(Position = 'Assistant'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rgbClr val="FF33CC"/>
                </a:solidFill>
              </a:rPr>
              <a:t>AND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chemeClr val="tx2"/>
                </a:solidFill>
              </a:rPr>
              <a:t>Salary &gt; 10000);</a:t>
            </a:r>
          </a:p>
          <a:p>
            <a:pPr lvl="1"/>
            <a:endParaRPr lang="en-GB" sz="1800" dirty="0">
              <a:solidFill>
                <a:schemeClr val="tx2"/>
              </a:solidFill>
            </a:endParaRP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SELECT * FROM Staff WHERE</a:t>
            </a: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(Position = 'Manager'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rgbClr val="FF33CC"/>
                </a:solidFill>
              </a:rPr>
              <a:t>OR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chemeClr val="tx2"/>
                </a:solidFill>
              </a:rPr>
              <a:t>Position = 'Assistant')</a:t>
            </a:r>
          </a:p>
          <a:p>
            <a:pPr lvl="1"/>
            <a:r>
              <a:rPr lang="en-GB" sz="1800" dirty="0">
                <a:solidFill>
                  <a:srgbClr val="FF33CC"/>
                </a:solidFill>
              </a:rPr>
              <a:t>AND NOT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chemeClr val="tx2"/>
                </a:solidFill>
              </a:rPr>
              <a:t>(Salary &lt;= 10000);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5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/>
      <p:bldP spid="4075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    student id, name and  address of all students  who have a GPA of 3.5 or more  and  admitted in 2008 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20484" name="Picture 4" descr="aapencilda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429000"/>
            <a:ext cx="1371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4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Other Types of Predicate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000" smtClean="0"/>
              <a:t>Other predicates include </a:t>
            </a:r>
            <a:r>
              <a:rPr lang="en-GB" sz="2000" smtClean="0">
                <a:solidFill>
                  <a:srgbClr val="FF6600"/>
                </a:solidFill>
              </a:rPr>
              <a:t>BETWEEN</a:t>
            </a:r>
            <a:r>
              <a:rPr lang="en-GB" sz="2000" smtClean="0"/>
              <a:t>, </a:t>
            </a:r>
            <a:r>
              <a:rPr lang="en-GB" sz="2000" smtClean="0">
                <a:solidFill>
                  <a:srgbClr val="FF6600"/>
                </a:solidFill>
              </a:rPr>
              <a:t>IN</a:t>
            </a:r>
            <a:r>
              <a:rPr lang="en-GB" sz="2000" smtClean="0"/>
              <a:t>, and </a:t>
            </a:r>
            <a:r>
              <a:rPr lang="en-GB" sz="2000" smtClean="0">
                <a:solidFill>
                  <a:srgbClr val="FF6600"/>
                </a:solidFill>
              </a:rPr>
              <a:t>LIKE.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But they still evaluate to either </a:t>
            </a:r>
            <a:r>
              <a:rPr lang="en-GB" sz="2000" b="1" smtClean="0"/>
              <a:t>true </a:t>
            </a:r>
            <a:r>
              <a:rPr lang="en-GB" sz="2000" smtClean="0"/>
              <a:t>or </a:t>
            </a:r>
            <a:r>
              <a:rPr lang="en-GB" sz="2000" b="1" smtClean="0"/>
              <a:t>false.</a:t>
            </a:r>
          </a:p>
          <a:p>
            <a:pPr eaLnBrk="1" hangingPunct="1">
              <a:lnSpc>
                <a:spcPct val="90000"/>
              </a:lnSpc>
            </a:pPr>
            <a:endParaRPr lang="en-GB" sz="2000" b="1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	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>
              <a:solidFill>
                <a:srgbClr val="0080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33CC"/>
                </a:solidFill>
              </a:rPr>
              <a:t> ‘*'</a:t>
            </a:r>
            <a:r>
              <a:rPr lang="en-GB" sz="2000" smtClean="0"/>
              <a:t> matches zero or more characters.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>
                <a:solidFill>
                  <a:srgbClr val="FF33CC"/>
                </a:solidFill>
              </a:rPr>
              <a:t> ‘?'</a:t>
            </a:r>
            <a:r>
              <a:rPr lang="en-GB" sz="2000" smtClean="0"/>
              <a:t> matches exactly one character.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</a:t>
            </a:r>
          </a:p>
        </p:txBody>
      </p:sp>
      <p:sp>
        <p:nvSpPr>
          <p:cNvPr id="409604" name="Rectangle 4"/>
          <p:cNvSpPr>
            <a:spLocks noChangeArrowheads="1"/>
          </p:cNvSpPr>
          <p:nvPr/>
        </p:nvSpPr>
        <p:spPr bwMode="auto">
          <a:xfrm>
            <a:off x="914400" y="2590800"/>
            <a:ext cx="7543800" cy="2438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r>
              <a:rPr lang="en-GB" b="0">
                <a:solidFill>
                  <a:srgbClr val="3333CC"/>
                </a:solidFill>
              </a:rPr>
              <a:t>       </a:t>
            </a:r>
            <a:r>
              <a:rPr lang="en-GB" b="0">
                <a:solidFill>
                  <a:schemeClr val="tx2"/>
                </a:solidFill>
              </a:rPr>
              <a:t>SELECT * FROM Staff</a:t>
            </a:r>
          </a:p>
          <a:p>
            <a:pPr lvl="1"/>
            <a:r>
              <a:rPr lang="en-GB" b="0">
                <a:solidFill>
                  <a:schemeClr val="tx2"/>
                </a:solidFill>
              </a:rPr>
              <a:t>       WHERE</a:t>
            </a:r>
          </a:p>
          <a:p>
            <a:pPr lvl="1"/>
            <a:r>
              <a:rPr lang="en-GB" b="0">
                <a:solidFill>
                  <a:schemeClr val="tx2"/>
                </a:solidFill>
              </a:rPr>
              <a:t>       	(Salary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rgbClr val="FF33CC"/>
                </a:solidFill>
              </a:rPr>
              <a:t>BETWEEN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10000 AND 20000) AND</a:t>
            </a:r>
          </a:p>
          <a:p>
            <a:pPr lvl="1"/>
            <a:r>
              <a:rPr lang="en-GB" b="0">
                <a:solidFill>
                  <a:schemeClr val="tx2"/>
                </a:solidFill>
              </a:rPr>
              <a:t>       	(Position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rgbClr val="FF33CC"/>
                </a:solidFill>
              </a:rPr>
              <a:t>IN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('Manager', 'Assistant')) AND</a:t>
            </a:r>
          </a:p>
          <a:p>
            <a:pPr lvl="1"/>
            <a:r>
              <a:rPr lang="en-GB" b="0">
                <a:solidFill>
                  <a:schemeClr val="tx2"/>
                </a:solidFill>
              </a:rPr>
              <a:t>		(Lname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rgbClr val="FF33CC"/>
                </a:solidFill>
              </a:rPr>
              <a:t>LIKE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'S*' OR Lname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rgbClr val="FF33CC"/>
                </a:solidFill>
              </a:rPr>
              <a:t>LIKE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‘?a');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4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Structured Query Language (contd.)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Example…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“List the company name’s starting with A”.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endParaRPr lang="en-US" sz="2400" smtClean="0"/>
          </a:p>
        </p:txBody>
      </p:sp>
      <p:sp>
        <p:nvSpPr>
          <p:cNvPr id="22532" name="Rectangle 7"/>
          <p:cNvSpPr>
            <a:spLocks noChangeArrowheads="1"/>
          </p:cNvSpPr>
          <p:nvPr/>
        </p:nvSpPr>
        <p:spPr bwMode="auto">
          <a:xfrm>
            <a:off x="1752600" y="3962400"/>
            <a:ext cx="5334000" cy="1676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 dirty="0">
                <a:solidFill>
                  <a:srgbClr val="3333CC"/>
                </a:solidFill>
              </a:rPr>
              <a:t>         </a:t>
            </a:r>
            <a:r>
              <a:rPr lang="en-US" b="0" dirty="0">
                <a:solidFill>
                  <a:schemeClr val="tx2"/>
                </a:solidFill>
              </a:rPr>
              <a:t>SELECT 	</a:t>
            </a:r>
            <a:r>
              <a:rPr lang="en-US" b="0" dirty="0" err="1">
                <a:solidFill>
                  <a:schemeClr val="tx2"/>
                </a:solidFill>
              </a:rPr>
              <a:t>CompanyName</a:t>
            </a:r>
            <a:endParaRPr lang="en-US" b="0" dirty="0">
              <a:solidFill>
                <a:schemeClr val="tx2"/>
              </a:solidFill>
            </a:endParaRPr>
          </a:p>
          <a:p>
            <a:r>
              <a:rPr lang="en-US" b="0" dirty="0">
                <a:solidFill>
                  <a:schemeClr val="tx2"/>
                </a:solidFill>
              </a:rPr>
              <a:t>         FROM 	Customers</a:t>
            </a:r>
          </a:p>
          <a:p>
            <a:r>
              <a:rPr lang="en-US" b="0" dirty="0">
                <a:solidFill>
                  <a:schemeClr val="tx2"/>
                </a:solidFill>
              </a:rPr>
              <a:t>         WHERE 	</a:t>
            </a:r>
            <a:r>
              <a:rPr lang="en-US" b="0" dirty="0" err="1">
                <a:solidFill>
                  <a:schemeClr val="tx2"/>
                </a:solidFill>
              </a:rPr>
              <a:t>CompanyName</a:t>
            </a:r>
            <a:r>
              <a:rPr lang="en-US" b="0" dirty="0">
                <a:solidFill>
                  <a:schemeClr val="tx2"/>
                </a:solidFill>
              </a:rPr>
              <a:t>     </a:t>
            </a:r>
            <a:r>
              <a:rPr lang="en-US" b="0" dirty="0">
                <a:solidFill>
                  <a:srgbClr val="FF33CC"/>
                </a:solidFill>
              </a:rPr>
              <a:t>LIKE</a:t>
            </a:r>
            <a:r>
              <a:rPr lang="en-US" b="0" dirty="0">
                <a:solidFill>
                  <a:schemeClr val="tx2"/>
                </a:solidFill>
              </a:rPr>
              <a:t> ‘A*’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“List the student names starting with Hetti”.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5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61950"/>
            <a:ext cx="6324600" cy="434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Simple Queries Using SELECT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11188" y="1511300"/>
            <a:ext cx="8208962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0">
                <a:solidFill>
                  <a:srgbClr val="3333CC"/>
                </a:solidFill>
              </a:rPr>
              <a:t>The </a:t>
            </a:r>
            <a:r>
              <a:rPr lang="en-GB" sz="2400" b="0">
                <a:solidFill>
                  <a:srgbClr val="FF6600"/>
                </a:solidFill>
              </a:rPr>
              <a:t>SELECT statement</a:t>
            </a:r>
            <a:r>
              <a:rPr lang="en-GB" sz="2400" b="0">
                <a:solidFill>
                  <a:srgbClr val="3333CC"/>
                </a:solidFill>
              </a:rPr>
              <a:t> retrieves &amp; formats data.</a:t>
            </a:r>
          </a:p>
          <a:p>
            <a:pPr>
              <a:buFontTx/>
              <a:buChar char="•"/>
            </a:pPr>
            <a:endParaRPr lang="en-GB" sz="2400" b="0">
              <a:solidFill>
                <a:srgbClr val="3333CC"/>
              </a:solidFill>
            </a:endParaRPr>
          </a:p>
          <a:p>
            <a:pPr>
              <a:buFontTx/>
              <a:buChar char="•"/>
            </a:pPr>
            <a:r>
              <a:rPr lang="en-GB" sz="2400" b="0">
                <a:solidFill>
                  <a:srgbClr val="3333CC"/>
                </a:solidFill>
              </a:rPr>
              <a:t>SELECT is the most frequently used SQL statement.</a:t>
            </a:r>
          </a:p>
          <a:p>
            <a:r>
              <a:rPr lang="en-GB" sz="2400" b="0">
                <a:solidFill>
                  <a:srgbClr val="3333CC"/>
                </a:solidFill>
              </a:rPr>
              <a:t>		</a:t>
            </a:r>
          </a:p>
          <a:p>
            <a:r>
              <a:rPr lang="en-GB" sz="2400" b="0">
                <a:solidFill>
                  <a:srgbClr val="3333CC"/>
                </a:solidFill>
              </a:rPr>
              <a:t>		</a:t>
            </a:r>
            <a:r>
              <a:rPr lang="en-GB" sz="2400" b="0">
                <a:solidFill>
                  <a:srgbClr val="FF3399"/>
                </a:solidFill>
              </a:rPr>
              <a:t>SELECT * FROM Staff;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788804"/>
              </p:ext>
            </p:extLst>
          </p:nvPr>
        </p:nvGraphicFramePr>
        <p:xfrm>
          <a:off x="1524000" y="3657600"/>
          <a:ext cx="60960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staffno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Fname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Lname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Position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Salary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73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Mali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Amara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Manager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20000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32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Anne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Simith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Assistant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15000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26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Jully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Walter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Director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35000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28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More Control Over SELECT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153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 smtClean="0"/>
              <a:t>What have we achieved  so far using SELECT?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Retrieve data from all the rows and columns (whole table)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Retrieve data from all the rows and select columns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Retrieve data from select rows and columns</a:t>
            </a:r>
          </a:p>
          <a:p>
            <a:pPr eaLnBrk="1" hangingPunct="1">
              <a:lnSpc>
                <a:spcPct val="90000"/>
              </a:lnSpc>
            </a:pPr>
            <a:endParaRPr lang="en-GB" sz="20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200" smtClean="0"/>
              <a:t>Sometimes we want to re-format the output from SELECT:  E.g. for reports...</a:t>
            </a:r>
          </a:p>
          <a:p>
            <a:pPr eaLnBrk="1" hangingPunct="1">
              <a:lnSpc>
                <a:spcPct val="90000"/>
              </a:lnSpc>
            </a:pPr>
            <a:endParaRPr lang="en-GB" sz="2200" smtClean="0"/>
          </a:p>
          <a:p>
            <a:pPr eaLnBrk="1" hangingPunct="1">
              <a:lnSpc>
                <a:spcPct val="90000"/>
              </a:lnSpc>
            </a:pPr>
            <a:r>
              <a:rPr lang="en-GB" sz="2200" smtClean="0"/>
              <a:t>Examples of additional processing: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Eliminate duplicates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Sort and/or group the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Rename column headings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Calculate totals, averages, etc. (often called aggregates)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Combine results from different tables</a:t>
            </a:r>
          </a:p>
        </p:txBody>
      </p:sp>
      <p:pic>
        <p:nvPicPr>
          <p:cNvPr id="24580" name="Picture 4" descr="001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2672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0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10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10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10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0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505200" cy="5257800"/>
          </a:xfrm>
        </p:spPr>
        <p:txBody>
          <a:bodyPr/>
          <a:lstStyle/>
          <a:p>
            <a:pPr eaLnBrk="1" hangingPunct="1"/>
            <a:r>
              <a:rPr lang="en-GB" sz="2000" smtClean="0"/>
              <a:t>Produce a list of salaries for all staff, arranged in descending order of salary.</a:t>
            </a:r>
          </a:p>
          <a:p>
            <a:pPr eaLnBrk="1" hangingPunct="1"/>
            <a:endParaRPr lang="en-GB" sz="2000" smtClean="0"/>
          </a:p>
          <a:p>
            <a:pPr eaLnBrk="1" hangingPunct="1"/>
            <a:r>
              <a:rPr lang="en-GB" sz="2000" smtClean="0"/>
              <a:t>Query1:</a:t>
            </a:r>
          </a:p>
          <a:p>
            <a:pPr eaLnBrk="1" hangingPunct="1"/>
            <a:endParaRPr lang="en-GB" sz="2000" smtClean="0">
              <a:solidFill>
                <a:srgbClr val="008000"/>
              </a:solidFill>
            </a:endParaRPr>
          </a:p>
          <a:p>
            <a:pPr eaLnBrk="1" hangingPunct="1"/>
            <a:endParaRPr lang="en-GB" sz="2000" smtClean="0">
              <a:solidFill>
                <a:srgbClr val="008000"/>
              </a:solidFill>
            </a:endParaRPr>
          </a:p>
          <a:p>
            <a:pPr eaLnBrk="1" hangingPunct="1"/>
            <a:endParaRPr lang="en-GB" sz="2000" smtClean="0"/>
          </a:p>
          <a:p>
            <a:pPr eaLnBrk="1" hangingPunct="1"/>
            <a:endParaRPr lang="en-GB" sz="2000" smtClean="0"/>
          </a:p>
          <a:p>
            <a:pPr eaLnBrk="1" hangingPunct="1"/>
            <a:r>
              <a:rPr lang="en-GB" sz="2000" smtClean="0"/>
              <a:t>Query2: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Sort - ORDER BY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581400" y="16002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 dirty="0">
                <a:solidFill>
                  <a:srgbClr val="000000"/>
                </a:solidFill>
                <a:cs typeface="Arial" pitchFamily="34" charset="0"/>
              </a:rPr>
              <a:t>Staff</a:t>
            </a:r>
            <a:r>
              <a:rPr lang="en-GB" sz="1800" b="0" dirty="0"/>
              <a:t> </a:t>
            </a:r>
          </a:p>
        </p:txBody>
      </p:sp>
      <p:graphicFrame>
        <p:nvGraphicFramePr>
          <p:cNvPr id="411824" name="Group 176"/>
          <p:cNvGraphicFramePr>
            <a:graphicFrameLocks noGrp="1"/>
          </p:cNvGraphicFramePr>
          <p:nvPr/>
        </p:nvGraphicFramePr>
        <p:xfrm>
          <a:off x="3475038" y="1981200"/>
          <a:ext cx="5668962" cy="2225673"/>
        </p:xfrm>
        <a:graphic>
          <a:graphicData uri="http://schemas.openxmlformats.org/drawingml/2006/table">
            <a:tbl>
              <a:tblPr/>
              <a:tblGrid>
                <a:gridCol w="708025"/>
                <a:gridCol w="658812"/>
                <a:gridCol w="658813"/>
                <a:gridCol w="876300"/>
                <a:gridCol w="374650"/>
                <a:gridCol w="887412"/>
                <a:gridCol w="625475"/>
                <a:gridCol w="879475"/>
              </a:tblGrid>
              <a:tr h="396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74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7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4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5679" name="Rectangle 79"/>
          <p:cNvSpPr>
            <a:spLocks noChangeArrowheads="1"/>
          </p:cNvSpPr>
          <p:nvPr/>
        </p:nvSpPr>
        <p:spPr bwMode="auto">
          <a:xfrm>
            <a:off x="3995738" y="4205288"/>
            <a:ext cx="118745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Query1</a:t>
            </a:r>
            <a:r>
              <a:rPr lang="en-GB" sz="1800" b="0"/>
              <a:t> </a:t>
            </a:r>
          </a:p>
        </p:txBody>
      </p:sp>
      <p:graphicFrame>
        <p:nvGraphicFramePr>
          <p:cNvPr id="411825" name="Group 177"/>
          <p:cNvGraphicFramePr>
            <a:graphicFrameLocks noGrp="1"/>
          </p:cNvGraphicFramePr>
          <p:nvPr/>
        </p:nvGraphicFramePr>
        <p:xfrm>
          <a:off x="3995738" y="4689475"/>
          <a:ext cx="2305050" cy="1711325"/>
        </p:xfrm>
        <a:graphic>
          <a:graphicData uri="http://schemas.openxmlformats.org/drawingml/2006/table">
            <a:tbl>
              <a:tblPr/>
              <a:tblGrid>
                <a:gridCol w="622300"/>
                <a:gridCol w="571500"/>
                <a:gridCol w="563562"/>
                <a:gridCol w="547688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5722" name="Rectangle 122"/>
          <p:cNvSpPr>
            <a:spLocks noChangeArrowheads="1"/>
          </p:cNvSpPr>
          <p:nvPr/>
        </p:nvSpPr>
        <p:spPr bwMode="auto">
          <a:xfrm>
            <a:off x="6659563" y="4281488"/>
            <a:ext cx="97155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Query2</a:t>
            </a:r>
            <a:r>
              <a:rPr lang="en-GB" sz="1800" b="0"/>
              <a:t> </a:t>
            </a:r>
          </a:p>
        </p:txBody>
      </p:sp>
      <p:graphicFrame>
        <p:nvGraphicFramePr>
          <p:cNvPr id="411826" name="Group 178"/>
          <p:cNvGraphicFramePr>
            <a:graphicFrameLocks noGrp="1"/>
          </p:cNvGraphicFramePr>
          <p:nvPr/>
        </p:nvGraphicFramePr>
        <p:xfrm>
          <a:off x="6659563" y="4724400"/>
          <a:ext cx="2305050" cy="1711325"/>
        </p:xfrm>
        <a:graphic>
          <a:graphicData uri="http://schemas.openxmlformats.org/drawingml/2006/table">
            <a:tbl>
              <a:tblPr/>
              <a:tblGrid>
                <a:gridCol w="622300"/>
                <a:gridCol w="571500"/>
                <a:gridCol w="563562"/>
                <a:gridCol w="547688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5765" name="Rectangle 169"/>
          <p:cNvSpPr>
            <a:spLocks noChangeArrowheads="1"/>
          </p:cNvSpPr>
          <p:nvPr/>
        </p:nvSpPr>
        <p:spPr bwMode="auto">
          <a:xfrm>
            <a:off x="381000" y="3657600"/>
            <a:ext cx="2743200" cy="1200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1500">
              <a:solidFill>
                <a:srgbClr val="3333CC"/>
              </a:solidFill>
            </a:endParaRPr>
          </a:p>
          <a:p>
            <a:r>
              <a:rPr lang="en-GB" sz="1500">
                <a:solidFill>
                  <a:schemeClr val="tx2"/>
                </a:solidFill>
              </a:rPr>
              <a:t>SELECT StaffNo, Fname,</a:t>
            </a:r>
          </a:p>
          <a:p>
            <a:r>
              <a:rPr lang="en-GB" sz="1500">
                <a:solidFill>
                  <a:schemeClr val="tx2"/>
                </a:solidFill>
              </a:rPr>
              <a:t>	      Lname, Salary</a:t>
            </a:r>
          </a:p>
          <a:p>
            <a:r>
              <a:rPr lang="en-GB" sz="1500">
                <a:solidFill>
                  <a:schemeClr val="tx2"/>
                </a:solidFill>
              </a:rPr>
              <a:t>FROM Staff</a:t>
            </a:r>
          </a:p>
          <a:p>
            <a:r>
              <a:rPr lang="en-GB" sz="1500">
                <a:solidFill>
                  <a:srgbClr val="FF33CC"/>
                </a:solidFill>
              </a:rPr>
              <a:t>ORDER BY</a:t>
            </a:r>
            <a:r>
              <a:rPr lang="en-GB" sz="1500">
                <a:solidFill>
                  <a:srgbClr val="3333CC"/>
                </a:solidFill>
              </a:rPr>
              <a:t> </a:t>
            </a:r>
            <a:r>
              <a:rPr lang="en-GB" sz="1500">
                <a:solidFill>
                  <a:schemeClr val="tx2"/>
                </a:solidFill>
              </a:rPr>
              <a:t>Salary</a:t>
            </a:r>
            <a:r>
              <a:rPr lang="en-GB" sz="1500">
                <a:solidFill>
                  <a:srgbClr val="3333CC"/>
                </a:solidFill>
              </a:rPr>
              <a:t> </a:t>
            </a:r>
            <a:r>
              <a:rPr lang="en-GB" sz="1500">
                <a:solidFill>
                  <a:srgbClr val="FF33CC"/>
                </a:solidFill>
              </a:rPr>
              <a:t>DESC</a:t>
            </a:r>
            <a:r>
              <a:rPr lang="en-GB" sz="1500">
                <a:solidFill>
                  <a:schemeClr val="tx2"/>
                </a:solidFill>
              </a:rPr>
              <a:t>;</a:t>
            </a:r>
          </a:p>
          <a:p>
            <a:endParaRPr lang="en-US" sz="1500">
              <a:solidFill>
                <a:schemeClr val="tx2"/>
              </a:solidFill>
            </a:endParaRPr>
          </a:p>
        </p:txBody>
      </p:sp>
      <p:sp>
        <p:nvSpPr>
          <p:cNvPr id="25766" name="Rectangle 170"/>
          <p:cNvSpPr>
            <a:spLocks noChangeArrowheads="1"/>
          </p:cNvSpPr>
          <p:nvPr/>
        </p:nvSpPr>
        <p:spPr bwMode="auto">
          <a:xfrm>
            <a:off x="457200" y="5486400"/>
            <a:ext cx="2667000" cy="1143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1500">
              <a:solidFill>
                <a:srgbClr val="3333FF"/>
              </a:solidFill>
            </a:endParaRPr>
          </a:p>
          <a:p>
            <a:r>
              <a:rPr lang="en-GB" sz="1500">
                <a:solidFill>
                  <a:schemeClr val="tx2"/>
                </a:solidFill>
              </a:rPr>
              <a:t>SELECT StaffNo, Fname,</a:t>
            </a:r>
          </a:p>
          <a:p>
            <a:r>
              <a:rPr lang="en-GB" sz="1500">
                <a:solidFill>
                  <a:schemeClr val="tx2"/>
                </a:solidFill>
              </a:rPr>
              <a:t>                        Lname, Salary</a:t>
            </a:r>
          </a:p>
          <a:p>
            <a:r>
              <a:rPr lang="en-GB" sz="1500">
                <a:solidFill>
                  <a:schemeClr val="tx2"/>
                </a:solidFill>
              </a:rPr>
              <a:t>FROM Staff</a:t>
            </a:r>
          </a:p>
          <a:p>
            <a:r>
              <a:rPr lang="en-GB" sz="1500">
                <a:solidFill>
                  <a:srgbClr val="FF33CC"/>
                </a:solidFill>
              </a:rPr>
              <a:t>ORDER BY</a:t>
            </a:r>
            <a:r>
              <a:rPr lang="en-GB" sz="1500">
                <a:solidFill>
                  <a:srgbClr val="3333FF"/>
                </a:solidFill>
              </a:rPr>
              <a:t> </a:t>
            </a:r>
            <a:r>
              <a:rPr lang="en-GB" sz="1500">
                <a:solidFill>
                  <a:schemeClr val="tx2"/>
                </a:solidFill>
              </a:rPr>
              <a:t>4 </a:t>
            </a:r>
            <a:r>
              <a:rPr lang="en-GB" sz="1500">
                <a:solidFill>
                  <a:srgbClr val="FF33CC"/>
                </a:solidFill>
              </a:rPr>
              <a:t>ASC</a:t>
            </a:r>
            <a:r>
              <a:rPr lang="en-GB" sz="1500">
                <a:solidFill>
                  <a:schemeClr val="tx2"/>
                </a:solidFill>
              </a:rPr>
              <a:t>;</a:t>
            </a:r>
          </a:p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2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    student id, name and  address of all students  who have a GPA of 3.5 or more  and  admitted in 2008 in descending order of GPA.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26628" name="Picture 4" descr="crayons-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20351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7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5334000" y="4724400"/>
            <a:ext cx="2511425" cy="1720850"/>
            <a:chOff x="5105400" y="4114800"/>
            <a:chExt cx="2511425" cy="1720850"/>
          </a:xfrm>
        </p:grpSpPr>
        <p:sp>
          <p:nvSpPr>
            <p:cNvPr id="27650" name="Rectangle 174"/>
            <p:cNvSpPr>
              <a:spLocks noChangeArrowheads="1"/>
            </p:cNvSpPr>
            <p:nvPr/>
          </p:nvSpPr>
          <p:spPr bwMode="auto">
            <a:xfrm>
              <a:off x="5105400" y="4114800"/>
              <a:ext cx="2511425" cy="17208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51" name="Group 82"/>
            <p:cNvGrpSpPr>
              <a:grpSpLocks/>
            </p:cNvGrpSpPr>
            <p:nvPr/>
          </p:nvGrpSpPr>
          <p:grpSpPr bwMode="auto">
            <a:xfrm>
              <a:off x="5110163" y="4119563"/>
              <a:ext cx="622300" cy="244475"/>
              <a:chOff x="0" y="0"/>
              <a:chExt cx="392" cy="154"/>
            </a:xfrm>
          </p:grpSpPr>
          <p:sp>
            <p:nvSpPr>
              <p:cNvPr id="27822" name="Rectangle 8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92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823" name="Group 84"/>
              <p:cNvGrpSpPr>
                <a:grpSpLocks/>
              </p:cNvGrpSpPr>
              <p:nvPr/>
            </p:nvGrpSpPr>
            <p:grpSpPr bwMode="auto">
              <a:xfrm>
                <a:off x="0" y="0"/>
                <a:ext cx="392" cy="154"/>
                <a:chOff x="0" y="0"/>
                <a:chExt cx="392" cy="154"/>
              </a:xfrm>
            </p:grpSpPr>
            <p:sp>
              <p:nvSpPr>
                <p:cNvPr id="27824" name="Rectangle 8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92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 dirty="0" err="1">
                      <a:solidFill>
                        <a:srgbClr val="000000"/>
                      </a:solidFill>
                      <a:cs typeface="Arial" pitchFamily="34" charset="0"/>
                    </a:rPr>
                    <a:t>staffNo</a:t>
                  </a:r>
                  <a:endParaRPr lang="en-GB" sz="1800" b="0" dirty="0"/>
                </a:p>
              </p:txBody>
            </p:sp>
            <p:sp>
              <p:nvSpPr>
                <p:cNvPr id="27825" name="Rectangle 8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92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7652" name="Group 87"/>
            <p:cNvGrpSpPr>
              <a:grpSpLocks/>
            </p:cNvGrpSpPr>
            <p:nvPr/>
          </p:nvGrpSpPr>
          <p:grpSpPr bwMode="auto">
            <a:xfrm>
              <a:off x="5732463" y="4119563"/>
              <a:ext cx="571500" cy="244475"/>
              <a:chOff x="392" y="0"/>
              <a:chExt cx="360" cy="154"/>
            </a:xfrm>
          </p:grpSpPr>
          <p:sp>
            <p:nvSpPr>
              <p:cNvPr id="27818" name="Rectangle 88"/>
              <p:cNvSpPr>
                <a:spLocks noChangeArrowheads="1"/>
              </p:cNvSpPr>
              <p:nvPr/>
            </p:nvSpPr>
            <p:spPr bwMode="auto">
              <a:xfrm>
                <a:off x="392" y="0"/>
                <a:ext cx="360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819" name="Group 89"/>
              <p:cNvGrpSpPr>
                <a:grpSpLocks/>
              </p:cNvGrpSpPr>
              <p:nvPr/>
            </p:nvGrpSpPr>
            <p:grpSpPr bwMode="auto">
              <a:xfrm>
                <a:off x="392" y="0"/>
                <a:ext cx="360" cy="154"/>
                <a:chOff x="392" y="0"/>
                <a:chExt cx="360" cy="154"/>
              </a:xfrm>
            </p:grpSpPr>
            <p:sp>
              <p:nvSpPr>
                <p:cNvPr id="27820" name="Rectangle 90"/>
                <p:cNvSpPr>
                  <a:spLocks noChangeArrowheads="1"/>
                </p:cNvSpPr>
                <p:nvPr/>
              </p:nvSpPr>
              <p:spPr bwMode="auto">
                <a:xfrm>
                  <a:off x="392" y="0"/>
                  <a:ext cx="360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 dirty="0" err="1">
                      <a:solidFill>
                        <a:srgbClr val="000000"/>
                      </a:solidFill>
                      <a:cs typeface="Arial" pitchFamily="34" charset="0"/>
                    </a:rPr>
                    <a:t>fName</a:t>
                  </a:r>
                  <a:endParaRPr lang="en-GB" sz="1800" b="0" dirty="0"/>
                </a:p>
              </p:txBody>
            </p:sp>
            <p:sp>
              <p:nvSpPr>
                <p:cNvPr id="27821" name="Rectangle 91"/>
                <p:cNvSpPr>
                  <a:spLocks noChangeArrowheads="1"/>
                </p:cNvSpPr>
                <p:nvPr/>
              </p:nvSpPr>
              <p:spPr bwMode="auto">
                <a:xfrm>
                  <a:off x="392" y="0"/>
                  <a:ext cx="360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7653" name="Group 92"/>
            <p:cNvGrpSpPr>
              <a:grpSpLocks/>
            </p:cNvGrpSpPr>
            <p:nvPr/>
          </p:nvGrpSpPr>
          <p:grpSpPr bwMode="auto">
            <a:xfrm>
              <a:off x="6303963" y="4119563"/>
              <a:ext cx="563562" cy="244475"/>
              <a:chOff x="752" y="0"/>
              <a:chExt cx="355" cy="154"/>
            </a:xfrm>
          </p:grpSpPr>
          <p:sp>
            <p:nvSpPr>
              <p:cNvPr id="27814" name="Rectangle 93"/>
              <p:cNvSpPr>
                <a:spLocks noChangeArrowheads="1"/>
              </p:cNvSpPr>
              <p:nvPr/>
            </p:nvSpPr>
            <p:spPr bwMode="auto">
              <a:xfrm>
                <a:off x="752" y="0"/>
                <a:ext cx="355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815" name="Group 94"/>
              <p:cNvGrpSpPr>
                <a:grpSpLocks/>
              </p:cNvGrpSpPr>
              <p:nvPr/>
            </p:nvGrpSpPr>
            <p:grpSpPr bwMode="auto">
              <a:xfrm>
                <a:off x="752" y="0"/>
                <a:ext cx="355" cy="154"/>
                <a:chOff x="752" y="0"/>
                <a:chExt cx="355" cy="154"/>
              </a:xfrm>
            </p:grpSpPr>
            <p:sp>
              <p:nvSpPr>
                <p:cNvPr id="27816" name="Rectangle 95"/>
                <p:cNvSpPr>
                  <a:spLocks noChangeArrowheads="1"/>
                </p:cNvSpPr>
                <p:nvPr/>
              </p:nvSpPr>
              <p:spPr bwMode="auto">
                <a:xfrm>
                  <a:off x="752" y="0"/>
                  <a:ext cx="355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>
                      <a:solidFill>
                        <a:srgbClr val="000000"/>
                      </a:solidFill>
                      <a:cs typeface="Arial" pitchFamily="34" charset="0"/>
                    </a:rPr>
                    <a:t>lName</a:t>
                  </a:r>
                  <a:endParaRPr lang="en-GB" sz="1800" b="0"/>
                </a:p>
              </p:txBody>
            </p:sp>
            <p:sp>
              <p:nvSpPr>
                <p:cNvPr id="27817" name="Rectangle 96"/>
                <p:cNvSpPr>
                  <a:spLocks noChangeArrowheads="1"/>
                </p:cNvSpPr>
                <p:nvPr/>
              </p:nvSpPr>
              <p:spPr bwMode="auto">
                <a:xfrm>
                  <a:off x="752" y="0"/>
                  <a:ext cx="355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7654" name="Group 97"/>
            <p:cNvGrpSpPr>
              <a:grpSpLocks/>
            </p:cNvGrpSpPr>
            <p:nvPr/>
          </p:nvGrpSpPr>
          <p:grpSpPr bwMode="auto">
            <a:xfrm>
              <a:off x="6867525" y="4119563"/>
              <a:ext cx="744538" cy="244475"/>
              <a:chOff x="1107" y="0"/>
              <a:chExt cx="469" cy="154"/>
            </a:xfrm>
          </p:grpSpPr>
          <p:sp>
            <p:nvSpPr>
              <p:cNvPr id="27810" name="Rectangle 98"/>
              <p:cNvSpPr>
                <a:spLocks noChangeArrowheads="1"/>
              </p:cNvSpPr>
              <p:nvPr/>
            </p:nvSpPr>
            <p:spPr bwMode="auto">
              <a:xfrm>
                <a:off x="1107" y="0"/>
                <a:ext cx="469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811" name="Group 99"/>
              <p:cNvGrpSpPr>
                <a:grpSpLocks/>
              </p:cNvGrpSpPr>
              <p:nvPr/>
            </p:nvGrpSpPr>
            <p:grpSpPr bwMode="auto">
              <a:xfrm>
                <a:off x="1107" y="0"/>
                <a:ext cx="469" cy="154"/>
                <a:chOff x="1107" y="0"/>
                <a:chExt cx="469" cy="154"/>
              </a:xfrm>
            </p:grpSpPr>
            <p:sp>
              <p:nvSpPr>
                <p:cNvPr id="27812" name="Rectangle 100"/>
                <p:cNvSpPr>
                  <a:spLocks noChangeArrowheads="1"/>
                </p:cNvSpPr>
                <p:nvPr/>
              </p:nvSpPr>
              <p:spPr bwMode="auto">
                <a:xfrm>
                  <a:off x="1107" y="0"/>
                  <a:ext cx="469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>
                      <a:solidFill>
                        <a:srgbClr val="000000"/>
                      </a:solidFill>
                      <a:cs typeface="Arial" pitchFamily="34" charset="0"/>
                    </a:rPr>
                    <a:t>Expr1003</a:t>
                  </a:r>
                  <a:endParaRPr lang="en-GB" sz="1800" b="0"/>
                </a:p>
              </p:txBody>
            </p:sp>
            <p:sp>
              <p:nvSpPr>
                <p:cNvPr id="278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107" y="0"/>
                  <a:ext cx="469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7655" name="Group 102"/>
            <p:cNvGrpSpPr>
              <a:grpSpLocks/>
            </p:cNvGrpSpPr>
            <p:nvPr/>
          </p:nvGrpSpPr>
          <p:grpSpPr bwMode="auto">
            <a:xfrm>
              <a:off x="5110163" y="4364038"/>
              <a:ext cx="622300" cy="244475"/>
              <a:chOff x="0" y="154"/>
              <a:chExt cx="392" cy="154"/>
            </a:xfrm>
          </p:grpSpPr>
          <p:sp>
            <p:nvSpPr>
              <p:cNvPr id="27808" name="Rectangle 103"/>
              <p:cNvSpPr>
                <a:spLocks noChangeArrowheads="1"/>
              </p:cNvSpPr>
              <p:nvPr/>
            </p:nvSpPr>
            <p:spPr bwMode="auto">
              <a:xfrm>
                <a:off x="0" y="154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SA9</a:t>
                </a:r>
                <a:endParaRPr lang="en-GB" sz="1800" b="0"/>
              </a:p>
            </p:txBody>
          </p:sp>
          <p:sp>
            <p:nvSpPr>
              <p:cNvPr id="27809" name="Rectangle 104"/>
              <p:cNvSpPr>
                <a:spLocks noChangeArrowheads="1"/>
              </p:cNvSpPr>
              <p:nvPr/>
            </p:nvSpPr>
            <p:spPr bwMode="auto">
              <a:xfrm>
                <a:off x="0" y="154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56" name="Group 105"/>
            <p:cNvGrpSpPr>
              <a:grpSpLocks/>
            </p:cNvGrpSpPr>
            <p:nvPr/>
          </p:nvGrpSpPr>
          <p:grpSpPr bwMode="auto">
            <a:xfrm>
              <a:off x="5732463" y="4364038"/>
              <a:ext cx="571500" cy="244475"/>
              <a:chOff x="392" y="154"/>
              <a:chExt cx="360" cy="154"/>
            </a:xfrm>
          </p:grpSpPr>
          <p:sp>
            <p:nvSpPr>
              <p:cNvPr id="27806" name="Rectangle 106"/>
              <p:cNvSpPr>
                <a:spLocks noChangeArrowheads="1"/>
              </p:cNvSpPr>
              <p:nvPr/>
            </p:nvSpPr>
            <p:spPr bwMode="auto">
              <a:xfrm>
                <a:off x="392" y="154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Mary</a:t>
                </a:r>
                <a:endParaRPr lang="en-GB" sz="1800" b="0"/>
              </a:p>
            </p:txBody>
          </p:sp>
          <p:sp>
            <p:nvSpPr>
              <p:cNvPr id="27807" name="Rectangle 107"/>
              <p:cNvSpPr>
                <a:spLocks noChangeArrowheads="1"/>
              </p:cNvSpPr>
              <p:nvPr/>
            </p:nvSpPr>
            <p:spPr bwMode="auto">
              <a:xfrm>
                <a:off x="392" y="154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57" name="Group 108"/>
            <p:cNvGrpSpPr>
              <a:grpSpLocks/>
            </p:cNvGrpSpPr>
            <p:nvPr/>
          </p:nvGrpSpPr>
          <p:grpSpPr bwMode="auto">
            <a:xfrm>
              <a:off x="6303963" y="4364038"/>
              <a:ext cx="563562" cy="244475"/>
              <a:chOff x="752" y="154"/>
              <a:chExt cx="355" cy="154"/>
            </a:xfrm>
          </p:grpSpPr>
          <p:sp>
            <p:nvSpPr>
              <p:cNvPr id="27804" name="Rectangle 109"/>
              <p:cNvSpPr>
                <a:spLocks noChangeArrowheads="1"/>
              </p:cNvSpPr>
              <p:nvPr/>
            </p:nvSpPr>
            <p:spPr bwMode="auto">
              <a:xfrm>
                <a:off x="752" y="154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Howe</a:t>
                </a:r>
                <a:endParaRPr lang="en-GB" sz="1800" b="0"/>
              </a:p>
            </p:txBody>
          </p:sp>
          <p:sp>
            <p:nvSpPr>
              <p:cNvPr id="27805" name="Rectangle 110"/>
              <p:cNvSpPr>
                <a:spLocks noChangeArrowheads="1"/>
              </p:cNvSpPr>
              <p:nvPr/>
            </p:nvSpPr>
            <p:spPr bwMode="auto">
              <a:xfrm>
                <a:off x="752" y="154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58" name="Group 111"/>
            <p:cNvGrpSpPr>
              <a:grpSpLocks/>
            </p:cNvGrpSpPr>
            <p:nvPr/>
          </p:nvGrpSpPr>
          <p:grpSpPr bwMode="auto">
            <a:xfrm>
              <a:off x="6867525" y="4364038"/>
              <a:ext cx="744538" cy="244475"/>
              <a:chOff x="1107" y="154"/>
              <a:chExt cx="469" cy="154"/>
            </a:xfrm>
          </p:grpSpPr>
          <p:sp>
            <p:nvSpPr>
              <p:cNvPr id="27802" name="Rectangle 112"/>
              <p:cNvSpPr>
                <a:spLocks noChangeArrowheads="1"/>
              </p:cNvSpPr>
              <p:nvPr/>
            </p:nvSpPr>
            <p:spPr bwMode="auto">
              <a:xfrm>
                <a:off x="1107" y="154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750</a:t>
                </a:r>
                <a:endParaRPr lang="en-GB" sz="1800" b="0"/>
              </a:p>
            </p:txBody>
          </p:sp>
          <p:sp>
            <p:nvSpPr>
              <p:cNvPr id="27803" name="Rectangle 113"/>
              <p:cNvSpPr>
                <a:spLocks noChangeArrowheads="1"/>
              </p:cNvSpPr>
              <p:nvPr/>
            </p:nvSpPr>
            <p:spPr bwMode="auto">
              <a:xfrm>
                <a:off x="1107" y="154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59" name="Group 114"/>
            <p:cNvGrpSpPr>
              <a:grpSpLocks/>
            </p:cNvGrpSpPr>
            <p:nvPr/>
          </p:nvGrpSpPr>
          <p:grpSpPr bwMode="auto">
            <a:xfrm>
              <a:off x="5110163" y="4608513"/>
              <a:ext cx="622300" cy="244475"/>
              <a:chOff x="0" y="308"/>
              <a:chExt cx="392" cy="154"/>
            </a:xfrm>
          </p:grpSpPr>
          <p:sp>
            <p:nvSpPr>
              <p:cNvPr id="27800" name="Rectangle 115"/>
              <p:cNvSpPr>
                <a:spLocks noChangeArrowheads="1"/>
              </p:cNvSpPr>
              <p:nvPr/>
            </p:nvSpPr>
            <p:spPr bwMode="auto">
              <a:xfrm>
                <a:off x="0" y="308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SG14</a:t>
                </a:r>
                <a:endParaRPr lang="en-GB" sz="1800" b="0"/>
              </a:p>
            </p:txBody>
          </p:sp>
          <p:sp>
            <p:nvSpPr>
              <p:cNvPr id="27801" name="Rectangle 116"/>
              <p:cNvSpPr>
                <a:spLocks noChangeArrowheads="1"/>
              </p:cNvSpPr>
              <p:nvPr/>
            </p:nvSpPr>
            <p:spPr bwMode="auto">
              <a:xfrm>
                <a:off x="0" y="308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0" name="Group 117"/>
            <p:cNvGrpSpPr>
              <a:grpSpLocks/>
            </p:cNvGrpSpPr>
            <p:nvPr/>
          </p:nvGrpSpPr>
          <p:grpSpPr bwMode="auto">
            <a:xfrm>
              <a:off x="5732463" y="4608513"/>
              <a:ext cx="571500" cy="244475"/>
              <a:chOff x="392" y="308"/>
              <a:chExt cx="360" cy="154"/>
            </a:xfrm>
          </p:grpSpPr>
          <p:sp>
            <p:nvSpPr>
              <p:cNvPr id="27798" name="Rectangle 118"/>
              <p:cNvSpPr>
                <a:spLocks noChangeArrowheads="1"/>
              </p:cNvSpPr>
              <p:nvPr/>
            </p:nvSpPr>
            <p:spPr bwMode="auto">
              <a:xfrm>
                <a:off x="392" y="308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David</a:t>
                </a:r>
                <a:endParaRPr lang="en-GB" sz="1800" b="0"/>
              </a:p>
            </p:txBody>
          </p:sp>
          <p:sp>
            <p:nvSpPr>
              <p:cNvPr id="27799" name="Rectangle 119"/>
              <p:cNvSpPr>
                <a:spLocks noChangeArrowheads="1"/>
              </p:cNvSpPr>
              <p:nvPr/>
            </p:nvSpPr>
            <p:spPr bwMode="auto">
              <a:xfrm>
                <a:off x="392" y="308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1" name="Group 120"/>
            <p:cNvGrpSpPr>
              <a:grpSpLocks/>
            </p:cNvGrpSpPr>
            <p:nvPr/>
          </p:nvGrpSpPr>
          <p:grpSpPr bwMode="auto">
            <a:xfrm>
              <a:off x="6303963" y="4608513"/>
              <a:ext cx="563562" cy="244475"/>
              <a:chOff x="752" y="308"/>
              <a:chExt cx="355" cy="154"/>
            </a:xfrm>
          </p:grpSpPr>
          <p:sp>
            <p:nvSpPr>
              <p:cNvPr id="27796" name="Rectangle 121"/>
              <p:cNvSpPr>
                <a:spLocks noChangeArrowheads="1"/>
              </p:cNvSpPr>
              <p:nvPr/>
            </p:nvSpPr>
            <p:spPr bwMode="auto">
              <a:xfrm>
                <a:off x="752" y="308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Ford</a:t>
                </a:r>
                <a:endParaRPr lang="en-GB" sz="1800" b="0"/>
              </a:p>
            </p:txBody>
          </p:sp>
          <p:sp>
            <p:nvSpPr>
              <p:cNvPr id="27797" name="Rectangle 122"/>
              <p:cNvSpPr>
                <a:spLocks noChangeArrowheads="1"/>
              </p:cNvSpPr>
              <p:nvPr/>
            </p:nvSpPr>
            <p:spPr bwMode="auto">
              <a:xfrm>
                <a:off x="752" y="308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2" name="Group 123"/>
            <p:cNvGrpSpPr>
              <a:grpSpLocks/>
            </p:cNvGrpSpPr>
            <p:nvPr/>
          </p:nvGrpSpPr>
          <p:grpSpPr bwMode="auto">
            <a:xfrm>
              <a:off x="6867525" y="4608513"/>
              <a:ext cx="744538" cy="244475"/>
              <a:chOff x="1107" y="308"/>
              <a:chExt cx="469" cy="154"/>
            </a:xfrm>
          </p:grpSpPr>
          <p:sp>
            <p:nvSpPr>
              <p:cNvPr id="27794" name="Rectangle 124"/>
              <p:cNvSpPr>
                <a:spLocks noChangeArrowheads="1"/>
              </p:cNvSpPr>
              <p:nvPr/>
            </p:nvSpPr>
            <p:spPr bwMode="auto">
              <a:xfrm>
                <a:off x="1107" y="308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1500</a:t>
                </a:r>
                <a:endParaRPr lang="en-GB" sz="1800" b="0"/>
              </a:p>
            </p:txBody>
          </p:sp>
          <p:sp>
            <p:nvSpPr>
              <p:cNvPr id="27795" name="Rectangle 125"/>
              <p:cNvSpPr>
                <a:spLocks noChangeArrowheads="1"/>
              </p:cNvSpPr>
              <p:nvPr/>
            </p:nvSpPr>
            <p:spPr bwMode="auto">
              <a:xfrm>
                <a:off x="1107" y="308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3" name="Group 126"/>
            <p:cNvGrpSpPr>
              <a:grpSpLocks/>
            </p:cNvGrpSpPr>
            <p:nvPr/>
          </p:nvGrpSpPr>
          <p:grpSpPr bwMode="auto">
            <a:xfrm>
              <a:off x="5110163" y="4852988"/>
              <a:ext cx="622300" cy="244475"/>
              <a:chOff x="0" y="462"/>
              <a:chExt cx="392" cy="154"/>
            </a:xfrm>
          </p:grpSpPr>
          <p:sp>
            <p:nvSpPr>
              <p:cNvPr id="27792" name="Rectangle 127"/>
              <p:cNvSpPr>
                <a:spLocks noChangeArrowheads="1"/>
              </p:cNvSpPr>
              <p:nvPr/>
            </p:nvSpPr>
            <p:spPr bwMode="auto">
              <a:xfrm>
                <a:off x="0" y="462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SG37</a:t>
                </a:r>
                <a:endParaRPr lang="en-GB" sz="1800" b="0"/>
              </a:p>
            </p:txBody>
          </p:sp>
          <p:sp>
            <p:nvSpPr>
              <p:cNvPr id="27793" name="Rectangle 128"/>
              <p:cNvSpPr>
                <a:spLocks noChangeArrowheads="1"/>
              </p:cNvSpPr>
              <p:nvPr/>
            </p:nvSpPr>
            <p:spPr bwMode="auto">
              <a:xfrm>
                <a:off x="0" y="462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4" name="Group 129"/>
            <p:cNvGrpSpPr>
              <a:grpSpLocks/>
            </p:cNvGrpSpPr>
            <p:nvPr/>
          </p:nvGrpSpPr>
          <p:grpSpPr bwMode="auto">
            <a:xfrm>
              <a:off x="5732463" y="4852988"/>
              <a:ext cx="571500" cy="244475"/>
              <a:chOff x="392" y="462"/>
              <a:chExt cx="360" cy="154"/>
            </a:xfrm>
          </p:grpSpPr>
          <p:sp>
            <p:nvSpPr>
              <p:cNvPr id="27790" name="Rectangle 130"/>
              <p:cNvSpPr>
                <a:spLocks noChangeArrowheads="1"/>
              </p:cNvSpPr>
              <p:nvPr/>
            </p:nvSpPr>
            <p:spPr bwMode="auto">
              <a:xfrm>
                <a:off x="392" y="462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Ann</a:t>
                </a:r>
                <a:endParaRPr lang="en-GB" sz="1800" b="0"/>
              </a:p>
            </p:txBody>
          </p:sp>
          <p:sp>
            <p:nvSpPr>
              <p:cNvPr id="27791" name="Rectangle 131"/>
              <p:cNvSpPr>
                <a:spLocks noChangeArrowheads="1"/>
              </p:cNvSpPr>
              <p:nvPr/>
            </p:nvSpPr>
            <p:spPr bwMode="auto">
              <a:xfrm>
                <a:off x="392" y="462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5" name="Group 132"/>
            <p:cNvGrpSpPr>
              <a:grpSpLocks/>
            </p:cNvGrpSpPr>
            <p:nvPr/>
          </p:nvGrpSpPr>
          <p:grpSpPr bwMode="auto">
            <a:xfrm>
              <a:off x="6303963" y="4852988"/>
              <a:ext cx="563562" cy="244475"/>
              <a:chOff x="752" y="462"/>
              <a:chExt cx="355" cy="154"/>
            </a:xfrm>
          </p:grpSpPr>
          <p:sp>
            <p:nvSpPr>
              <p:cNvPr id="27788" name="Rectangle 133"/>
              <p:cNvSpPr>
                <a:spLocks noChangeArrowheads="1"/>
              </p:cNvSpPr>
              <p:nvPr/>
            </p:nvSpPr>
            <p:spPr bwMode="auto">
              <a:xfrm>
                <a:off x="752" y="462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Beech</a:t>
                </a:r>
                <a:endParaRPr lang="en-GB" sz="1800" b="0"/>
              </a:p>
            </p:txBody>
          </p:sp>
          <p:sp>
            <p:nvSpPr>
              <p:cNvPr id="27789" name="Rectangle 134"/>
              <p:cNvSpPr>
                <a:spLocks noChangeArrowheads="1"/>
              </p:cNvSpPr>
              <p:nvPr/>
            </p:nvSpPr>
            <p:spPr bwMode="auto">
              <a:xfrm>
                <a:off x="752" y="462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6" name="Group 135"/>
            <p:cNvGrpSpPr>
              <a:grpSpLocks/>
            </p:cNvGrpSpPr>
            <p:nvPr/>
          </p:nvGrpSpPr>
          <p:grpSpPr bwMode="auto">
            <a:xfrm>
              <a:off x="6867525" y="4852988"/>
              <a:ext cx="744538" cy="244475"/>
              <a:chOff x="1107" y="462"/>
              <a:chExt cx="469" cy="154"/>
            </a:xfrm>
          </p:grpSpPr>
          <p:sp>
            <p:nvSpPr>
              <p:cNvPr id="27786" name="Rectangle 136"/>
              <p:cNvSpPr>
                <a:spLocks noChangeArrowheads="1"/>
              </p:cNvSpPr>
              <p:nvPr/>
            </p:nvSpPr>
            <p:spPr bwMode="auto">
              <a:xfrm>
                <a:off x="1107" y="462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1000</a:t>
                </a:r>
                <a:endParaRPr lang="en-GB" sz="1800" b="0"/>
              </a:p>
            </p:txBody>
          </p:sp>
          <p:sp>
            <p:nvSpPr>
              <p:cNvPr id="27787" name="Rectangle 137"/>
              <p:cNvSpPr>
                <a:spLocks noChangeArrowheads="1"/>
              </p:cNvSpPr>
              <p:nvPr/>
            </p:nvSpPr>
            <p:spPr bwMode="auto">
              <a:xfrm>
                <a:off x="1107" y="462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7" name="Group 138"/>
            <p:cNvGrpSpPr>
              <a:grpSpLocks/>
            </p:cNvGrpSpPr>
            <p:nvPr/>
          </p:nvGrpSpPr>
          <p:grpSpPr bwMode="auto">
            <a:xfrm>
              <a:off x="5110163" y="5097463"/>
              <a:ext cx="622300" cy="244475"/>
              <a:chOff x="0" y="616"/>
              <a:chExt cx="392" cy="154"/>
            </a:xfrm>
          </p:grpSpPr>
          <p:sp>
            <p:nvSpPr>
              <p:cNvPr id="27784" name="Rectangle 139"/>
              <p:cNvSpPr>
                <a:spLocks noChangeArrowheads="1"/>
              </p:cNvSpPr>
              <p:nvPr/>
            </p:nvSpPr>
            <p:spPr bwMode="auto">
              <a:xfrm>
                <a:off x="0" y="616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SG5</a:t>
                </a:r>
                <a:endParaRPr lang="en-GB" sz="1800" b="0"/>
              </a:p>
            </p:txBody>
          </p:sp>
          <p:sp>
            <p:nvSpPr>
              <p:cNvPr id="27785" name="Rectangle 140"/>
              <p:cNvSpPr>
                <a:spLocks noChangeArrowheads="1"/>
              </p:cNvSpPr>
              <p:nvPr/>
            </p:nvSpPr>
            <p:spPr bwMode="auto">
              <a:xfrm>
                <a:off x="0" y="616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8" name="Group 141"/>
            <p:cNvGrpSpPr>
              <a:grpSpLocks/>
            </p:cNvGrpSpPr>
            <p:nvPr/>
          </p:nvGrpSpPr>
          <p:grpSpPr bwMode="auto">
            <a:xfrm>
              <a:off x="5732463" y="5097463"/>
              <a:ext cx="571500" cy="244475"/>
              <a:chOff x="392" y="616"/>
              <a:chExt cx="360" cy="154"/>
            </a:xfrm>
          </p:grpSpPr>
          <p:sp>
            <p:nvSpPr>
              <p:cNvPr id="27782" name="Rectangle 142"/>
              <p:cNvSpPr>
                <a:spLocks noChangeArrowheads="1"/>
              </p:cNvSpPr>
              <p:nvPr/>
            </p:nvSpPr>
            <p:spPr bwMode="auto">
              <a:xfrm>
                <a:off x="392" y="616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Susan</a:t>
                </a:r>
                <a:endParaRPr lang="en-GB" sz="1800" b="0"/>
              </a:p>
            </p:txBody>
          </p:sp>
          <p:sp>
            <p:nvSpPr>
              <p:cNvPr id="27783" name="Rectangle 143"/>
              <p:cNvSpPr>
                <a:spLocks noChangeArrowheads="1"/>
              </p:cNvSpPr>
              <p:nvPr/>
            </p:nvSpPr>
            <p:spPr bwMode="auto">
              <a:xfrm>
                <a:off x="392" y="616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9" name="Group 144"/>
            <p:cNvGrpSpPr>
              <a:grpSpLocks/>
            </p:cNvGrpSpPr>
            <p:nvPr/>
          </p:nvGrpSpPr>
          <p:grpSpPr bwMode="auto">
            <a:xfrm>
              <a:off x="6303963" y="5097463"/>
              <a:ext cx="563562" cy="244475"/>
              <a:chOff x="752" y="616"/>
              <a:chExt cx="355" cy="154"/>
            </a:xfrm>
          </p:grpSpPr>
          <p:sp>
            <p:nvSpPr>
              <p:cNvPr id="27780" name="Rectangle 145"/>
              <p:cNvSpPr>
                <a:spLocks noChangeArrowheads="1"/>
              </p:cNvSpPr>
              <p:nvPr/>
            </p:nvSpPr>
            <p:spPr bwMode="auto">
              <a:xfrm>
                <a:off x="752" y="616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Brand</a:t>
                </a:r>
                <a:endParaRPr lang="en-GB" sz="1800" b="0"/>
              </a:p>
            </p:txBody>
          </p:sp>
          <p:sp>
            <p:nvSpPr>
              <p:cNvPr id="27781" name="Rectangle 146"/>
              <p:cNvSpPr>
                <a:spLocks noChangeArrowheads="1"/>
              </p:cNvSpPr>
              <p:nvPr/>
            </p:nvSpPr>
            <p:spPr bwMode="auto">
              <a:xfrm>
                <a:off x="752" y="616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0" name="Group 147"/>
            <p:cNvGrpSpPr>
              <a:grpSpLocks/>
            </p:cNvGrpSpPr>
            <p:nvPr/>
          </p:nvGrpSpPr>
          <p:grpSpPr bwMode="auto">
            <a:xfrm>
              <a:off x="6867525" y="5097463"/>
              <a:ext cx="744538" cy="244475"/>
              <a:chOff x="1107" y="616"/>
              <a:chExt cx="469" cy="154"/>
            </a:xfrm>
          </p:grpSpPr>
          <p:sp>
            <p:nvSpPr>
              <p:cNvPr id="27778" name="Rectangle 148"/>
              <p:cNvSpPr>
                <a:spLocks noChangeArrowheads="1"/>
              </p:cNvSpPr>
              <p:nvPr/>
            </p:nvSpPr>
            <p:spPr bwMode="auto">
              <a:xfrm>
                <a:off x="1107" y="616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2000</a:t>
                </a:r>
                <a:endParaRPr lang="en-GB" sz="1800" b="0"/>
              </a:p>
            </p:txBody>
          </p:sp>
          <p:sp>
            <p:nvSpPr>
              <p:cNvPr id="27779" name="Rectangle 149"/>
              <p:cNvSpPr>
                <a:spLocks noChangeArrowheads="1"/>
              </p:cNvSpPr>
              <p:nvPr/>
            </p:nvSpPr>
            <p:spPr bwMode="auto">
              <a:xfrm>
                <a:off x="1107" y="616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1" name="Group 150"/>
            <p:cNvGrpSpPr>
              <a:grpSpLocks/>
            </p:cNvGrpSpPr>
            <p:nvPr/>
          </p:nvGrpSpPr>
          <p:grpSpPr bwMode="auto">
            <a:xfrm>
              <a:off x="5110163" y="5341938"/>
              <a:ext cx="622300" cy="244475"/>
              <a:chOff x="0" y="770"/>
              <a:chExt cx="392" cy="154"/>
            </a:xfrm>
          </p:grpSpPr>
          <p:sp>
            <p:nvSpPr>
              <p:cNvPr id="27776" name="Rectangle 151"/>
              <p:cNvSpPr>
                <a:spLocks noChangeArrowheads="1"/>
              </p:cNvSpPr>
              <p:nvPr/>
            </p:nvSpPr>
            <p:spPr bwMode="auto">
              <a:xfrm>
                <a:off x="0" y="770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SL21</a:t>
                </a:r>
                <a:endParaRPr lang="en-GB" sz="1800" b="0"/>
              </a:p>
            </p:txBody>
          </p:sp>
          <p:sp>
            <p:nvSpPr>
              <p:cNvPr id="27777" name="Rectangle 152"/>
              <p:cNvSpPr>
                <a:spLocks noChangeArrowheads="1"/>
              </p:cNvSpPr>
              <p:nvPr/>
            </p:nvSpPr>
            <p:spPr bwMode="auto">
              <a:xfrm>
                <a:off x="0" y="770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2" name="Group 153"/>
            <p:cNvGrpSpPr>
              <a:grpSpLocks/>
            </p:cNvGrpSpPr>
            <p:nvPr/>
          </p:nvGrpSpPr>
          <p:grpSpPr bwMode="auto">
            <a:xfrm>
              <a:off x="5732463" y="5341938"/>
              <a:ext cx="571500" cy="244475"/>
              <a:chOff x="392" y="770"/>
              <a:chExt cx="360" cy="154"/>
            </a:xfrm>
          </p:grpSpPr>
          <p:sp>
            <p:nvSpPr>
              <p:cNvPr id="27774" name="Rectangle 154"/>
              <p:cNvSpPr>
                <a:spLocks noChangeArrowheads="1"/>
              </p:cNvSpPr>
              <p:nvPr/>
            </p:nvSpPr>
            <p:spPr bwMode="auto">
              <a:xfrm>
                <a:off x="392" y="770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John</a:t>
                </a:r>
                <a:endParaRPr lang="en-GB" sz="1800" b="0"/>
              </a:p>
            </p:txBody>
          </p:sp>
          <p:sp>
            <p:nvSpPr>
              <p:cNvPr id="27775" name="Rectangle 155"/>
              <p:cNvSpPr>
                <a:spLocks noChangeArrowheads="1"/>
              </p:cNvSpPr>
              <p:nvPr/>
            </p:nvSpPr>
            <p:spPr bwMode="auto">
              <a:xfrm>
                <a:off x="392" y="770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3" name="Group 156"/>
            <p:cNvGrpSpPr>
              <a:grpSpLocks/>
            </p:cNvGrpSpPr>
            <p:nvPr/>
          </p:nvGrpSpPr>
          <p:grpSpPr bwMode="auto">
            <a:xfrm>
              <a:off x="6303963" y="5341938"/>
              <a:ext cx="563562" cy="244475"/>
              <a:chOff x="752" y="770"/>
              <a:chExt cx="355" cy="154"/>
            </a:xfrm>
          </p:grpSpPr>
          <p:sp>
            <p:nvSpPr>
              <p:cNvPr id="27772" name="Rectangle 157"/>
              <p:cNvSpPr>
                <a:spLocks noChangeArrowheads="1"/>
              </p:cNvSpPr>
              <p:nvPr/>
            </p:nvSpPr>
            <p:spPr bwMode="auto">
              <a:xfrm>
                <a:off x="752" y="770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White</a:t>
                </a:r>
                <a:endParaRPr lang="en-GB" sz="1800" b="0"/>
              </a:p>
            </p:txBody>
          </p:sp>
          <p:sp>
            <p:nvSpPr>
              <p:cNvPr id="27773" name="Rectangle 158"/>
              <p:cNvSpPr>
                <a:spLocks noChangeArrowheads="1"/>
              </p:cNvSpPr>
              <p:nvPr/>
            </p:nvSpPr>
            <p:spPr bwMode="auto">
              <a:xfrm>
                <a:off x="752" y="770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4" name="Group 159"/>
            <p:cNvGrpSpPr>
              <a:grpSpLocks/>
            </p:cNvGrpSpPr>
            <p:nvPr/>
          </p:nvGrpSpPr>
          <p:grpSpPr bwMode="auto">
            <a:xfrm>
              <a:off x="6867525" y="5341938"/>
              <a:ext cx="744538" cy="244475"/>
              <a:chOff x="1107" y="770"/>
              <a:chExt cx="469" cy="154"/>
            </a:xfrm>
          </p:grpSpPr>
          <p:sp>
            <p:nvSpPr>
              <p:cNvPr id="27770" name="Rectangle 160"/>
              <p:cNvSpPr>
                <a:spLocks noChangeArrowheads="1"/>
              </p:cNvSpPr>
              <p:nvPr/>
            </p:nvSpPr>
            <p:spPr bwMode="auto">
              <a:xfrm>
                <a:off x="1107" y="770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2500</a:t>
                </a:r>
                <a:endParaRPr lang="en-GB" sz="1800" b="0"/>
              </a:p>
            </p:txBody>
          </p:sp>
          <p:sp>
            <p:nvSpPr>
              <p:cNvPr id="27771" name="Rectangle 161"/>
              <p:cNvSpPr>
                <a:spLocks noChangeArrowheads="1"/>
              </p:cNvSpPr>
              <p:nvPr/>
            </p:nvSpPr>
            <p:spPr bwMode="auto">
              <a:xfrm>
                <a:off x="1107" y="770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5" name="Group 162"/>
            <p:cNvGrpSpPr>
              <a:grpSpLocks/>
            </p:cNvGrpSpPr>
            <p:nvPr/>
          </p:nvGrpSpPr>
          <p:grpSpPr bwMode="auto">
            <a:xfrm>
              <a:off x="5110163" y="5586413"/>
              <a:ext cx="622300" cy="244475"/>
              <a:chOff x="0" y="924"/>
              <a:chExt cx="392" cy="154"/>
            </a:xfrm>
          </p:grpSpPr>
          <p:sp>
            <p:nvSpPr>
              <p:cNvPr id="27768" name="Rectangle 163"/>
              <p:cNvSpPr>
                <a:spLocks noChangeArrowheads="1"/>
              </p:cNvSpPr>
              <p:nvPr/>
            </p:nvSpPr>
            <p:spPr bwMode="auto">
              <a:xfrm>
                <a:off x="0" y="924"/>
                <a:ext cx="3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SL41</a:t>
                </a:r>
                <a:endParaRPr lang="en-GB" sz="1800" b="0"/>
              </a:p>
            </p:txBody>
          </p:sp>
          <p:sp>
            <p:nvSpPr>
              <p:cNvPr id="27769" name="Rectangle 164"/>
              <p:cNvSpPr>
                <a:spLocks noChangeArrowheads="1"/>
              </p:cNvSpPr>
              <p:nvPr/>
            </p:nvSpPr>
            <p:spPr bwMode="auto">
              <a:xfrm>
                <a:off x="0" y="924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6" name="Group 165"/>
            <p:cNvGrpSpPr>
              <a:grpSpLocks/>
            </p:cNvGrpSpPr>
            <p:nvPr/>
          </p:nvGrpSpPr>
          <p:grpSpPr bwMode="auto">
            <a:xfrm>
              <a:off x="5732463" y="5586413"/>
              <a:ext cx="571500" cy="244475"/>
              <a:chOff x="392" y="924"/>
              <a:chExt cx="360" cy="154"/>
            </a:xfrm>
          </p:grpSpPr>
          <p:sp>
            <p:nvSpPr>
              <p:cNvPr id="27766" name="Rectangle 166"/>
              <p:cNvSpPr>
                <a:spLocks noChangeArrowheads="1"/>
              </p:cNvSpPr>
              <p:nvPr/>
            </p:nvSpPr>
            <p:spPr bwMode="auto">
              <a:xfrm>
                <a:off x="392" y="924"/>
                <a:ext cx="36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Julie</a:t>
                </a:r>
                <a:endParaRPr lang="en-GB" sz="1800" b="0"/>
              </a:p>
            </p:txBody>
          </p:sp>
          <p:sp>
            <p:nvSpPr>
              <p:cNvPr id="27767" name="Rectangle 167"/>
              <p:cNvSpPr>
                <a:spLocks noChangeArrowheads="1"/>
              </p:cNvSpPr>
              <p:nvPr/>
            </p:nvSpPr>
            <p:spPr bwMode="auto">
              <a:xfrm>
                <a:off x="392" y="924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7" name="Group 168"/>
            <p:cNvGrpSpPr>
              <a:grpSpLocks/>
            </p:cNvGrpSpPr>
            <p:nvPr/>
          </p:nvGrpSpPr>
          <p:grpSpPr bwMode="auto">
            <a:xfrm>
              <a:off x="6303963" y="5586413"/>
              <a:ext cx="563562" cy="244475"/>
              <a:chOff x="752" y="924"/>
              <a:chExt cx="355" cy="154"/>
            </a:xfrm>
          </p:grpSpPr>
          <p:sp>
            <p:nvSpPr>
              <p:cNvPr id="27764" name="Rectangle 169"/>
              <p:cNvSpPr>
                <a:spLocks noChangeArrowheads="1"/>
              </p:cNvSpPr>
              <p:nvPr/>
            </p:nvSpPr>
            <p:spPr bwMode="auto">
              <a:xfrm>
                <a:off x="752" y="924"/>
                <a:ext cx="35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Lee</a:t>
                </a:r>
                <a:endParaRPr lang="en-GB" sz="1800" b="0"/>
              </a:p>
            </p:txBody>
          </p:sp>
          <p:sp>
            <p:nvSpPr>
              <p:cNvPr id="27765" name="Rectangle 170"/>
              <p:cNvSpPr>
                <a:spLocks noChangeArrowheads="1"/>
              </p:cNvSpPr>
              <p:nvPr/>
            </p:nvSpPr>
            <p:spPr bwMode="auto">
              <a:xfrm>
                <a:off x="752" y="924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8" name="Group 171"/>
            <p:cNvGrpSpPr>
              <a:grpSpLocks/>
            </p:cNvGrpSpPr>
            <p:nvPr/>
          </p:nvGrpSpPr>
          <p:grpSpPr bwMode="auto">
            <a:xfrm>
              <a:off x="6867525" y="5586413"/>
              <a:ext cx="744538" cy="244475"/>
              <a:chOff x="1107" y="924"/>
              <a:chExt cx="469" cy="154"/>
            </a:xfrm>
          </p:grpSpPr>
          <p:sp>
            <p:nvSpPr>
              <p:cNvPr id="27762" name="Rectangle 172"/>
              <p:cNvSpPr>
                <a:spLocks noChangeArrowheads="1"/>
              </p:cNvSpPr>
              <p:nvPr/>
            </p:nvSpPr>
            <p:spPr bwMode="auto">
              <a:xfrm>
                <a:off x="1107" y="924"/>
                <a:ext cx="46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7500</a:t>
                </a:r>
                <a:endParaRPr lang="en-GB" sz="1800" b="0"/>
              </a:p>
            </p:txBody>
          </p:sp>
          <p:sp>
            <p:nvSpPr>
              <p:cNvPr id="27763" name="Rectangle 173"/>
              <p:cNvSpPr>
                <a:spLocks noChangeArrowheads="1"/>
              </p:cNvSpPr>
              <p:nvPr/>
            </p:nvSpPr>
            <p:spPr bwMode="auto">
              <a:xfrm>
                <a:off x="1107" y="924"/>
                <a:ext cx="46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6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Calculated Fields</a:t>
            </a:r>
          </a:p>
        </p:txBody>
      </p:sp>
      <p:sp>
        <p:nvSpPr>
          <p:cNvPr id="276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3505200" cy="4953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b="1" dirty="0" smtClean="0"/>
              <a:t>Produce a list of monthly salaries for all staff, showing the staff number, the first and last names, and the salary details.</a:t>
            </a:r>
          </a:p>
          <a:p>
            <a:pPr eaLnBrk="1" hangingPunct="1">
              <a:lnSpc>
                <a:spcPct val="90000"/>
              </a:lnSpc>
            </a:pPr>
            <a:endParaRPr lang="en-GB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3333FF"/>
                </a:solidFill>
              </a:rPr>
              <a:t>Query1</a:t>
            </a:r>
          </a:p>
        </p:txBody>
      </p:sp>
      <p:graphicFrame>
        <p:nvGraphicFramePr>
          <p:cNvPr id="413878" name="Group 182"/>
          <p:cNvGraphicFramePr>
            <a:graphicFrameLocks noGrp="1"/>
          </p:cNvGraphicFramePr>
          <p:nvPr/>
        </p:nvGraphicFramePr>
        <p:xfrm>
          <a:off x="3886200" y="1676400"/>
          <a:ext cx="5105400" cy="1863723"/>
        </p:xfrm>
        <a:graphic>
          <a:graphicData uri="http://schemas.openxmlformats.org/drawingml/2006/table">
            <a:tbl>
              <a:tblPr/>
              <a:tblGrid>
                <a:gridCol w="603250"/>
                <a:gridCol w="592138"/>
                <a:gridCol w="592137"/>
                <a:gridCol w="788988"/>
                <a:gridCol w="407987"/>
                <a:gridCol w="768350"/>
                <a:gridCol w="561975"/>
                <a:gridCol w="790575"/>
              </a:tblGrid>
              <a:tr h="39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36" marB="4573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7755" name="Rectangle 78"/>
          <p:cNvSpPr>
            <a:spLocks noChangeArrowheads="1"/>
          </p:cNvSpPr>
          <p:nvPr/>
        </p:nvSpPr>
        <p:spPr bwMode="auto">
          <a:xfrm>
            <a:off x="4038600" y="12954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Staff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7756" name="Rectangle 79"/>
          <p:cNvSpPr>
            <a:spLocks noChangeArrowheads="1"/>
          </p:cNvSpPr>
          <p:nvPr/>
        </p:nvSpPr>
        <p:spPr bwMode="auto">
          <a:xfrm>
            <a:off x="3321050" y="2573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757" name="Rectangle 175"/>
          <p:cNvSpPr>
            <a:spLocks noChangeArrowheads="1"/>
          </p:cNvSpPr>
          <p:nvPr/>
        </p:nvSpPr>
        <p:spPr bwMode="auto">
          <a:xfrm>
            <a:off x="3165475" y="2573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758" name="Rectangle 176"/>
          <p:cNvSpPr>
            <a:spLocks noChangeArrowheads="1"/>
          </p:cNvSpPr>
          <p:nvPr/>
        </p:nvSpPr>
        <p:spPr bwMode="auto">
          <a:xfrm>
            <a:off x="3165475" y="2573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759" name="Rectangle 177"/>
          <p:cNvSpPr>
            <a:spLocks noChangeArrowheads="1"/>
          </p:cNvSpPr>
          <p:nvPr/>
        </p:nvSpPr>
        <p:spPr bwMode="auto">
          <a:xfrm>
            <a:off x="3165475" y="2573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760" name="Rectangle 178"/>
          <p:cNvSpPr>
            <a:spLocks noChangeArrowheads="1"/>
          </p:cNvSpPr>
          <p:nvPr/>
        </p:nvSpPr>
        <p:spPr bwMode="auto">
          <a:xfrm>
            <a:off x="4343400" y="4267200"/>
            <a:ext cx="118745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 dirty="0">
                <a:solidFill>
                  <a:srgbClr val="3333CC"/>
                </a:solidFill>
                <a:cs typeface="Arial" pitchFamily="34" charset="0"/>
              </a:rPr>
              <a:t>Query1</a:t>
            </a:r>
            <a:r>
              <a:rPr lang="en-GB" sz="1800" b="0" dirty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7761" name="Rectangle 180"/>
          <p:cNvSpPr>
            <a:spLocks noChangeArrowheads="1"/>
          </p:cNvSpPr>
          <p:nvPr/>
        </p:nvSpPr>
        <p:spPr bwMode="auto">
          <a:xfrm>
            <a:off x="533400" y="3733800"/>
            <a:ext cx="3048000" cy="1219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1600">
              <a:solidFill>
                <a:srgbClr val="3333FF"/>
              </a:solidFill>
            </a:endParaRPr>
          </a:p>
          <a:p>
            <a:r>
              <a:rPr lang="en-GB" sz="1600">
                <a:solidFill>
                  <a:schemeClr val="tx2"/>
                </a:solidFill>
              </a:rPr>
              <a:t>SELECT staffNo, fName,</a:t>
            </a:r>
          </a:p>
          <a:p>
            <a:r>
              <a:rPr lang="en-GB" sz="1600">
                <a:solidFill>
                  <a:schemeClr val="tx2"/>
                </a:solidFill>
              </a:rPr>
              <a:t>            lName,</a:t>
            </a:r>
            <a:r>
              <a:rPr lang="en-GB" sz="1600">
                <a:solidFill>
                  <a:srgbClr val="3333FF"/>
                </a:solidFill>
              </a:rPr>
              <a:t> </a:t>
            </a:r>
            <a:r>
              <a:rPr lang="en-GB" sz="1600">
                <a:solidFill>
                  <a:srgbClr val="FF33CC"/>
                </a:solidFill>
              </a:rPr>
              <a:t>salary/12</a:t>
            </a:r>
          </a:p>
          <a:p>
            <a:r>
              <a:rPr lang="en-GB" sz="1600">
                <a:solidFill>
                  <a:schemeClr val="tx2"/>
                </a:solidFill>
              </a:rPr>
              <a:t>FROM Staff;</a:t>
            </a:r>
          </a:p>
          <a:p>
            <a:endParaRPr lang="en-US" sz="1600"/>
          </a:p>
        </p:txBody>
      </p:sp>
      <p:sp>
        <p:nvSpPr>
          <p:cNvPr id="106" name="Rectangle 10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5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8"/>
          <p:cNvSpPr>
            <a:spLocks noChangeArrowheads="1"/>
          </p:cNvSpPr>
          <p:nvPr/>
        </p:nvSpPr>
        <p:spPr bwMode="auto">
          <a:xfrm>
            <a:off x="5334000" y="4114800"/>
            <a:ext cx="2822575" cy="17208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A0A0A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Renaming Columns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3540125" cy="5181600"/>
          </a:xfrm>
        </p:spPr>
        <p:txBody>
          <a:bodyPr/>
          <a:lstStyle/>
          <a:p>
            <a:pPr eaLnBrk="1" hangingPunct="1"/>
            <a:r>
              <a:rPr lang="en-GB" sz="2000" smtClean="0"/>
              <a:t>When new fields are calculated we can name them using </a:t>
            </a:r>
            <a:r>
              <a:rPr lang="en-GB" sz="2000" smtClean="0">
                <a:solidFill>
                  <a:srgbClr val="3333FF"/>
                </a:solidFill>
              </a:rPr>
              <a:t>‘</a:t>
            </a:r>
            <a:r>
              <a:rPr lang="en-GB" sz="2000" smtClean="0">
                <a:solidFill>
                  <a:srgbClr val="FF6600"/>
                </a:solidFill>
              </a:rPr>
              <a:t>AS</a:t>
            </a:r>
            <a:r>
              <a:rPr lang="en-GB" sz="2000" smtClean="0">
                <a:solidFill>
                  <a:srgbClr val="3333FF"/>
                </a:solidFill>
              </a:rPr>
              <a:t>’.</a:t>
            </a:r>
          </a:p>
          <a:p>
            <a:pPr eaLnBrk="1" hangingPunct="1"/>
            <a:endParaRPr lang="en-GB" sz="2000" smtClean="0">
              <a:solidFill>
                <a:srgbClr val="3333FF"/>
              </a:solidFill>
            </a:endParaRPr>
          </a:p>
          <a:p>
            <a:pPr eaLnBrk="1" hangingPunct="1"/>
            <a:endParaRPr lang="en-GB" sz="2000" b="1" smtClean="0"/>
          </a:p>
          <a:p>
            <a:pPr eaLnBrk="1" hangingPunct="1"/>
            <a:endParaRPr lang="en-GB" sz="2000" b="1" smtClean="0"/>
          </a:p>
          <a:p>
            <a:pPr eaLnBrk="1" hangingPunct="1"/>
            <a:endParaRPr lang="en-GB" sz="2000" b="1" smtClean="0"/>
          </a:p>
          <a:p>
            <a:pPr eaLnBrk="1" hangingPunct="1"/>
            <a:r>
              <a:rPr lang="en-GB" sz="2000" b="1" smtClean="0"/>
              <a:t>Query1:</a:t>
            </a:r>
          </a:p>
        </p:txBody>
      </p:sp>
      <p:grpSp>
        <p:nvGrpSpPr>
          <p:cNvPr id="28677" name="Group 6"/>
          <p:cNvGrpSpPr>
            <a:grpSpLocks/>
          </p:cNvGrpSpPr>
          <p:nvPr/>
        </p:nvGrpSpPr>
        <p:grpSpPr bwMode="auto">
          <a:xfrm>
            <a:off x="5338763" y="4119563"/>
            <a:ext cx="622300" cy="244475"/>
            <a:chOff x="0" y="0"/>
            <a:chExt cx="392" cy="154"/>
          </a:xfrm>
        </p:grpSpPr>
        <p:sp>
          <p:nvSpPr>
            <p:cNvPr id="28842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392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843" name="Group 8"/>
            <p:cNvGrpSpPr>
              <a:grpSpLocks/>
            </p:cNvGrpSpPr>
            <p:nvPr/>
          </p:nvGrpSpPr>
          <p:grpSpPr bwMode="auto">
            <a:xfrm>
              <a:off x="0" y="0"/>
              <a:ext cx="392" cy="154"/>
              <a:chOff x="0" y="0"/>
              <a:chExt cx="392" cy="154"/>
            </a:xfrm>
          </p:grpSpPr>
          <p:sp>
            <p:nvSpPr>
              <p:cNvPr id="28844" name="Rectangl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92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staffNo</a:t>
                </a:r>
                <a:endParaRPr lang="en-GB" sz="1800" b="0"/>
              </a:p>
            </p:txBody>
          </p:sp>
          <p:sp>
            <p:nvSpPr>
              <p:cNvPr id="28845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92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678" name="Group 11"/>
          <p:cNvGrpSpPr>
            <a:grpSpLocks/>
          </p:cNvGrpSpPr>
          <p:nvPr/>
        </p:nvGrpSpPr>
        <p:grpSpPr bwMode="auto">
          <a:xfrm>
            <a:off x="5961063" y="4119563"/>
            <a:ext cx="571500" cy="244475"/>
            <a:chOff x="392" y="0"/>
            <a:chExt cx="360" cy="154"/>
          </a:xfrm>
        </p:grpSpPr>
        <p:sp>
          <p:nvSpPr>
            <p:cNvPr id="28838" name="Rectangle 12"/>
            <p:cNvSpPr>
              <a:spLocks noChangeArrowheads="1"/>
            </p:cNvSpPr>
            <p:nvPr/>
          </p:nvSpPr>
          <p:spPr bwMode="auto">
            <a:xfrm>
              <a:off x="392" y="0"/>
              <a:ext cx="360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839" name="Group 13"/>
            <p:cNvGrpSpPr>
              <a:grpSpLocks/>
            </p:cNvGrpSpPr>
            <p:nvPr/>
          </p:nvGrpSpPr>
          <p:grpSpPr bwMode="auto">
            <a:xfrm>
              <a:off x="392" y="0"/>
              <a:ext cx="360" cy="154"/>
              <a:chOff x="392" y="0"/>
              <a:chExt cx="360" cy="154"/>
            </a:xfrm>
          </p:grpSpPr>
          <p:sp>
            <p:nvSpPr>
              <p:cNvPr id="28840" name="Rectangle 14"/>
              <p:cNvSpPr>
                <a:spLocks noChangeArrowheads="1"/>
              </p:cNvSpPr>
              <p:nvPr/>
            </p:nvSpPr>
            <p:spPr bwMode="auto">
              <a:xfrm>
                <a:off x="392" y="0"/>
                <a:ext cx="360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fName</a:t>
                </a:r>
                <a:endParaRPr lang="en-GB" sz="1800" b="0"/>
              </a:p>
            </p:txBody>
          </p:sp>
          <p:sp>
            <p:nvSpPr>
              <p:cNvPr id="28841" name="Rectangle 15"/>
              <p:cNvSpPr>
                <a:spLocks noChangeArrowheads="1"/>
              </p:cNvSpPr>
              <p:nvPr/>
            </p:nvSpPr>
            <p:spPr bwMode="auto">
              <a:xfrm>
                <a:off x="392" y="0"/>
                <a:ext cx="360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679" name="Group 16"/>
          <p:cNvGrpSpPr>
            <a:grpSpLocks/>
          </p:cNvGrpSpPr>
          <p:nvPr/>
        </p:nvGrpSpPr>
        <p:grpSpPr bwMode="auto">
          <a:xfrm>
            <a:off x="6532563" y="4119563"/>
            <a:ext cx="563562" cy="244475"/>
            <a:chOff x="752" y="0"/>
            <a:chExt cx="355" cy="154"/>
          </a:xfrm>
        </p:grpSpPr>
        <p:sp>
          <p:nvSpPr>
            <p:cNvPr id="28834" name="Rectangle 17"/>
            <p:cNvSpPr>
              <a:spLocks noChangeArrowheads="1"/>
            </p:cNvSpPr>
            <p:nvPr/>
          </p:nvSpPr>
          <p:spPr bwMode="auto">
            <a:xfrm>
              <a:off x="752" y="0"/>
              <a:ext cx="355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835" name="Group 18"/>
            <p:cNvGrpSpPr>
              <a:grpSpLocks/>
            </p:cNvGrpSpPr>
            <p:nvPr/>
          </p:nvGrpSpPr>
          <p:grpSpPr bwMode="auto">
            <a:xfrm>
              <a:off x="752" y="0"/>
              <a:ext cx="355" cy="154"/>
              <a:chOff x="752" y="0"/>
              <a:chExt cx="355" cy="154"/>
            </a:xfrm>
          </p:grpSpPr>
          <p:sp>
            <p:nvSpPr>
              <p:cNvPr id="28836" name="Rectangle 19"/>
              <p:cNvSpPr>
                <a:spLocks noChangeArrowheads="1"/>
              </p:cNvSpPr>
              <p:nvPr/>
            </p:nvSpPr>
            <p:spPr bwMode="auto">
              <a:xfrm>
                <a:off x="752" y="0"/>
                <a:ext cx="355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lName</a:t>
                </a:r>
                <a:endParaRPr lang="en-GB" sz="1800" b="0"/>
              </a:p>
            </p:txBody>
          </p:sp>
          <p:sp>
            <p:nvSpPr>
              <p:cNvPr id="28837" name="Rectangle 20"/>
              <p:cNvSpPr>
                <a:spLocks noChangeArrowheads="1"/>
              </p:cNvSpPr>
              <p:nvPr/>
            </p:nvSpPr>
            <p:spPr bwMode="auto">
              <a:xfrm>
                <a:off x="752" y="0"/>
                <a:ext cx="355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680" name="Group 21"/>
          <p:cNvGrpSpPr>
            <a:grpSpLocks/>
          </p:cNvGrpSpPr>
          <p:nvPr/>
        </p:nvGrpSpPr>
        <p:grpSpPr bwMode="auto">
          <a:xfrm>
            <a:off x="7096125" y="4119563"/>
            <a:ext cx="1055688" cy="244475"/>
            <a:chOff x="1107" y="0"/>
            <a:chExt cx="665" cy="154"/>
          </a:xfrm>
        </p:grpSpPr>
        <p:sp>
          <p:nvSpPr>
            <p:cNvPr id="28830" name="Rectangle 22"/>
            <p:cNvSpPr>
              <a:spLocks noChangeArrowheads="1"/>
            </p:cNvSpPr>
            <p:nvPr/>
          </p:nvSpPr>
          <p:spPr bwMode="auto">
            <a:xfrm>
              <a:off x="1107" y="0"/>
              <a:ext cx="665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831" name="Group 23"/>
            <p:cNvGrpSpPr>
              <a:grpSpLocks/>
            </p:cNvGrpSpPr>
            <p:nvPr/>
          </p:nvGrpSpPr>
          <p:grpSpPr bwMode="auto">
            <a:xfrm>
              <a:off x="1107" y="0"/>
              <a:ext cx="665" cy="154"/>
              <a:chOff x="1107" y="0"/>
              <a:chExt cx="665" cy="154"/>
            </a:xfrm>
          </p:grpSpPr>
          <p:sp>
            <p:nvSpPr>
              <p:cNvPr id="28832" name="Rectangle 24"/>
              <p:cNvSpPr>
                <a:spLocks noChangeArrowheads="1"/>
              </p:cNvSpPr>
              <p:nvPr/>
            </p:nvSpPr>
            <p:spPr bwMode="auto">
              <a:xfrm>
                <a:off x="1107" y="0"/>
                <a:ext cx="665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monthlySalary</a:t>
                </a:r>
                <a:endParaRPr lang="en-GB" sz="1800" b="0"/>
              </a:p>
            </p:txBody>
          </p:sp>
          <p:sp>
            <p:nvSpPr>
              <p:cNvPr id="28833" name="Rectangle 25"/>
              <p:cNvSpPr>
                <a:spLocks noChangeArrowheads="1"/>
              </p:cNvSpPr>
              <p:nvPr/>
            </p:nvSpPr>
            <p:spPr bwMode="auto">
              <a:xfrm>
                <a:off x="1107" y="0"/>
                <a:ext cx="665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681" name="Group 26"/>
          <p:cNvGrpSpPr>
            <a:grpSpLocks/>
          </p:cNvGrpSpPr>
          <p:nvPr/>
        </p:nvGrpSpPr>
        <p:grpSpPr bwMode="auto">
          <a:xfrm>
            <a:off x="5338763" y="4364038"/>
            <a:ext cx="622300" cy="244475"/>
            <a:chOff x="0" y="154"/>
            <a:chExt cx="392" cy="154"/>
          </a:xfrm>
        </p:grpSpPr>
        <p:sp>
          <p:nvSpPr>
            <p:cNvPr id="28828" name="Rectangle 27"/>
            <p:cNvSpPr>
              <a:spLocks noChangeArrowheads="1"/>
            </p:cNvSpPr>
            <p:nvPr/>
          </p:nvSpPr>
          <p:spPr bwMode="auto">
            <a:xfrm>
              <a:off x="0" y="154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SA9</a:t>
              </a:r>
              <a:endParaRPr lang="en-GB" sz="1800" b="0"/>
            </a:p>
          </p:txBody>
        </p:sp>
        <p:sp>
          <p:nvSpPr>
            <p:cNvPr id="28829" name="Rectangle 28"/>
            <p:cNvSpPr>
              <a:spLocks noChangeArrowheads="1"/>
            </p:cNvSpPr>
            <p:nvPr/>
          </p:nvSpPr>
          <p:spPr bwMode="auto">
            <a:xfrm>
              <a:off x="0" y="154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2" name="Group 29"/>
          <p:cNvGrpSpPr>
            <a:grpSpLocks/>
          </p:cNvGrpSpPr>
          <p:nvPr/>
        </p:nvGrpSpPr>
        <p:grpSpPr bwMode="auto">
          <a:xfrm>
            <a:off x="5961063" y="4364038"/>
            <a:ext cx="571500" cy="244475"/>
            <a:chOff x="392" y="154"/>
            <a:chExt cx="360" cy="154"/>
          </a:xfrm>
        </p:grpSpPr>
        <p:sp>
          <p:nvSpPr>
            <p:cNvPr id="28826" name="Rectangle 30"/>
            <p:cNvSpPr>
              <a:spLocks noChangeArrowheads="1"/>
            </p:cNvSpPr>
            <p:nvPr/>
          </p:nvSpPr>
          <p:spPr bwMode="auto">
            <a:xfrm>
              <a:off x="392" y="154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Mary</a:t>
              </a:r>
              <a:endParaRPr lang="en-GB" sz="1800" b="0"/>
            </a:p>
          </p:txBody>
        </p:sp>
        <p:sp>
          <p:nvSpPr>
            <p:cNvPr id="28827" name="Rectangle 31"/>
            <p:cNvSpPr>
              <a:spLocks noChangeArrowheads="1"/>
            </p:cNvSpPr>
            <p:nvPr/>
          </p:nvSpPr>
          <p:spPr bwMode="auto">
            <a:xfrm>
              <a:off x="392" y="154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3" name="Group 32"/>
          <p:cNvGrpSpPr>
            <a:grpSpLocks/>
          </p:cNvGrpSpPr>
          <p:nvPr/>
        </p:nvGrpSpPr>
        <p:grpSpPr bwMode="auto">
          <a:xfrm>
            <a:off x="6532563" y="4364038"/>
            <a:ext cx="563562" cy="244475"/>
            <a:chOff x="752" y="154"/>
            <a:chExt cx="355" cy="154"/>
          </a:xfrm>
        </p:grpSpPr>
        <p:sp>
          <p:nvSpPr>
            <p:cNvPr id="28824" name="Rectangle 33"/>
            <p:cNvSpPr>
              <a:spLocks noChangeArrowheads="1"/>
            </p:cNvSpPr>
            <p:nvPr/>
          </p:nvSpPr>
          <p:spPr bwMode="auto">
            <a:xfrm>
              <a:off x="752" y="154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Howe</a:t>
              </a:r>
              <a:endParaRPr lang="en-GB" sz="1800" b="0"/>
            </a:p>
          </p:txBody>
        </p:sp>
        <p:sp>
          <p:nvSpPr>
            <p:cNvPr id="28825" name="Rectangle 34"/>
            <p:cNvSpPr>
              <a:spLocks noChangeArrowheads="1"/>
            </p:cNvSpPr>
            <p:nvPr/>
          </p:nvSpPr>
          <p:spPr bwMode="auto">
            <a:xfrm>
              <a:off x="752" y="154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4" name="Group 35"/>
          <p:cNvGrpSpPr>
            <a:grpSpLocks/>
          </p:cNvGrpSpPr>
          <p:nvPr/>
        </p:nvGrpSpPr>
        <p:grpSpPr bwMode="auto">
          <a:xfrm>
            <a:off x="7096125" y="4364038"/>
            <a:ext cx="1055688" cy="244475"/>
            <a:chOff x="1107" y="154"/>
            <a:chExt cx="665" cy="154"/>
          </a:xfrm>
        </p:grpSpPr>
        <p:sp>
          <p:nvSpPr>
            <p:cNvPr id="28822" name="Rectangle 36"/>
            <p:cNvSpPr>
              <a:spLocks noChangeArrowheads="1"/>
            </p:cNvSpPr>
            <p:nvPr/>
          </p:nvSpPr>
          <p:spPr bwMode="auto">
            <a:xfrm>
              <a:off x="1107" y="154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750</a:t>
              </a:r>
              <a:endParaRPr lang="en-GB" sz="1800" b="0"/>
            </a:p>
          </p:txBody>
        </p:sp>
        <p:sp>
          <p:nvSpPr>
            <p:cNvPr id="28823" name="Rectangle 37"/>
            <p:cNvSpPr>
              <a:spLocks noChangeArrowheads="1"/>
            </p:cNvSpPr>
            <p:nvPr/>
          </p:nvSpPr>
          <p:spPr bwMode="auto">
            <a:xfrm>
              <a:off x="1107" y="154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5" name="Group 38"/>
          <p:cNvGrpSpPr>
            <a:grpSpLocks/>
          </p:cNvGrpSpPr>
          <p:nvPr/>
        </p:nvGrpSpPr>
        <p:grpSpPr bwMode="auto">
          <a:xfrm>
            <a:off x="5338763" y="4608513"/>
            <a:ext cx="622300" cy="244475"/>
            <a:chOff x="0" y="308"/>
            <a:chExt cx="392" cy="154"/>
          </a:xfrm>
        </p:grpSpPr>
        <p:sp>
          <p:nvSpPr>
            <p:cNvPr id="28820" name="Rectangle 39"/>
            <p:cNvSpPr>
              <a:spLocks noChangeArrowheads="1"/>
            </p:cNvSpPr>
            <p:nvPr/>
          </p:nvSpPr>
          <p:spPr bwMode="auto">
            <a:xfrm>
              <a:off x="0" y="308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SG14</a:t>
              </a:r>
              <a:endParaRPr lang="en-GB" sz="1800" b="0"/>
            </a:p>
          </p:txBody>
        </p:sp>
        <p:sp>
          <p:nvSpPr>
            <p:cNvPr id="28821" name="Rectangle 40"/>
            <p:cNvSpPr>
              <a:spLocks noChangeArrowheads="1"/>
            </p:cNvSpPr>
            <p:nvPr/>
          </p:nvSpPr>
          <p:spPr bwMode="auto">
            <a:xfrm>
              <a:off x="0" y="308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6" name="Group 41"/>
          <p:cNvGrpSpPr>
            <a:grpSpLocks/>
          </p:cNvGrpSpPr>
          <p:nvPr/>
        </p:nvGrpSpPr>
        <p:grpSpPr bwMode="auto">
          <a:xfrm>
            <a:off x="5961063" y="4608513"/>
            <a:ext cx="571500" cy="244475"/>
            <a:chOff x="392" y="308"/>
            <a:chExt cx="360" cy="154"/>
          </a:xfrm>
        </p:grpSpPr>
        <p:sp>
          <p:nvSpPr>
            <p:cNvPr id="28818" name="Rectangle 42"/>
            <p:cNvSpPr>
              <a:spLocks noChangeArrowheads="1"/>
            </p:cNvSpPr>
            <p:nvPr/>
          </p:nvSpPr>
          <p:spPr bwMode="auto">
            <a:xfrm>
              <a:off x="392" y="308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David</a:t>
              </a:r>
              <a:endParaRPr lang="en-GB" sz="1800" b="0"/>
            </a:p>
          </p:txBody>
        </p:sp>
        <p:sp>
          <p:nvSpPr>
            <p:cNvPr id="28819" name="Rectangle 43"/>
            <p:cNvSpPr>
              <a:spLocks noChangeArrowheads="1"/>
            </p:cNvSpPr>
            <p:nvPr/>
          </p:nvSpPr>
          <p:spPr bwMode="auto">
            <a:xfrm>
              <a:off x="392" y="308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7" name="Group 44"/>
          <p:cNvGrpSpPr>
            <a:grpSpLocks/>
          </p:cNvGrpSpPr>
          <p:nvPr/>
        </p:nvGrpSpPr>
        <p:grpSpPr bwMode="auto">
          <a:xfrm>
            <a:off x="6532563" y="4608513"/>
            <a:ext cx="563562" cy="244475"/>
            <a:chOff x="752" y="308"/>
            <a:chExt cx="355" cy="154"/>
          </a:xfrm>
        </p:grpSpPr>
        <p:sp>
          <p:nvSpPr>
            <p:cNvPr id="28816" name="Rectangle 45"/>
            <p:cNvSpPr>
              <a:spLocks noChangeArrowheads="1"/>
            </p:cNvSpPr>
            <p:nvPr/>
          </p:nvSpPr>
          <p:spPr bwMode="auto">
            <a:xfrm>
              <a:off x="752" y="308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Ford</a:t>
              </a:r>
              <a:endParaRPr lang="en-GB" sz="1800" b="0"/>
            </a:p>
          </p:txBody>
        </p:sp>
        <p:sp>
          <p:nvSpPr>
            <p:cNvPr id="28817" name="Rectangle 46"/>
            <p:cNvSpPr>
              <a:spLocks noChangeArrowheads="1"/>
            </p:cNvSpPr>
            <p:nvPr/>
          </p:nvSpPr>
          <p:spPr bwMode="auto">
            <a:xfrm>
              <a:off x="752" y="308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8" name="Group 47"/>
          <p:cNvGrpSpPr>
            <a:grpSpLocks/>
          </p:cNvGrpSpPr>
          <p:nvPr/>
        </p:nvGrpSpPr>
        <p:grpSpPr bwMode="auto">
          <a:xfrm>
            <a:off x="7096125" y="4608513"/>
            <a:ext cx="1055688" cy="244475"/>
            <a:chOff x="1107" y="308"/>
            <a:chExt cx="665" cy="154"/>
          </a:xfrm>
        </p:grpSpPr>
        <p:sp>
          <p:nvSpPr>
            <p:cNvPr id="28814" name="Rectangle 48"/>
            <p:cNvSpPr>
              <a:spLocks noChangeArrowheads="1"/>
            </p:cNvSpPr>
            <p:nvPr/>
          </p:nvSpPr>
          <p:spPr bwMode="auto">
            <a:xfrm>
              <a:off x="1107" y="308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1500</a:t>
              </a:r>
              <a:endParaRPr lang="en-GB" sz="1800" b="0"/>
            </a:p>
          </p:txBody>
        </p:sp>
        <p:sp>
          <p:nvSpPr>
            <p:cNvPr id="28815" name="Rectangle 49"/>
            <p:cNvSpPr>
              <a:spLocks noChangeArrowheads="1"/>
            </p:cNvSpPr>
            <p:nvPr/>
          </p:nvSpPr>
          <p:spPr bwMode="auto">
            <a:xfrm>
              <a:off x="1107" y="308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89" name="Group 50"/>
          <p:cNvGrpSpPr>
            <a:grpSpLocks/>
          </p:cNvGrpSpPr>
          <p:nvPr/>
        </p:nvGrpSpPr>
        <p:grpSpPr bwMode="auto">
          <a:xfrm>
            <a:off x="5338763" y="4852988"/>
            <a:ext cx="622300" cy="244475"/>
            <a:chOff x="0" y="462"/>
            <a:chExt cx="392" cy="154"/>
          </a:xfrm>
        </p:grpSpPr>
        <p:sp>
          <p:nvSpPr>
            <p:cNvPr id="28812" name="Rectangle 51"/>
            <p:cNvSpPr>
              <a:spLocks noChangeArrowheads="1"/>
            </p:cNvSpPr>
            <p:nvPr/>
          </p:nvSpPr>
          <p:spPr bwMode="auto">
            <a:xfrm>
              <a:off x="0" y="462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SG37</a:t>
              </a:r>
              <a:endParaRPr lang="en-GB" sz="1800" b="0"/>
            </a:p>
          </p:txBody>
        </p:sp>
        <p:sp>
          <p:nvSpPr>
            <p:cNvPr id="28813" name="Rectangle 52"/>
            <p:cNvSpPr>
              <a:spLocks noChangeArrowheads="1"/>
            </p:cNvSpPr>
            <p:nvPr/>
          </p:nvSpPr>
          <p:spPr bwMode="auto">
            <a:xfrm>
              <a:off x="0" y="462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0" name="Group 53"/>
          <p:cNvGrpSpPr>
            <a:grpSpLocks/>
          </p:cNvGrpSpPr>
          <p:nvPr/>
        </p:nvGrpSpPr>
        <p:grpSpPr bwMode="auto">
          <a:xfrm>
            <a:off x="5961063" y="4852988"/>
            <a:ext cx="571500" cy="244475"/>
            <a:chOff x="392" y="462"/>
            <a:chExt cx="360" cy="154"/>
          </a:xfrm>
        </p:grpSpPr>
        <p:sp>
          <p:nvSpPr>
            <p:cNvPr id="28810" name="Rectangle 54"/>
            <p:cNvSpPr>
              <a:spLocks noChangeArrowheads="1"/>
            </p:cNvSpPr>
            <p:nvPr/>
          </p:nvSpPr>
          <p:spPr bwMode="auto">
            <a:xfrm>
              <a:off x="392" y="462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Ann</a:t>
              </a:r>
              <a:endParaRPr lang="en-GB" sz="1800" b="0"/>
            </a:p>
          </p:txBody>
        </p:sp>
        <p:sp>
          <p:nvSpPr>
            <p:cNvPr id="28811" name="Rectangle 55"/>
            <p:cNvSpPr>
              <a:spLocks noChangeArrowheads="1"/>
            </p:cNvSpPr>
            <p:nvPr/>
          </p:nvSpPr>
          <p:spPr bwMode="auto">
            <a:xfrm>
              <a:off x="392" y="462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1" name="Group 56"/>
          <p:cNvGrpSpPr>
            <a:grpSpLocks/>
          </p:cNvGrpSpPr>
          <p:nvPr/>
        </p:nvGrpSpPr>
        <p:grpSpPr bwMode="auto">
          <a:xfrm>
            <a:off x="6532563" y="4852988"/>
            <a:ext cx="563562" cy="244475"/>
            <a:chOff x="752" y="462"/>
            <a:chExt cx="355" cy="154"/>
          </a:xfrm>
        </p:grpSpPr>
        <p:sp>
          <p:nvSpPr>
            <p:cNvPr id="28808" name="Rectangle 57"/>
            <p:cNvSpPr>
              <a:spLocks noChangeArrowheads="1"/>
            </p:cNvSpPr>
            <p:nvPr/>
          </p:nvSpPr>
          <p:spPr bwMode="auto">
            <a:xfrm>
              <a:off x="752" y="462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Beech</a:t>
              </a:r>
              <a:endParaRPr lang="en-GB" sz="1800" b="0"/>
            </a:p>
          </p:txBody>
        </p:sp>
        <p:sp>
          <p:nvSpPr>
            <p:cNvPr id="28809" name="Rectangle 58"/>
            <p:cNvSpPr>
              <a:spLocks noChangeArrowheads="1"/>
            </p:cNvSpPr>
            <p:nvPr/>
          </p:nvSpPr>
          <p:spPr bwMode="auto">
            <a:xfrm>
              <a:off x="752" y="462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2" name="Group 59"/>
          <p:cNvGrpSpPr>
            <a:grpSpLocks/>
          </p:cNvGrpSpPr>
          <p:nvPr/>
        </p:nvGrpSpPr>
        <p:grpSpPr bwMode="auto">
          <a:xfrm>
            <a:off x="7096125" y="4852988"/>
            <a:ext cx="1055688" cy="244475"/>
            <a:chOff x="1107" y="462"/>
            <a:chExt cx="665" cy="154"/>
          </a:xfrm>
        </p:grpSpPr>
        <p:sp>
          <p:nvSpPr>
            <p:cNvPr id="28806" name="Rectangle 60"/>
            <p:cNvSpPr>
              <a:spLocks noChangeArrowheads="1"/>
            </p:cNvSpPr>
            <p:nvPr/>
          </p:nvSpPr>
          <p:spPr bwMode="auto">
            <a:xfrm>
              <a:off x="1107" y="462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1000</a:t>
              </a:r>
              <a:endParaRPr lang="en-GB" sz="1800" b="0"/>
            </a:p>
          </p:txBody>
        </p:sp>
        <p:sp>
          <p:nvSpPr>
            <p:cNvPr id="28807" name="Rectangle 61"/>
            <p:cNvSpPr>
              <a:spLocks noChangeArrowheads="1"/>
            </p:cNvSpPr>
            <p:nvPr/>
          </p:nvSpPr>
          <p:spPr bwMode="auto">
            <a:xfrm>
              <a:off x="1107" y="462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3" name="Group 62"/>
          <p:cNvGrpSpPr>
            <a:grpSpLocks/>
          </p:cNvGrpSpPr>
          <p:nvPr/>
        </p:nvGrpSpPr>
        <p:grpSpPr bwMode="auto">
          <a:xfrm>
            <a:off x="5338763" y="5097463"/>
            <a:ext cx="622300" cy="244475"/>
            <a:chOff x="0" y="616"/>
            <a:chExt cx="392" cy="154"/>
          </a:xfrm>
        </p:grpSpPr>
        <p:sp>
          <p:nvSpPr>
            <p:cNvPr id="28804" name="Rectangle 63"/>
            <p:cNvSpPr>
              <a:spLocks noChangeArrowheads="1"/>
            </p:cNvSpPr>
            <p:nvPr/>
          </p:nvSpPr>
          <p:spPr bwMode="auto">
            <a:xfrm>
              <a:off x="0" y="616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SG5</a:t>
              </a:r>
              <a:endParaRPr lang="en-GB" sz="1800" b="0"/>
            </a:p>
          </p:txBody>
        </p:sp>
        <p:sp>
          <p:nvSpPr>
            <p:cNvPr id="28805" name="Rectangle 64"/>
            <p:cNvSpPr>
              <a:spLocks noChangeArrowheads="1"/>
            </p:cNvSpPr>
            <p:nvPr/>
          </p:nvSpPr>
          <p:spPr bwMode="auto">
            <a:xfrm>
              <a:off x="0" y="616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4" name="Group 65"/>
          <p:cNvGrpSpPr>
            <a:grpSpLocks/>
          </p:cNvGrpSpPr>
          <p:nvPr/>
        </p:nvGrpSpPr>
        <p:grpSpPr bwMode="auto">
          <a:xfrm>
            <a:off x="5961063" y="5097463"/>
            <a:ext cx="571500" cy="244475"/>
            <a:chOff x="392" y="616"/>
            <a:chExt cx="360" cy="154"/>
          </a:xfrm>
        </p:grpSpPr>
        <p:sp>
          <p:nvSpPr>
            <p:cNvPr id="28802" name="Rectangle 66"/>
            <p:cNvSpPr>
              <a:spLocks noChangeArrowheads="1"/>
            </p:cNvSpPr>
            <p:nvPr/>
          </p:nvSpPr>
          <p:spPr bwMode="auto">
            <a:xfrm>
              <a:off x="392" y="616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Susan</a:t>
              </a:r>
              <a:endParaRPr lang="en-GB" sz="1800" b="0"/>
            </a:p>
          </p:txBody>
        </p:sp>
        <p:sp>
          <p:nvSpPr>
            <p:cNvPr id="28803" name="Rectangle 67"/>
            <p:cNvSpPr>
              <a:spLocks noChangeArrowheads="1"/>
            </p:cNvSpPr>
            <p:nvPr/>
          </p:nvSpPr>
          <p:spPr bwMode="auto">
            <a:xfrm>
              <a:off x="392" y="616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5" name="Group 68"/>
          <p:cNvGrpSpPr>
            <a:grpSpLocks/>
          </p:cNvGrpSpPr>
          <p:nvPr/>
        </p:nvGrpSpPr>
        <p:grpSpPr bwMode="auto">
          <a:xfrm>
            <a:off x="6532563" y="5097463"/>
            <a:ext cx="563562" cy="244475"/>
            <a:chOff x="752" y="616"/>
            <a:chExt cx="355" cy="154"/>
          </a:xfrm>
        </p:grpSpPr>
        <p:sp>
          <p:nvSpPr>
            <p:cNvPr id="28800" name="Rectangle 69"/>
            <p:cNvSpPr>
              <a:spLocks noChangeArrowheads="1"/>
            </p:cNvSpPr>
            <p:nvPr/>
          </p:nvSpPr>
          <p:spPr bwMode="auto">
            <a:xfrm>
              <a:off x="752" y="616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Brand</a:t>
              </a:r>
              <a:endParaRPr lang="en-GB" sz="1800" b="0"/>
            </a:p>
          </p:txBody>
        </p:sp>
        <p:sp>
          <p:nvSpPr>
            <p:cNvPr id="28801" name="Rectangle 70"/>
            <p:cNvSpPr>
              <a:spLocks noChangeArrowheads="1"/>
            </p:cNvSpPr>
            <p:nvPr/>
          </p:nvSpPr>
          <p:spPr bwMode="auto">
            <a:xfrm>
              <a:off x="752" y="616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6" name="Group 71"/>
          <p:cNvGrpSpPr>
            <a:grpSpLocks/>
          </p:cNvGrpSpPr>
          <p:nvPr/>
        </p:nvGrpSpPr>
        <p:grpSpPr bwMode="auto">
          <a:xfrm>
            <a:off x="7096125" y="5097463"/>
            <a:ext cx="1055688" cy="244475"/>
            <a:chOff x="1107" y="616"/>
            <a:chExt cx="665" cy="154"/>
          </a:xfrm>
        </p:grpSpPr>
        <p:sp>
          <p:nvSpPr>
            <p:cNvPr id="28798" name="Rectangle 72"/>
            <p:cNvSpPr>
              <a:spLocks noChangeArrowheads="1"/>
            </p:cNvSpPr>
            <p:nvPr/>
          </p:nvSpPr>
          <p:spPr bwMode="auto">
            <a:xfrm>
              <a:off x="1107" y="616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2000</a:t>
              </a:r>
              <a:endParaRPr lang="en-GB" sz="1800" b="0"/>
            </a:p>
          </p:txBody>
        </p:sp>
        <p:sp>
          <p:nvSpPr>
            <p:cNvPr id="28799" name="Rectangle 73"/>
            <p:cNvSpPr>
              <a:spLocks noChangeArrowheads="1"/>
            </p:cNvSpPr>
            <p:nvPr/>
          </p:nvSpPr>
          <p:spPr bwMode="auto">
            <a:xfrm>
              <a:off x="1107" y="616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7" name="Group 74"/>
          <p:cNvGrpSpPr>
            <a:grpSpLocks/>
          </p:cNvGrpSpPr>
          <p:nvPr/>
        </p:nvGrpSpPr>
        <p:grpSpPr bwMode="auto">
          <a:xfrm>
            <a:off x="5338763" y="5341938"/>
            <a:ext cx="622300" cy="244475"/>
            <a:chOff x="0" y="770"/>
            <a:chExt cx="392" cy="154"/>
          </a:xfrm>
        </p:grpSpPr>
        <p:sp>
          <p:nvSpPr>
            <p:cNvPr id="28796" name="Rectangle 75"/>
            <p:cNvSpPr>
              <a:spLocks noChangeArrowheads="1"/>
            </p:cNvSpPr>
            <p:nvPr/>
          </p:nvSpPr>
          <p:spPr bwMode="auto">
            <a:xfrm>
              <a:off x="0" y="770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SL21</a:t>
              </a:r>
              <a:endParaRPr lang="en-GB" sz="1800" b="0"/>
            </a:p>
          </p:txBody>
        </p:sp>
        <p:sp>
          <p:nvSpPr>
            <p:cNvPr id="28797" name="Rectangle 76"/>
            <p:cNvSpPr>
              <a:spLocks noChangeArrowheads="1"/>
            </p:cNvSpPr>
            <p:nvPr/>
          </p:nvSpPr>
          <p:spPr bwMode="auto">
            <a:xfrm>
              <a:off x="0" y="770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8" name="Group 77"/>
          <p:cNvGrpSpPr>
            <a:grpSpLocks/>
          </p:cNvGrpSpPr>
          <p:nvPr/>
        </p:nvGrpSpPr>
        <p:grpSpPr bwMode="auto">
          <a:xfrm>
            <a:off x="5961063" y="5341938"/>
            <a:ext cx="571500" cy="244475"/>
            <a:chOff x="392" y="770"/>
            <a:chExt cx="360" cy="154"/>
          </a:xfrm>
        </p:grpSpPr>
        <p:sp>
          <p:nvSpPr>
            <p:cNvPr id="28794" name="Rectangle 78"/>
            <p:cNvSpPr>
              <a:spLocks noChangeArrowheads="1"/>
            </p:cNvSpPr>
            <p:nvPr/>
          </p:nvSpPr>
          <p:spPr bwMode="auto">
            <a:xfrm>
              <a:off x="392" y="770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John</a:t>
              </a:r>
              <a:endParaRPr lang="en-GB" sz="1800" b="0"/>
            </a:p>
          </p:txBody>
        </p:sp>
        <p:sp>
          <p:nvSpPr>
            <p:cNvPr id="28795" name="Rectangle 79"/>
            <p:cNvSpPr>
              <a:spLocks noChangeArrowheads="1"/>
            </p:cNvSpPr>
            <p:nvPr/>
          </p:nvSpPr>
          <p:spPr bwMode="auto">
            <a:xfrm>
              <a:off x="392" y="770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9" name="Group 80"/>
          <p:cNvGrpSpPr>
            <a:grpSpLocks/>
          </p:cNvGrpSpPr>
          <p:nvPr/>
        </p:nvGrpSpPr>
        <p:grpSpPr bwMode="auto">
          <a:xfrm>
            <a:off x="6532563" y="5341938"/>
            <a:ext cx="563562" cy="244475"/>
            <a:chOff x="752" y="770"/>
            <a:chExt cx="355" cy="154"/>
          </a:xfrm>
        </p:grpSpPr>
        <p:sp>
          <p:nvSpPr>
            <p:cNvPr id="28792" name="Rectangle 81"/>
            <p:cNvSpPr>
              <a:spLocks noChangeArrowheads="1"/>
            </p:cNvSpPr>
            <p:nvPr/>
          </p:nvSpPr>
          <p:spPr bwMode="auto">
            <a:xfrm>
              <a:off x="752" y="770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White</a:t>
              </a:r>
              <a:endParaRPr lang="en-GB" sz="1800" b="0"/>
            </a:p>
          </p:txBody>
        </p:sp>
        <p:sp>
          <p:nvSpPr>
            <p:cNvPr id="28793" name="Rectangle 82"/>
            <p:cNvSpPr>
              <a:spLocks noChangeArrowheads="1"/>
            </p:cNvSpPr>
            <p:nvPr/>
          </p:nvSpPr>
          <p:spPr bwMode="auto">
            <a:xfrm>
              <a:off x="752" y="770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0" name="Group 83"/>
          <p:cNvGrpSpPr>
            <a:grpSpLocks/>
          </p:cNvGrpSpPr>
          <p:nvPr/>
        </p:nvGrpSpPr>
        <p:grpSpPr bwMode="auto">
          <a:xfrm>
            <a:off x="7096125" y="5341938"/>
            <a:ext cx="1055688" cy="244475"/>
            <a:chOff x="1107" y="770"/>
            <a:chExt cx="665" cy="154"/>
          </a:xfrm>
        </p:grpSpPr>
        <p:sp>
          <p:nvSpPr>
            <p:cNvPr id="28790" name="Rectangle 84"/>
            <p:cNvSpPr>
              <a:spLocks noChangeArrowheads="1"/>
            </p:cNvSpPr>
            <p:nvPr/>
          </p:nvSpPr>
          <p:spPr bwMode="auto">
            <a:xfrm>
              <a:off x="1107" y="770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2500</a:t>
              </a:r>
              <a:endParaRPr lang="en-GB" sz="1800" b="0"/>
            </a:p>
          </p:txBody>
        </p:sp>
        <p:sp>
          <p:nvSpPr>
            <p:cNvPr id="28791" name="Rectangle 85"/>
            <p:cNvSpPr>
              <a:spLocks noChangeArrowheads="1"/>
            </p:cNvSpPr>
            <p:nvPr/>
          </p:nvSpPr>
          <p:spPr bwMode="auto">
            <a:xfrm>
              <a:off x="1107" y="770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1" name="Group 86"/>
          <p:cNvGrpSpPr>
            <a:grpSpLocks/>
          </p:cNvGrpSpPr>
          <p:nvPr/>
        </p:nvGrpSpPr>
        <p:grpSpPr bwMode="auto">
          <a:xfrm>
            <a:off x="5338763" y="5586413"/>
            <a:ext cx="622300" cy="244475"/>
            <a:chOff x="0" y="924"/>
            <a:chExt cx="392" cy="154"/>
          </a:xfrm>
        </p:grpSpPr>
        <p:sp>
          <p:nvSpPr>
            <p:cNvPr id="28788" name="Rectangle 87"/>
            <p:cNvSpPr>
              <a:spLocks noChangeArrowheads="1"/>
            </p:cNvSpPr>
            <p:nvPr/>
          </p:nvSpPr>
          <p:spPr bwMode="auto">
            <a:xfrm>
              <a:off x="0" y="924"/>
              <a:ext cx="3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SL41</a:t>
              </a:r>
              <a:endParaRPr lang="en-GB" sz="1800" b="0"/>
            </a:p>
          </p:txBody>
        </p:sp>
        <p:sp>
          <p:nvSpPr>
            <p:cNvPr id="28789" name="Rectangle 88"/>
            <p:cNvSpPr>
              <a:spLocks noChangeArrowheads="1"/>
            </p:cNvSpPr>
            <p:nvPr/>
          </p:nvSpPr>
          <p:spPr bwMode="auto">
            <a:xfrm>
              <a:off x="0" y="924"/>
              <a:ext cx="39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2" name="Group 89"/>
          <p:cNvGrpSpPr>
            <a:grpSpLocks/>
          </p:cNvGrpSpPr>
          <p:nvPr/>
        </p:nvGrpSpPr>
        <p:grpSpPr bwMode="auto">
          <a:xfrm>
            <a:off x="5961063" y="5586413"/>
            <a:ext cx="571500" cy="244475"/>
            <a:chOff x="392" y="924"/>
            <a:chExt cx="360" cy="154"/>
          </a:xfrm>
        </p:grpSpPr>
        <p:sp>
          <p:nvSpPr>
            <p:cNvPr id="28786" name="Rectangle 90"/>
            <p:cNvSpPr>
              <a:spLocks noChangeArrowheads="1"/>
            </p:cNvSpPr>
            <p:nvPr/>
          </p:nvSpPr>
          <p:spPr bwMode="auto">
            <a:xfrm>
              <a:off x="392" y="924"/>
              <a:ext cx="3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Julie</a:t>
              </a:r>
              <a:endParaRPr lang="en-GB" sz="1800" b="0"/>
            </a:p>
          </p:txBody>
        </p:sp>
        <p:sp>
          <p:nvSpPr>
            <p:cNvPr id="28787" name="Rectangle 91"/>
            <p:cNvSpPr>
              <a:spLocks noChangeArrowheads="1"/>
            </p:cNvSpPr>
            <p:nvPr/>
          </p:nvSpPr>
          <p:spPr bwMode="auto">
            <a:xfrm>
              <a:off x="392" y="924"/>
              <a:ext cx="360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3" name="Group 92"/>
          <p:cNvGrpSpPr>
            <a:grpSpLocks/>
          </p:cNvGrpSpPr>
          <p:nvPr/>
        </p:nvGrpSpPr>
        <p:grpSpPr bwMode="auto">
          <a:xfrm>
            <a:off x="6532563" y="5586413"/>
            <a:ext cx="563562" cy="244475"/>
            <a:chOff x="752" y="924"/>
            <a:chExt cx="355" cy="154"/>
          </a:xfrm>
        </p:grpSpPr>
        <p:sp>
          <p:nvSpPr>
            <p:cNvPr id="28784" name="Rectangle 93"/>
            <p:cNvSpPr>
              <a:spLocks noChangeArrowheads="1"/>
            </p:cNvSpPr>
            <p:nvPr/>
          </p:nvSpPr>
          <p:spPr bwMode="auto">
            <a:xfrm>
              <a:off x="752" y="924"/>
              <a:ext cx="3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Lee</a:t>
              </a:r>
              <a:endParaRPr lang="en-GB" sz="1800" b="0"/>
            </a:p>
          </p:txBody>
        </p:sp>
        <p:sp>
          <p:nvSpPr>
            <p:cNvPr id="28785" name="Rectangle 94"/>
            <p:cNvSpPr>
              <a:spLocks noChangeArrowheads="1"/>
            </p:cNvSpPr>
            <p:nvPr/>
          </p:nvSpPr>
          <p:spPr bwMode="auto">
            <a:xfrm>
              <a:off x="752" y="924"/>
              <a:ext cx="35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4" name="Group 95"/>
          <p:cNvGrpSpPr>
            <a:grpSpLocks/>
          </p:cNvGrpSpPr>
          <p:nvPr/>
        </p:nvGrpSpPr>
        <p:grpSpPr bwMode="auto">
          <a:xfrm>
            <a:off x="7096125" y="5586413"/>
            <a:ext cx="1055688" cy="244475"/>
            <a:chOff x="1107" y="924"/>
            <a:chExt cx="665" cy="154"/>
          </a:xfrm>
        </p:grpSpPr>
        <p:sp>
          <p:nvSpPr>
            <p:cNvPr id="28782" name="Rectangle 96"/>
            <p:cNvSpPr>
              <a:spLocks noChangeArrowheads="1"/>
            </p:cNvSpPr>
            <p:nvPr/>
          </p:nvSpPr>
          <p:spPr bwMode="auto">
            <a:xfrm>
              <a:off x="1107" y="924"/>
              <a:ext cx="66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7500</a:t>
              </a:r>
              <a:endParaRPr lang="en-GB" sz="1800" b="0"/>
            </a:p>
          </p:txBody>
        </p:sp>
        <p:sp>
          <p:nvSpPr>
            <p:cNvPr id="28783" name="Rectangle 97"/>
            <p:cNvSpPr>
              <a:spLocks noChangeArrowheads="1"/>
            </p:cNvSpPr>
            <p:nvPr/>
          </p:nvSpPr>
          <p:spPr bwMode="auto">
            <a:xfrm>
              <a:off x="1107" y="924"/>
              <a:ext cx="665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4897" name="Group 177"/>
          <p:cNvGraphicFramePr>
            <a:graphicFrameLocks noGrp="1"/>
          </p:cNvGraphicFramePr>
          <p:nvPr/>
        </p:nvGraphicFramePr>
        <p:xfrm>
          <a:off x="3810000" y="1700213"/>
          <a:ext cx="5138738" cy="1711325"/>
        </p:xfrm>
        <a:graphic>
          <a:graphicData uri="http://schemas.openxmlformats.org/drawingml/2006/table">
            <a:tbl>
              <a:tblPr/>
              <a:tblGrid>
                <a:gridCol w="636588"/>
                <a:gridCol w="592137"/>
                <a:gridCol w="592138"/>
                <a:gridCol w="788987"/>
                <a:gridCol w="407988"/>
                <a:gridCol w="768350"/>
                <a:gridCol w="561975"/>
                <a:gridCol w="7905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8779" name="Rectangle 173"/>
          <p:cNvSpPr>
            <a:spLocks noChangeArrowheads="1"/>
          </p:cNvSpPr>
          <p:nvPr/>
        </p:nvSpPr>
        <p:spPr bwMode="auto">
          <a:xfrm>
            <a:off x="4038600" y="12954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Staff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8780" name="Rectangle 174"/>
          <p:cNvSpPr>
            <a:spLocks noChangeArrowheads="1"/>
          </p:cNvSpPr>
          <p:nvPr/>
        </p:nvSpPr>
        <p:spPr bwMode="auto">
          <a:xfrm>
            <a:off x="5410200" y="3671888"/>
            <a:ext cx="118745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Query1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8781" name="Rectangle 176"/>
          <p:cNvSpPr>
            <a:spLocks noChangeArrowheads="1"/>
          </p:cNvSpPr>
          <p:nvPr/>
        </p:nvSpPr>
        <p:spPr bwMode="auto">
          <a:xfrm>
            <a:off x="381000" y="4267200"/>
            <a:ext cx="4267200" cy="1371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b="0">
              <a:solidFill>
                <a:srgbClr val="3333CC"/>
              </a:solidFill>
            </a:endParaRPr>
          </a:p>
          <a:p>
            <a:r>
              <a:rPr lang="en-GB" b="0">
                <a:solidFill>
                  <a:schemeClr val="tx2"/>
                </a:solidFill>
              </a:rPr>
              <a:t>SELECT staffNo, fName, lName,</a:t>
            </a:r>
          </a:p>
          <a:p>
            <a:r>
              <a:rPr lang="en-GB" b="0">
                <a:solidFill>
                  <a:schemeClr val="tx2"/>
                </a:solidFill>
              </a:rPr>
              <a:t>           salary/12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rgbClr val="FF33CC"/>
                </a:solidFill>
              </a:rPr>
              <a:t>AS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monthlySalary</a:t>
            </a:r>
          </a:p>
          <a:p>
            <a:r>
              <a:rPr lang="en-GB" b="0">
                <a:solidFill>
                  <a:schemeClr val="tx2"/>
                </a:solidFill>
              </a:rPr>
              <a:t>FROM Staff;</a:t>
            </a:r>
          </a:p>
          <a:p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0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61950"/>
            <a:ext cx="6553200" cy="704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SQL Aggregate Functions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458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z="2600" smtClean="0"/>
              <a:t>We do not want to just retrieve data.</a:t>
            </a:r>
          </a:p>
          <a:p>
            <a:pPr eaLnBrk="1" hangingPunct="1">
              <a:lnSpc>
                <a:spcPct val="90000"/>
              </a:lnSpc>
            </a:pPr>
            <a:r>
              <a:rPr lang="en-GB" sz="2600" smtClean="0"/>
              <a:t>We also want to summarise data.</a:t>
            </a:r>
          </a:p>
          <a:p>
            <a:pPr eaLnBrk="1" hangingPunct="1">
              <a:lnSpc>
                <a:spcPct val="90000"/>
              </a:lnSpc>
            </a:pPr>
            <a:r>
              <a:rPr lang="en-GB" sz="2600" smtClean="0">
                <a:solidFill>
                  <a:srgbClr val="FF33CC"/>
                </a:solidFill>
              </a:rPr>
              <a:t>Aggregate functions</a:t>
            </a:r>
            <a:r>
              <a:rPr lang="en-GB" sz="2600" smtClean="0"/>
              <a:t> compute summarization (or aggregation) of data.</a:t>
            </a:r>
          </a:p>
          <a:p>
            <a:pPr eaLnBrk="1" hangingPunct="1">
              <a:lnSpc>
                <a:spcPct val="90000"/>
              </a:lnSpc>
            </a:pPr>
            <a:endParaRPr lang="en-GB" sz="2600" smtClean="0"/>
          </a:p>
          <a:p>
            <a:pPr eaLnBrk="1" hangingPunct="1">
              <a:lnSpc>
                <a:spcPct val="90000"/>
              </a:lnSpc>
            </a:pPr>
            <a:r>
              <a:rPr lang="en-GB" sz="2600" smtClean="0"/>
              <a:t>Aggregate functions</a:t>
            </a:r>
          </a:p>
          <a:p>
            <a:pPr lvl="3" eaLnBrk="1" hangingPunct="1">
              <a:lnSpc>
                <a:spcPct val="90000"/>
              </a:lnSpc>
            </a:pPr>
            <a:r>
              <a:rPr lang="en-GB" smtClean="0"/>
              <a:t>SUM</a:t>
            </a:r>
          </a:p>
          <a:p>
            <a:pPr lvl="3" eaLnBrk="1" hangingPunct="1">
              <a:lnSpc>
                <a:spcPct val="90000"/>
              </a:lnSpc>
            </a:pPr>
            <a:r>
              <a:rPr lang="en-GB" smtClean="0"/>
              <a:t>AVG</a:t>
            </a:r>
          </a:p>
          <a:p>
            <a:pPr lvl="3" eaLnBrk="1" hangingPunct="1">
              <a:lnSpc>
                <a:spcPct val="90000"/>
              </a:lnSpc>
            </a:pPr>
            <a:r>
              <a:rPr lang="en-GB" smtClean="0"/>
              <a:t>MIN</a:t>
            </a:r>
          </a:p>
          <a:p>
            <a:pPr lvl="3" eaLnBrk="1" hangingPunct="1">
              <a:lnSpc>
                <a:spcPct val="90000"/>
              </a:lnSpc>
            </a:pPr>
            <a:r>
              <a:rPr lang="en-GB" smtClean="0"/>
              <a:t>MAX</a:t>
            </a:r>
          </a:p>
          <a:p>
            <a:pPr lvl="3" eaLnBrk="1" hangingPunct="1">
              <a:lnSpc>
                <a:spcPct val="90000"/>
              </a:lnSpc>
            </a:pPr>
            <a:r>
              <a:rPr lang="en-GB" smtClean="0"/>
              <a:t>COUNT</a:t>
            </a:r>
          </a:p>
        </p:txBody>
      </p:sp>
      <p:pic>
        <p:nvPicPr>
          <p:cNvPr id="29700" name="Picture 4" descr="men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475" y="3581400"/>
            <a:ext cx="2041525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5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5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5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9"/>
          <p:cNvSpPr>
            <a:spLocks noChangeArrowheads="1"/>
          </p:cNvSpPr>
          <p:nvPr/>
        </p:nvSpPr>
        <p:spPr bwMode="auto">
          <a:xfrm>
            <a:off x="5849938" y="4495800"/>
            <a:ext cx="2455862" cy="4984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A0A0A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723" name="Group 27"/>
          <p:cNvGrpSpPr>
            <a:grpSpLocks/>
          </p:cNvGrpSpPr>
          <p:nvPr/>
        </p:nvGrpSpPr>
        <p:grpSpPr bwMode="auto">
          <a:xfrm>
            <a:off x="5859463" y="4745038"/>
            <a:ext cx="585787" cy="244475"/>
            <a:chOff x="0" y="154"/>
            <a:chExt cx="369" cy="154"/>
          </a:xfrm>
        </p:grpSpPr>
        <p:sp>
          <p:nvSpPr>
            <p:cNvPr id="30833" name="Rectangle 28"/>
            <p:cNvSpPr>
              <a:spLocks noChangeArrowheads="1"/>
            </p:cNvSpPr>
            <p:nvPr/>
          </p:nvSpPr>
          <p:spPr bwMode="auto">
            <a:xfrm>
              <a:off x="0" y="154"/>
              <a:ext cx="369" cy="1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9000</a:t>
              </a:r>
              <a:endParaRPr lang="en-GB" sz="1800" b="0"/>
            </a:p>
          </p:txBody>
        </p:sp>
        <p:sp>
          <p:nvSpPr>
            <p:cNvPr id="30834" name="Rectangle 29"/>
            <p:cNvSpPr>
              <a:spLocks noChangeArrowheads="1"/>
            </p:cNvSpPr>
            <p:nvPr/>
          </p:nvSpPr>
          <p:spPr bwMode="auto">
            <a:xfrm>
              <a:off x="0" y="154"/>
              <a:ext cx="369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SUM, MIN, MAX, AVG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3352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 smtClean="0"/>
              <a:t>Find the minimum, maximum, average and sum of staff salary.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90000"/>
              </a:lnSpc>
            </a:pPr>
            <a:r>
              <a:rPr lang="en-GB" sz="2200" smtClean="0"/>
              <a:t>Query1</a:t>
            </a:r>
          </a:p>
        </p:txBody>
      </p:sp>
      <p:sp>
        <p:nvSpPr>
          <p:cNvPr id="30726" name="Rectangle 4"/>
          <p:cNvSpPr>
            <a:spLocks noChangeArrowheads="1"/>
          </p:cNvSpPr>
          <p:nvPr/>
        </p:nvSpPr>
        <p:spPr bwMode="auto">
          <a:xfrm>
            <a:off x="3349625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0727" name="Group 7"/>
          <p:cNvGrpSpPr>
            <a:grpSpLocks/>
          </p:cNvGrpSpPr>
          <p:nvPr/>
        </p:nvGrpSpPr>
        <p:grpSpPr bwMode="auto">
          <a:xfrm>
            <a:off x="5859463" y="4500563"/>
            <a:ext cx="585787" cy="244475"/>
            <a:chOff x="0" y="0"/>
            <a:chExt cx="369" cy="154"/>
          </a:xfrm>
        </p:grpSpPr>
        <p:sp>
          <p:nvSpPr>
            <p:cNvPr id="3082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369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30" name="Group 9"/>
            <p:cNvGrpSpPr>
              <a:grpSpLocks/>
            </p:cNvGrpSpPr>
            <p:nvPr/>
          </p:nvGrpSpPr>
          <p:grpSpPr bwMode="auto">
            <a:xfrm>
              <a:off x="0" y="0"/>
              <a:ext cx="369" cy="154"/>
              <a:chOff x="0" y="0"/>
              <a:chExt cx="369" cy="154"/>
            </a:xfrm>
          </p:grpSpPr>
          <p:sp>
            <p:nvSpPr>
              <p:cNvPr id="30831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69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myMin</a:t>
                </a:r>
                <a:endParaRPr lang="en-GB" sz="1800" b="0"/>
              </a:p>
            </p:txBody>
          </p:sp>
          <p:sp>
            <p:nvSpPr>
              <p:cNvPr id="30832" name="Rectangle 1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69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728" name="Group 12"/>
          <p:cNvGrpSpPr>
            <a:grpSpLocks/>
          </p:cNvGrpSpPr>
          <p:nvPr/>
        </p:nvGrpSpPr>
        <p:grpSpPr bwMode="auto">
          <a:xfrm>
            <a:off x="6445250" y="4500563"/>
            <a:ext cx="612775" cy="244475"/>
            <a:chOff x="369" y="0"/>
            <a:chExt cx="386" cy="154"/>
          </a:xfrm>
        </p:grpSpPr>
        <p:sp>
          <p:nvSpPr>
            <p:cNvPr id="30825" name="Rectangle 13"/>
            <p:cNvSpPr>
              <a:spLocks noChangeArrowheads="1"/>
            </p:cNvSpPr>
            <p:nvPr/>
          </p:nvSpPr>
          <p:spPr bwMode="auto">
            <a:xfrm>
              <a:off x="369" y="0"/>
              <a:ext cx="386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6" name="Group 14"/>
            <p:cNvGrpSpPr>
              <a:grpSpLocks/>
            </p:cNvGrpSpPr>
            <p:nvPr/>
          </p:nvGrpSpPr>
          <p:grpSpPr bwMode="auto">
            <a:xfrm>
              <a:off x="369" y="0"/>
              <a:ext cx="386" cy="154"/>
              <a:chOff x="369" y="0"/>
              <a:chExt cx="386" cy="154"/>
            </a:xfrm>
          </p:grpSpPr>
          <p:sp>
            <p:nvSpPr>
              <p:cNvPr id="30827" name="Rectangle 15"/>
              <p:cNvSpPr>
                <a:spLocks noChangeArrowheads="1"/>
              </p:cNvSpPr>
              <p:nvPr/>
            </p:nvSpPr>
            <p:spPr bwMode="auto">
              <a:xfrm>
                <a:off x="369" y="0"/>
                <a:ext cx="386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myMax</a:t>
                </a:r>
                <a:endParaRPr lang="en-GB" sz="1800" b="0"/>
              </a:p>
            </p:txBody>
          </p:sp>
          <p:sp>
            <p:nvSpPr>
              <p:cNvPr id="30828" name="Rectangle 16"/>
              <p:cNvSpPr>
                <a:spLocks noChangeArrowheads="1"/>
              </p:cNvSpPr>
              <p:nvPr/>
            </p:nvSpPr>
            <p:spPr bwMode="auto">
              <a:xfrm>
                <a:off x="369" y="0"/>
                <a:ext cx="386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729" name="Group 17"/>
          <p:cNvGrpSpPr>
            <a:grpSpLocks/>
          </p:cNvGrpSpPr>
          <p:nvPr/>
        </p:nvGrpSpPr>
        <p:grpSpPr bwMode="auto">
          <a:xfrm>
            <a:off x="7058025" y="4500563"/>
            <a:ext cx="606425" cy="244475"/>
            <a:chOff x="755" y="0"/>
            <a:chExt cx="382" cy="154"/>
          </a:xfrm>
        </p:grpSpPr>
        <p:sp>
          <p:nvSpPr>
            <p:cNvPr id="30821" name="Rectangle 18"/>
            <p:cNvSpPr>
              <a:spLocks noChangeArrowheads="1"/>
            </p:cNvSpPr>
            <p:nvPr/>
          </p:nvSpPr>
          <p:spPr bwMode="auto">
            <a:xfrm>
              <a:off x="755" y="0"/>
              <a:ext cx="382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2" name="Group 19"/>
            <p:cNvGrpSpPr>
              <a:grpSpLocks/>
            </p:cNvGrpSpPr>
            <p:nvPr/>
          </p:nvGrpSpPr>
          <p:grpSpPr bwMode="auto">
            <a:xfrm>
              <a:off x="755" y="0"/>
              <a:ext cx="382" cy="154"/>
              <a:chOff x="755" y="0"/>
              <a:chExt cx="382" cy="154"/>
            </a:xfrm>
          </p:grpSpPr>
          <p:sp>
            <p:nvSpPr>
              <p:cNvPr id="30823" name="Rectangle 20"/>
              <p:cNvSpPr>
                <a:spLocks noChangeArrowheads="1"/>
              </p:cNvSpPr>
              <p:nvPr/>
            </p:nvSpPr>
            <p:spPr bwMode="auto">
              <a:xfrm>
                <a:off x="755" y="0"/>
                <a:ext cx="382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myAvg</a:t>
                </a:r>
                <a:endParaRPr lang="en-GB" sz="1800" b="0"/>
              </a:p>
            </p:txBody>
          </p:sp>
          <p:sp>
            <p:nvSpPr>
              <p:cNvPr id="30824" name="Rectangle 21"/>
              <p:cNvSpPr>
                <a:spLocks noChangeArrowheads="1"/>
              </p:cNvSpPr>
              <p:nvPr/>
            </p:nvSpPr>
            <p:spPr bwMode="auto">
              <a:xfrm>
                <a:off x="755" y="0"/>
                <a:ext cx="382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730" name="Group 22"/>
          <p:cNvGrpSpPr>
            <a:grpSpLocks/>
          </p:cNvGrpSpPr>
          <p:nvPr/>
        </p:nvGrpSpPr>
        <p:grpSpPr bwMode="auto">
          <a:xfrm>
            <a:off x="7664450" y="4500563"/>
            <a:ext cx="641350" cy="244475"/>
            <a:chOff x="1137" y="0"/>
            <a:chExt cx="404" cy="154"/>
          </a:xfrm>
        </p:grpSpPr>
        <p:sp>
          <p:nvSpPr>
            <p:cNvPr id="30817" name="Rectangle 23"/>
            <p:cNvSpPr>
              <a:spLocks noChangeArrowheads="1"/>
            </p:cNvSpPr>
            <p:nvPr/>
          </p:nvSpPr>
          <p:spPr bwMode="auto">
            <a:xfrm>
              <a:off x="1137" y="0"/>
              <a:ext cx="404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18" name="Group 24"/>
            <p:cNvGrpSpPr>
              <a:grpSpLocks/>
            </p:cNvGrpSpPr>
            <p:nvPr/>
          </p:nvGrpSpPr>
          <p:grpSpPr bwMode="auto">
            <a:xfrm>
              <a:off x="1137" y="0"/>
              <a:ext cx="404" cy="154"/>
              <a:chOff x="1137" y="0"/>
              <a:chExt cx="404" cy="154"/>
            </a:xfrm>
          </p:grpSpPr>
          <p:sp>
            <p:nvSpPr>
              <p:cNvPr id="30819" name="Rectangle 25"/>
              <p:cNvSpPr>
                <a:spLocks noChangeArrowheads="1"/>
              </p:cNvSpPr>
              <p:nvPr/>
            </p:nvSpPr>
            <p:spPr bwMode="auto">
              <a:xfrm>
                <a:off x="1137" y="0"/>
                <a:ext cx="404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mySum</a:t>
                </a:r>
                <a:endParaRPr lang="en-GB" sz="1800" b="0"/>
              </a:p>
            </p:txBody>
          </p:sp>
          <p:sp>
            <p:nvSpPr>
              <p:cNvPr id="30820" name="Rectangle 26"/>
              <p:cNvSpPr>
                <a:spLocks noChangeArrowheads="1"/>
              </p:cNvSpPr>
              <p:nvPr/>
            </p:nvSpPr>
            <p:spPr bwMode="auto">
              <a:xfrm>
                <a:off x="1137" y="0"/>
                <a:ext cx="404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0731" name="Group 30"/>
          <p:cNvGrpSpPr>
            <a:grpSpLocks/>
          </p:cNvGrpSpPr>
          <p:nvPr/>
        </p:nvGrpSpPr>
        <p:grpSpPr bwMode="auto">
          <a:xfrm>
            <a:off x="6445250" y="4745038"/>
            <a:ext cx="612775" cy="244475"/>
            <a:chOff x="369" y="154"/>
            <a:chExt cx="386" cy="154"/>
          </a:xfrm>
        </p:grpSpPr>
        <p:sp>
          <p:nvSpPr>
            <p:cNvPr id="30815" name="Rectangle 31"/>
            <p:cNvSpPr>
              <a:spLocks noChangeArrowheads="1"/>
            </p:cNvSpPr>
            <p:nvPr/>
          </p:nvSpPr>
          <p:spPr bwMode="auto">
            <a:xfrm>
              <a:off x="369" y="154"/>
              <a:ext cx="3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90000</a:t>
              </a:r>
              <a:endParaRPr lang="en-GB" sz="1800" b="0"/>
            </a:p>
          </p:txBody>
        </p:sp>
        <p:sp>
          <p:nvSpPr>
            <p:cNvPr id="30816" name="Rectangle 32"/>
            <p:cNvSpPr>
              <a:spLocks noChangeArrowheads="1"/>
            </p:cNvSpPr>
            <p:nvPr/>
          </p:nvSpPr>
          <p:spPr bwMode="auto">
            <a:xfrm>
              <a:off x="369" y="154"/>
              <a:ext cx="386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2" name="Group 33"/>
          <p:cNvGrpSpPr>
            <a:grpSpLocks/>
          </p:cNvGrpSpPr>
          <p:nvPr/>
        </p:nvGrpSpPr>
        <p:grpSpPr bwMode="auto">
          <a:xfrm>
            <a:off x="7058025" y="4745038"/>
            <a:ext cx="606425" cy="244475"/>
            <a:chOff x="755" y="154"/>
            <a:chExt cx="382" cy="154"/>
          </a:xfrm>
        </p:grpSpPr>
        <p:sp>
          <p:nvSpPr>
            <p:cNvPr id="30813" name="Rectangle 34"/>
            <p:cNvSpPr>
              <a:spLocks noChangeArrowheads="1"/>
            </p:cNvSpPr>
            <p:nvPr/>
          </p:nvSpPr>
          <p:spPr bwMode="auto">
            <a:xfrm>
              <a:off x="755" y="154"/>
              <a:ext cx="38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30500</a:t>
              </a:r>
              <a:endParaRPr lang="en-GB" sz="1800" b="0"/>
            </a:p>
          </p:txBody>
        </p:sp>
        <p:sp>
          <p:nvSpPr>
            <p:cNvPr id="30814" name="Rectangle 35"/>
            <p:cNvSpPr>
              <a:spLocks noChangeArrowheads="1"/>
            </p:cNvSpPr>
            <p:nvPr/>
          </p:nvSpPr>
          <p:spPr bwMode="auto">
            <a:xfrm>
              <a:off x="755" y="154"/>
              <a:ext cx="382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3" name="Group 36"/>
          <p:cNvGrpSpPr>
            <a:grpSpLocks/>
          </p:cNvGrpSpPr>
          <p:nvPr/>
        </p:nvGrpSpPr>
        <p:grpSpPr bwMode="auto">
          <a:xfrm>
            <a:off x="7664450" y="4745038"/>
            <a:ext cx="641350" cy="244475"/>
            <a:chOff x="1137" y="154"/>
            <a:chExt cx="404" cy="154"/>
          </a:xfrm>
        </p:grpSpPr>
        <p:sp>
          <p:nvSpPr>
            <p:cNvPr id="30811" name="Rectangle 37"/>
            <p:cNvSpPr>
              <a:spLocks noChangeArrowheads="1"/>
            </p:cNvSpPr>
            <p:nvPr/>
          </p:nvSpPr>
          <p:spPr bwMode="auto">
            <a:xfrm>
              <a:off x="1137" y="154"/>
              <a:ext cx="40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183000</a:t>
              </a:r>
              <a:endParaRPr lang="en-GB" sz="1800" b="0"/>
            </a:p>
          </p:txBody>
        </p:sp>
        <p:sp>
          <p:nvSpPr>
            <p:cNvPr id="30812" name="Rectangle 38"/>
            <p:cNvSpPr>
              <a:spLocks noChangeArrowheads="1"/>
            </p:cNvSpPr>
            <p:nvPr/>
          </p:nvSpPr>
          <p:spPr bwMode="auto">
            <a:xfrm>
              <a:off x="1137" y="154"/>
              <a:ext cx="404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6886" name="Group 118"/>
          <p:cNvGraphicFramePr>
            <a:graphicFrameLocks noGrp="1"/>
          </p:cNvGraphicFramePr>
          <p:nvPr/>
        </p:nvGraphicFramePr>
        <p:xfrm>
          <a:off x="3886200" y="1890713"/>
          <a:ext cx="5138738" cy="1711325"/>
        </p:xfrm>
        <a:graphic>
          <a:graphicData uri="http://schemas.openxmlformats.org/drawingml/2006/table">
            <a:tbl>
              <a:tblPr/>
              <a:tblGrid>
                <a:gridCol w="636588"/>
                <a:gridCol w="592137"/>
                <a:gridCol w="592138"/>
                <a:gridCol w="788987"/>
                <a:gridCol w="407988"/>
                <a:gridCol w="768350"/>
                <a:gridCol w="561975"/>
                <a:gridCol w="7905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0808" name="Rectangle 114"/>
          <p:cNvSpPr>
            <a:spLocks noChangeArrowheads="1"/>
          </p:cNvSpPr>
          <p:nvPr/>
        </p:nvSpPr>
        <p:spPr bwMode="auto">
          <a:xfrm>
            <a:off x="4038600" y="14478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Staff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30809" name="Rectangle 115"/>
          <p:cNvSpPr>
            <a:spLocks noChangeArrowheads="1"/>
          </p:cNvSpPr>
          <p:nvPr/>
        </p:nvSpPr>
        <p:spPr bwMode="auto">
          <a:xfrm>
            <a:off x="5746750" y="4038600"/>
            <a:ext cx="1187450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Query1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30810" name="Rectangle 117"/>
          <p:cNvSpPr>
            <a:spLocks noChangeArrowheads="1"/>
          </p:cNvSpPr>
          <p:nvPr/>
        </p:nvSpPr>
        <p:spPr bwMode="auto">
          <a:xfrm>
            <a:off x="381000" y="4038600"/>
            <a:ext cx="4953000" cy="2057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3333CC"/>
              </a:solidFill>
            </a:endParaRPr>
          </a:p>
          <a:p>
            <a:pPr lvl="1"/>
            <a:r>
              <a:rPr lang="en-GB">
                <a:solidFill>
                  <a:schemeClr val="tx2"/>
                </a:solidFill>
              </a:rPr>
              <a:t>SELECT </a:t>
            </a:r>
          </a:p>
          <a:p>
            <a:pPr lvl="2"/>
            <a:r>
              <a:rPr lang="en-GB">
                <a:solidFill>
                  <a:srgbClr val="FF33CC"/>
                </a:solidFill>
              </a:rPr>
              <a:t>MIN</a:t>
            </a:r>
            <a:r>
              <a:rPr lang="en-GB">
                <a:solidFill>
                  <a:schemeClr val="tx2"/>
                </a:solidFill>
              </a:rPr>
              <a:t>(salary)   AS myMin,</a:t>
            </a:r>
            <a:r>
              <a:rPr lang="en-GB">
                <a:solidFill>
                  <a:srgbClr val="3333CC"/>
                </a:solidFill>
              </a:rPr>
              <a:t> </a:t>
            </a:r>
          </a:p>
          <a:p>
            <a:pPr lvl="2"/>
            <a:r>
              <a:rPr lang="en-GB">
                <a:solidFill>
                  <a:srgbClr val="FF33CC"/>
                </a:solidFill>
              </a:rPr>
              <a:t>MAX</a:t>
            </a:r>
            <a:r>
              <a:rPr lang="en-GB">
                <a:solidFill>
                  <a:schemeClr val="tx2"/>
                </a:solidFill>
              </a:rPr>
              <a:t>(salary)  AS myMax,</a:t>
            </a:r>
          </a:p>
          <a:p>
            <a:pPr lvl="2"/>
            <a:r>
              <a:rPr lang="en-GB">
                <a:solidFill>
                  <a:srgbClr val="FF33CC"/>
                </a:solidFill>
              </a:rPr>
              <a:t>AVG</a:t>
            </a:r>
            <a:r>
              <a:rPr lang="en-GB">
                <a:solidFill>
                  <a:schemeClr val="tx2"/>
                </a:solidFill>
              </a:rPr>
              <a:t>(salary)  AS myAvg,</a:t>
            </a:r>
            <a:r>
              <a:rPr lang="en-GB">
                <a:solidFill>
                  <a:srgbClr val="3333CC"/>
                </a:solidFill>
              </a:rPr>
              <a:t> </a:t>
            </a:r>
          </a:p>
          <a:p>
            <a:pPr lvl="2"/>
            <a:r>
              <a:rPr lang="en-GB">
                <a:solidFill>
                  <a:srgbClr val="FF33CC"/>
                </a:solidFill>
              </a:rPr>
              <a:t>SUM</a:t>
            </a:r>
            <a:r>
              <a:rPr lang="en-GB">
                <a:solidFill>
                  <a:schemeClr val="tx2"/>
                </a:solidFill>
              </a:rPr>
              <a:t>(salary) AS mySum</a:t>
            </a:r>
          </a:p>
          <a:p>
            <a:pPr lvl="1"/>
            <a:r>
              <a:rPr lang="en-GB">
                <a:solidFill>
                  <a:schemeClr val="tx2"/>
                </a:solidFill>
              </a:rPr>
              <a:t>FROM Staff;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9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600" smtClean="0"/>
          </a:p>
          <a:p>
            <a:pPr eaLnBrk="1" hangingPunct="1"/>
            <a:r>
              <a:rPr lang="en-US" sz="2600" smtClean="0"/>
              <a:t>Student (sid, name, address, dob,  date of admission, GPA)</a:t>
            </a:r>
          </a:p>
          <a:p>
            <a:pPr eaLnBrk="1" hangingPunct="1"/>
            <a:endParaRPr lang="en-US" sz="2600" smtClean="0"/>
          </a:p>
          <a:p>
            <a:pPr eaLnBrk="1" hangingPunct="1"/>
            <a:r>
              <a:rPr lang="en-US" sz="2600" smtClean="0"/>
              <a:t>Calculate the maximum, minimum and the average GPA.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45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Structured Query Language (contd</a:t>
            </a:r>
            <a:r>
              <a:rPr lang="en-US" sz="3400" smtClean="0"/>
              <a:t>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Purchase (product, date, price, quantity)</a:t>
            </a:r>
          </a:p>
          <a:p>
            <a:pPr eaLnBrk="1" hangingPunct="1">
              <a:lnSpc>
                <a:spcPct val="80000"/>
              </a:lnSpc>
            </a:pPr>
            <a:endParaRPr lang="en-US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Example :  find total sales for the entire database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Example :  find total sales of ‘Banana’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600200" y="2667000"/>
            <a:ext cx="5791200" cy="990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solidFill>
                  <a:srgbClr val="3333CC"/>
                </a:solidFill>
              </a:rPr>
              <a:t>	</a:t>
            </a:r>
          </a:p>
          <a:p>
            <a:r>
              <a:rPr lang="en-US" b="0">
                <a:solidFill>
                  <a:srgbClr val="3333CC"/>
                </a:solidFill>
              </a:rPr>
              <a:t>	</a:t>
            </a:r>
            <a:r>
              <a:rPr lang="en-US" b="0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 </a:t>
            </a:r>
            <a:r>
              <a:rPr lang="en-US" b="0">
                <a:solidFill>
                  <a:srgbClr val="FF33CC"/>
                </a:solidFill>
              </a:rPr>
              <a:t>SUM</a:t>
            </a:r>
            <a:r>
              <a:rPr lang="en-US" b="0">
                <a:solidFill>
                  <a:schemeClr val="tx2"/>
                </a:solidFill>
              </a:rPr>
              <a:t>(price * quantity)</a:t>
            </a:r>
          </a:p>
          <a:p>
            <a:r>
              <a:rPr lang="en-US" b="0">
                <a:solidFill>
                  <a:schemeClr val="tx2"/>
                </a:solidFill>
              </a:rPr>
              <a:t>	FROM      Purchase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1600200" y="5029200"/>
            <a:ext cx="5867400" cy="1219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solidFill>
                  <a:srgbClr val="3333CC"/>
                </a:solidFill>
              </a:rPr>
              <a:t>	</a:t>
            </a:r>
          </a:p>
          <a:p>
            <a:r>
              <a:rPr lang="en-US" b="0">
                <a:solidFill>
                  <a:srgbClr val="3333CC"/>
                </a:solidFill>
              </a:rPr>
              <a:t>	</a:t>
            </a:r>
            <a:r>
              <a:rPr lang="en-US" b="0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 </a:t>
            </a:r>
            <a:r>
              <a:rPr lang="en-US" b="0">
                <a:solidFill>
                  <a:srgbClr val="FF33CC"/>
                </a:solidFill>
              </a:rPr>
              <a:t>SUM</a:t>
            </a:r>
            <a:r>
              <a:rPr lang="en-US" b="0">
                <a:solidFill>
                  <a:schemeClr val="tx2"/>
                </a:solidFill>
              </a:rPr>
              <a:t>(price * quantity)</a:t>
            </a:r>
          </a:p>
          <a:p>
            <a:r>
              <a:rPr lang="en-US" b="0">
                <a:solidFill>
                  <a:schemeClr val="tx2"/>
                </a:solidFill>
              </a:rPr>
              <a:t>	FROM      Purchase</a:t>
            </a:r>
          </a:p>
          <a:p>
            <a:r>
              <a:rPr lang="en-US" b="0">
                <a:solidFill>
                  <a:schemeClr val="tx2"/>
                </a:solidFill>
              </a:rPr>
              <a:t>	WHERE   product = ‘Banana’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4294967295"/>
          </p:nvPr>
        </p:nvGraphicFramePr>
        <p:xfrm>
          <a:off x="1143000" y="2438400"/>
          <a:ext cx="74549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8088881" imgH="3935549" progId="Word.Document.8">
                  <p:embed/>
                </p:oleObj>
              </mc:Choice>
              <mc:Fallback>
                <p:oleObj name="Document" r:id="rId3" imgW="8088881" imgH="3935549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38400"/>
                        <a:ext cx="7454900" cy="35052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1143000" y="3008313"/>
            <a:ext cx="7467600" cy="39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1143000" y="3643313"/>
            <a:ext cx="7467600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29" name="Line 6"/>
          <p:cNvSpPr>
            <a:spLocks noChangeShapeType="1"/>
          </p:cNvSpPr>
          <p:nvPr/>
        </p:nvSpPr>
        <p:spPr bwMode="auto">
          <a:xfrm>
            <a:off x="1143000" y="4332288"/>
            <a:ext cx="746760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0" name="Line 7"/>
          <p:cNvSpPr>
            <a:spLocks noChangeShapeType="1"/>
          </p:cNvSpPr>
          <p:nvPr/>
        </p:nvSpPr>
        <p:spPr bwMode="auto">
          <a:xfrm>
            <a:off x="1171575" y="4994275"/>
            <a:ext cx="7439025" cy="34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2667000" y="2420938"/>
            <a:ext cx="0" cy="3529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Text Box 11"/>
          <p:cNvSpPr txBox="1">
            <a:spLocks noChangeArrowheads="1"/>
          </p:cNvSpPr>
          <p:nvPr/>
        </p:nvSpPr>
        <p:spPr bwMode="auto">
          <a:xfrm>
            <a:off x="441325" y="6137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AU" sz="2400" b="0">
              <a:solidFill>
                <a:srgbClr val="FF5050"/>
              </a:solidFill>
              <a:latin typeface="Times New Roman" pitchFamily="18" charset="0"/>
            </a:endParaRPr>
          </a:p>
        </p:txBody>
      </p:sp>
      <p:sp>
        <p:nvSpPr>
          <p:cNvPr id="1033" name="Rectangle 12"/>
          <p:cNvSpPr>
            <a:spLocks noChangeArrowheads="1"/>
          </p:cNvSpPr>
          <p:nvPr/>
        </p:nvSpPr>
        <p:spPr bwMode="auto">
          <a:xfrm>
            <a:off x="762000" y="162877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3333CC"/>
                </a:solidFill>
              </a:rPr>
              <a:t>Purchase</a:t>
            </a:r>
          </a:p>
        </p:txBody>
      </p:sp>
      <p:sp>
        <p:nvSpPr>
          <p:cNvPr id="1034" name="Rectangle 13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 anchor="b"/>
          <a:lstStyle/>
          <a:p>
            <a:pPr eaLnBrk="1" hangingPunct="1"/>
            <a:r>
              <a:rPr lang="en-US" sz="3600" smtClean="0"/>
              <a:t>Structured Query Language (contd</a:t>
            </a:r>
            <a:r>
              <a:rPr lang="en-US" sz="3200" smtClean="0"/>
              <a:t>.)</a:t>
            </a:r>
          </a:p>
        </p:txBody>
      </p:sp>
      <p:sp>
        <p:nvSpPr>
          <p:cNvPr id="1035" name="Line 8"/>
          <p:cNvSpPr>
            <a:spLocks noChangeShapeType="1"/>
          </p:cNvSpPr>
          <p:nvPr/>
        </p:nvSpPr>
        <p:spPr bwMode="auto">
          <a:xfrm>
            <a:off x="4419600" y="2438400"/>
            <a:ext cx="0" cy="3529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6" name="Line 8"/>
          <p:cNvSpPr>
            <a:spLocks noChangeShapeType="1"/>
          </p:cNvSpPr>
          <p:nvPr/>
        </p:nvSpPr>
        <p:spPr bwMode="auto">
          <a:xfrm>
            <a:off x="6324600" y="2438400"/>
            <a:ext cx="0" cy="3529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5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Structured Query Language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228600" y="1828800"/>
            <a:ext cx="8686800" cy="464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6600"/>
                </a:solidFill>
              </a:rPr>
              <a:t>SELECT</a:t>
            </a:r>
            <a:r>
              <a:rPr lang="en-US" smtClean="0"/>
              <a:t> clause in 	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057400" y="2667000"/>
            <a:ext cx="5715000" cy="3048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r>
              <a:rPr lang="en-US">
                <a:solidFill>
                  <a:srgbClr val="FF33CC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		</a:t>
            </a:r>
            <a:r>
              <a:rPr lang="en-US" b="0">
                <a:solidFill>
                  <a:schemeClr val="tx2"/>
                </a:solidFill>
              </a:rPr>
              <a:t>&lt;attribute-list&gt;</a:t>
            </a:r>
          </a:p>
          <a:p>
            <a:pPr lvl="1"/>
            <a:r>
              <a:rPr lang="en-US">
                <a:solidFill>
                  <a:srgbClr val="FF33CC"/>
                </a:solidFill>
              </a:rPr>
              <a:t>FROM</a:t>
            </a:r>
            <a:r>
              <a:rPr lang="en-US" b="0">
                <a:solidFill>
                  <a:srgbClr val="3333CC"/>
                </a:solidFill>
              </a:rPr>
              <a:t>		</a:t>
            </a:r>
            <a:r>
              <a:rPr lang="en-US" b="0">
                <a:solidFill>
                  <a:schemeClr val="tx2"/>
                </a:solidFill>
              </a:rPr>
              <a:t>&lt;table-list&gt;</a:t>
            </a:r>
          </a:p>
          <a:p>
            <a:pPr lvl="1"/>
            <a:r>
              <a:rPr lang="en-US" b="0">
                <a:solidFill>
                  <a:schemeClr val="tx2"/>
                </a:solidFill>
              </a:rPr>
              <a:t>[</a:t>
            </a:r>
            <a:r>
              <a:rPr lang="en-US">
                <a:solidFill>
                  <a:srgbClr val="FF33CC"/>
                </a:solidFill>
              </a:rPr>
              <a:t>WHERE</a:t>
            </a:r>
            <a:r>
              <a:rPr lang="en-US" b="0">
                <a:solidFill>
                  <a:srgbClr val="3333CC"/>
                </a:solidFill>
              </a:rPr>
              <a:t>  	 	</a:t>
            </a:r>
            <a:r>
              <a:rPr lang="en-US" b="0">
                <a:solidFill>
                  <a:schemeClr val="tx2"/>
                </a:solidFill>
              </a:rPr>
              <a:t>&lt;condition&gt;]</a:t>
            </a:r>
          </a:p>
          <a:p>
            <a:pPr lvl="1"/>
            <a:r>
              <a:rPr lang="en-US" b="0">
                <a:solidFill>
                  <a:schemeClr val="tx2"/>
                </a:solidFill>
              </a:rPr>
              <a:t>[</a:t>
            </a:r>
            <a:r>
              <a:rPr lang="en-US">
                <a:solidFill>
                  <a:srgbClr val="FF33CC"/>
                </a:solidFill>
              </a:rPr>
              <a:t>GROUP BY</a:t>
            </a:r>
            <a:r>
              <a:rPr lang="en-US" b="0">
                <a:solidFill>
                  <a:srgbClr val="3333CC"/>
                </a:solidFill>
              </a:rPr>
              <a:t>   	</a:t>
            </a:r>
            <a:r>
              <a:rPr lang="en-US" b="0">
                <a:solidFill>
                  <a:schemeClr val="tx2"/>
                </a:solidFill>
              </a:rPr>
              <a:t>&lt;group attribute(s)&gt;]</a:t>
            </a:r>
          </a:p>
          <a:p>
            <a:pPr lvl="1"/>
            <a:r>
              <a:rPr lang="en-US" b="0">
                <a:solidFill>
                  <a:schemeClr val="tx2"/>
                </a:solidFill>
              </a:rPr>
              <a:t>[</a:t>
            </a:r>
            <a:r>
              <a:rPr lang="en-US">
                <a:solidFill>
                  <a:srgbClr val="FF33CC"/>
                </a:solidFill>
              </a:rPr>
              <a:t>HAVING</a:t>
            </a:r>
            <a:r>
              <a:rPr lang="en-US" b="0">
                <a:solidFill>
                  <a:srgbClr val="3333CC"/>
                </a:solidFill>
              </a:rPr>
              <a:t>   		</a:t>
            </a:r>
            <a:r>
              <a:rPr lang="en-US" b="0">
                <a:solidFill>
                  <a:schemeClr val="tx2"/>
                </a:solidFill>
              </a:rPr>
              <a:t>&lt;group condition&gt;]</a:t>
            </a:r>
          </a:p>
          <a:p>
            <a:pPr lvl="1"/>
            <a:r>
              <a:rPr lang="en-US" b="0">
                <a:solidFill>
                  <a:schemeClr val="tx2"/>
                </a:solidFill>
              </a:rPr>
              <a:t>[</a:t>
            </a:r>
            <a:r>
              <a:rPr lang="en-US">
                <a:solidFill>
                  <a:srgbClr val="FF33CC"/>
                </a:solidFill>
              </a:rPr>
              <a:t>ORDER BY</a:t>
            </a:r>
            <a:r>
              <a:rPr lang="en-US" b="0">
                <a:solidFill>
                  <a:srgbClr val="3333CC"/>
                </a:solidFill>
              </a:rPr>
              <a:t>  	</a:t>
            </a:r>
            <a:r>
              <a:rPr lang="en-US" b="0">
                <a:solidFill>
                  <a:schemeClr val="tx2"/>
                </a:solidFill>
              </a:rPr>
              <a:t>&lt;attribute list&gt;];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1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200" smtClean="0"/>
          </a:p>
          <a:p>
            <a:pPr eaLnBrk="1" hangingPunct="1"/>
            <a:r>
              <a:rPr lang="en-US" sz="2200" smtClean="0"/>
              <a:t>Student (sid, name, address, dob,  date of admission, GPA)</a:t>
            </a:r>
          </a:p>
          <a:p>
            <a:pPr eaLnBrk="1" hangingPunct="1"/>
            <a:endParaRPr lang="en-US" sz="2200" smtClean="0"/>
          </a:p>
          <a:p>
            <a:pPr eaLnBrk="1" hangingPunct="1">
              <a:spcBef>
                <a:spcPct val="0"/>
              </a:spcBef>
            </a:pPr>
            <a:r>
              <a:rPr lang="en-GB" sz="2200" smtClean="0"/>
              <a:t>Find the minimum, maximum and average  of GPA.</a:t>
            </a:r>
            <a:endParaRPr lang="en-US" sz="2200" smtClean="0"/>
          </a:p>
        </p:txBody>
      </p:sp>
      <p:pic>
        <p:nvPicPr>
          <p:cNvPr id="33796" name="Picture 4" descr="aapencilda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895600"/>
            <a:ext cx="1600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COUNT(*)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3810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200" smtClean="0"/>
              <a:t>Counts the number of rows in a table.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200" smtClean="0"/>
              <a:t>Including the rows that have duplicates and nulls.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r>
              <a:rPr lang="en-GB" sz="2200" smtClean="0"/>
              <a:t>SELECT list (target list) </a:t>
            </a:r>
            <a:r>
              <a:rPr lang="en-GB" sz="2200" u="sng" smtClean="0"/>
              <a:t>cannot refer to any other column</a:t>
            </a:r>
            <a:r>
              <a:rPr lang="en-GB" sz="22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4110038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5715000" y="4724400"/>
            <a:ext cx="935038" cy="498475"/>
            <a:chOff x="-3" y="-3"/>
            <a:chExt cx="589" cy="314"/>
          </a:xfrm>
        </p:grpSpPr>
        <p:grpSp>
          <p:nvGrpSpPr>
            <p:cNvPr id="34899" name="Group 6"/>
            <p:cNvGrpSpPr>
              <a:grpSpLocks/>
            </p:cNvGrpSpPr>
            <p:nvPr/>
          </p:nvGrpSpPr>
          <p:grpSpPr bwMode="auto">
            <a:xfrm>
              <a:off x="0" y="0"/>
              <a:ext cx="583" cy="308"/>
              <a:chOff x="0" y="0"/>
              <a:chExt cx="583" cy="308"/>
            </a:xfrm>
          </p:grpSpPr>
          <p:grpSp>
            <p:nvGrpSpPr>
              <p:cNvPr id="34901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83" cy="154"/>
                <a:chOff x="0" y="0"/>
                <a:chExt cx="583" cy="154"/>
              </a:xfrm>
            </p:grpSpPr>
            <p:sp>
              <p:nvSpPr>
                <p:cNvPr id="34905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83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4906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83" cy="154"/>
                  <a:chOff x="0" y="0"/>
                  <a:chExt cx="583" cy="154"/>
                </a:xfrm>
              </p:grpSpPr>
              <p:sp>
                <p:nvSpPr>
                  <p:cNvPr id="3490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583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GB" sz="1000">
                        <a:solidFill>
                          <a:srgbClr val="000000"/>
                        </a:solidFill>
                        <a:cs typeface="Arial" pitchFamily="34" charset="0"/>
                      </a:rPr>
                      <a:t>WomenStaff</a:t>
                    </a:r>
                    <a:endParaRPr lang="en-GB" sz="1800" b="0"/>
                  </a:p>
                </p:txBody>
              </p:sp>
              <p:sp>
                <p:nvSpPr>
                  <p:cNvPr id="34908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583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4902" name="Group 12"/>
              <p:cNvGrpSpPr>
                <a:grpSpLocks/>
              </p:cNvGrpSpPr>
              <p:nvPr/>
            </p:nvGrpSpPr>
            <p:grpSpPr bwMode="auto">
              <a:xfrm>
                <a:off x="0" y="154"/>
                <a:ext cx="583" cy="154"/>
                <a:chOff x="0" y="154"/>
                <a:chExt cx="583" cy="154"/>
              </a:xfrm>
            </p:grpSpPr>
            <p:sp>
              <p:nvSpPr>
                <p:cNvPr id="34903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58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GB" sz="1000" b="0">
                      <a:solidFill>
                        <a:srgbClr val="000000"/>
                      </a:solidFill>
                      <a:cs typeface="Arial" pitchFamily="34" charset="0"/>
                    </a:rPr>
                    <a:t>4</a:t>
                  </a:r>
                  <a:endParaRPr lang="en-GB" sz="1800" b="0"/>
                </a:p>
              </p:txBody>
            </p:sp>
            <p:sp>
              <p:nvSpPr>
                <p:cNvPr id="34904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583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4900" name="Rectangle 15"/>
            <p:cNvSpPr>
              <a:spLocks noChangeArrowheads="1"/>
            </p:cNvSpPr>
            <p:nvPr/>
          </p:nvSpPr>
          <p:spPr bwMode="auto">
            <a:xfrm>
              <a:off x="-3" y="-3"/>
              <a:ext cx="589" cy="31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8911" name="Group 95"/>
          <p:cNvGraphicFramePr>
            <a:graphicFrameLocks noGrp="1"/>
          </p:cNvGraphicFramePr>
          <p:nvPr/>
        </p:nvGraphicFramePr>
        <p:xfrm>
          <a:off x="4005262" y="2057400"/>
          <a:ext cx="5138738" cy="1711325"/>
        </p:xfrm>
        <a:graphic>
          <a:graphicData uri="http://schemas.openxmlformats.org/drawingml/2006/table">
            <a:tbl>
              <a:tblPr/>
              <a:tblGrid>
                <a:gridCol w="636588"/>
                <a:gridCol w="592137"/>
                <a:gridCol w="592138"/>
                <a:gridCol w="788987"/>
                <a:gridCol w="407988"/>
                <a:gridCol w="768350"/>
                <a:gridCol w="561975"/>
                <a:gridCol w="7905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4896" name="Rectangle 90"/>
          <p:cNvSpPr>
            <a:spLocks noChangeArrowheads="1"/>
          </p:cNvSpPr>
          <p:nvPr/>
        </p:nvSpPr>
        <p:spPr bwMode="auto">
          <a:xfrm>
            <a:off x="3810000" y="16002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 dirty="0">
                <a:solidFill>
                  <a:srgbClr val="3333CC"/>
                </a:solidFill>
                <a:cs typeface="Arial" pitchFamily="34" charset="0"/>
              </a:rPr>
              <a:t>Staff</a:t>
            </a:r>
            <a:r>
              <a:rPr lang="en-GB" sz="1800" b="0" dirty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34897" name="Rectangle 91"/>
          <p:cNvSpPr>
            <a:spLocks noChangeArrowheads="1"/>
          </p:cNvSpPr>
          <p:nvPr/>
        </p:nvSpPr>
        <p:spPr bwMode="auto">
          <a:xfrm>
            <a:off x="5334000" y="4343400"/>
            <a:ext cx="1187450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 dirty="0">
                <a:solidFill>
                  <a:srgbClr val="3333CC"/>
                </a:solidFill>
                <a:cs typeface="Arial" pitchFamily="34" charset="0"/>
              </a:rPr>
              <a:t>Query1</a:t>
            </a:r>
            <a:r>
              <a:rPr lang="en-GB" sz="1800" b="0" dirty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34898" name="Rectangle 94"/>
          <p:cNvSpPr>
            <a:spLocks noChangeArrowheads="1"/>
          </p:cNvSpPr>
          <p:nvPr/>
        </p:nvSpPr>
        <p:spPr bwMode="auto">
          <a:xfrm>
            <a:off x="228600" y="4114800"/>
            <a:ext cx="4724400" cy="1143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dirty="0">
              <a:solidFill>
                <a:srgbClr val="3333CC"/>
              </a:solidFill>
            </a:endParaRP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SELECT</a:t>
            </a:r>
            <a:r>
              <a:rPr lang="en-GB" sz="1800" dirty="0">
                <a:solidFill>
                  <a:srgbClr val="3333CC"/>
                </a:solidFill>
              </a:rPr>
              <a:t> 	</a:t>
            </a:r>
            <a:r>
              <a:rPr lang="en-GB" sz="1800" dirty="0">
                <a:solidFill>
                  <a:srgbClr val="FF33CC"/>
                </a:solidFill>
              </a:rPr>
              <a:t>Count(*)</a:t>
            </a:r>
            <a:r>
              <a:rPr lang="en-GB" sz="1800" dirty="0">
                <a:solidFill>
                  <a:srgbClr val="3333CC"/>
                </a:solidFill>
              </a:rPr>
              <a:t> </a:t>
            </a:r>
            <a:r>
              <a:rPr lang="en-GB" sz="1800" dirty="0">
                <a:solidFill>
                  <a:schemeClr val="tx2"/>
                </a:solidFill>
              </a:rPr>
              <a:t>as </a:t>
            </a:r>
            <a:r>
              <a:rPr lang="en-GB" sz="1800" dirty="0" err="1">
                <a:solidFill>
                  <a:schemeClr val="tx2"/>
                </a:solidFill>
              </a:rPr>
              <a:t>WomenStaff</a:t>
            </a:r>
            <a:endParaRPr lang="en-GB" sz="1800" dirty="0">
              <a:solidFill>
                <a:schemeClr val="tx2"/>
              </a:solidFill>
            </a:endParaRP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FROM 	Staff</a:t>
            </a: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WHERE 	Sex='F';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1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Count the number of students.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4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SQL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>
                <a:solidFill>
                  <a:srgbClr val="FF6600"/>
                </a:solidFill>
              </a:rPr>
              <a:t>DISTINCT</a:t>
            </a:r>
            <a:r>
              <a:rPr lang="en-US" sz="2400" smtClean="0"/>
              <a:t> – Find the distinct values…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Example…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“List the different salary values of employees”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524000" y="3886200"/>
            <a:ext cx="5562600" cy="1143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3333CC"/>
                </a:solidFill>
              </a:rPr>
              <a:t>	</a:t>
            </a:r>
            <a:r>
              <a:rPr lang="en-US">
                <a:solidFill>
                  <a:schemeClr val="tx2"/>
                </a:solidFill>
              </a:rPr>
              <a:t>SELECT	</a:t>
            </a:r>
            <a:r>
              <a:rPr lang="en-US">
                <a:solidFill>
                  <a:srgbClr val="FF33CC"/>
                </a:solidFill>
              </a:rPr>
              <a:t>DISTINCT</a:t>
            </a:r>
            <a:r>
              <a:rPr lang="en-US" b="0">
                <a:solidFill>
                  <a:srgbClr val="3333CC"/>
                </a:solidFill>
              </a:rPr>
              <a:t> </a:t>
            </a:r>
            <a:r>
              <a:rPr lang="en-US" b="0">
                <a:solidFill>
                  <a:schemeClr val="tx2"/>
                </a:solidFill>
              </a:rPr>
              <a:t>Salary</a:t>
            </a:r>
          </a:p>
          <a:p>
            <a:r>
              <a:rPr lang="en-US">
                <a:solidFill>
                  <a:schemeClr val="tx2"/>
                </a:solidFill>
              </a:rPr>
              <a:t>	FROM</a:t>
            </a:r>
            <a:r>
              <a:rPr lang="en-US" b="0">
                <a:solidFill>
                  <a:schemeClr val="tx2"/>
                </a:solidFill>
              </a:rPr>
              <a:t>		EMP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6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SQL</a:t>
            </a:r>
            <a:endParaRPr lang="en-US" sz="34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6600"/>
                </a:solidFill>
              </a:rPr>
              <a:t>COUNT(DISTINCT …)</a:t>
            </a:r>
            <a:r>
              <a:rPr lang="en-US" sz="2400" smtClean="0"/>
              <a:t> – Count the distinct values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“Count the different salary grades in the company”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219200" y="3962400"/>
            <a:ext cx="6172200" cy="1219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r>
              <a:rPr lang="en-US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	</a:t>
            </a:r>
            <a:r>
              <a:rPr lang="en-US">
                <a:solidFill>
                  <a:srgbClr val="FF33CC"/>
                </a:solidFill>
              </a:rPr>
              <a:t>COUNT</a:t>
            </a:r>
            <a:r>
              <a:rPr lang="en-US" b="0">
                <a:solidFill>
                  <a:schemeClr val="tx2"/>
                </a:solidFill>
              </a:rPr>
              <a:t>(</a:t>
            </a:r>
            <a:r>
              <a:rPr lang="en-US">
                <a:solidFill>
                  <a:srgbClr val="FF33CC"/>
                </a:solidFill>
              </a:rPr>
              <a:t>DISTINCT</a:t>
            </a:r>
            <a:r>
              <a:rPr lang="en-US" b="0">
                <a:solidFill>
                  <a:srgbClr val="3333CC"/>
                </a:solidFill>
              </a:rPr>
              <a:t> </a:t>
            </a:r>
            <a:r>
              <a:rPr lang="en-US" b="0">
                <a:solidFill>
                  <a:schemeClr val="tx2"/>
                </a:solidFill>
              </a:rPr>
              <a:t>salary)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FROM</a:t>
            </a:r>
            <a:r>
              <a:rPr lang="en-US" b="0">
                <a:solidFill>
                  <a:schemeClr val="tx2"/>
                </a:solidFill>
              </a:rPr>
              <a:t> 	EMP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7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SQL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eaLnBrk="1" hangingPunct="1"/>
            <a:r>
              <a:rPr lang="en-US" sz="2400" smtClean="0"/>
              <a:t>COUNT applies to duplicates, unless otherwise stated: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Better 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600200" y="2057400"/>
            <a:ext cx="5867400" cy="1600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r>
              <a:rPr lang="en-US" b="0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	</a:t>
            </a:r>
            <a:r>
              <a:rPr lang="en-US" b="0">
                <a:solidFill>
                  <a:srgbClr val="FF33CC"/>
                </a:solidFill>
              </a:rPr>
              <a:t>COUNT</a:t>
            </a:r>
            <a:r>
              <a:rPr lang="en-US" b="0">
                <a:solidFill>
                  <a:srgbClr val="3333CC"/>
                </a:solidFill>
              </a:rPr>
              <a:t> </a:t>
            </a:r>
            <a:r>
              <a:rPr lang="en-US" b="0">
                <a:solidFill>
                  <a:schemeClr val="tx2"/>
                </a:solidFill>
              </a:rPr>
              <a:t>(category)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FROM 		Product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WHERE	 year&gt;1995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600200" y="4724400"/>
            <a:ext cx="6324600" cy="1600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r>
              <a:rPr lang="en-US" b="0">
                <a:solidFill>
                  <a:schemeClr val="tx2"/>
                </a:solidFill>
              </a:rPr>
              <a:t>SELECT</a:t>
            </a:r>
            <a:r>
              <a:rPr lang="en-US" b="0">
                <a:solidFill>
                  <a:srgbClr val="3333CC"/>
                </a:solidFill>
              </a:rPr>
              <a:t> 	</a:t>
            </a:r>
            <a:r>
              <a:rPr lang="en-US" b="0">
                <a:solidFill>
                  <a:srgbClr val="FF33CC"/>
                </a:solidFill>
              </a:rPr>
              <a:t>COUNT</a:t>
            </a:r>
            <a:r>
              <a:rPr lang="en-US" b="0">
                <a:solidFill>
                  <a:srgbClr val="3333CC"/>
                </a:solidFill>
              </a:rPr>
              <a:t> </a:t>
            </a:r>
            <a:r>
              <a:rPr lang="en-US" b="0">
                <a:solidFill>
                  <a:schemeClr val="tx2"/>
                </a:solidFill>
              </a:rPr>
              <a:t>(</a:t>
            </a:r>
            <a:r>
              <a:rPr lang="en-US" b="0">
                <a:solidFill>
                  <a:srgbClr val="FF33CC"/>
                </a:solidFill>
              </a:rPr>
              <a:t>DISTINCT</a:t>
            </a:r>
            <a:r>
              <a:rPr lang="en-US" b="0">
                <a:solidFill>
                  <a:srgbClr val="3333CC"/>
                </a:solidFill>
              </a:rPr>
              <a:t> </a:t>
            </a:r>
            <a:r>
              <a:rPr lang="en-US" b="0">
                <a:solidFill>
                  <a:schemeClr val="tx2"/>
                </a:solidFill>
              </a:rPr>
              <a:t>category)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FROM 		Product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WHERE 	year&gt;1995</a:t>
            </a:r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94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GB" sz="2400" smtClean="0"/>
              <a:t>Count the number of students  with </a:t>
            </a:r>
          </a:p>
          <a:p>
            <a:pPr lvl="1" eaLnBrk="1" hangingPunct="1"/>
            <a:r>
              <a:rPr lang="en-GB" sz="2400" smtClean="0"/>
              <a:t>GPA  &gt;= 3.5 </a:t>
            </a:r>
          </a:p>
        </p:txBody>
      </p:sp>
      <p:pic>
        <p:nvPicPr>
          <p:cNvPr id="39940" name="Picture 4" descr="crayons-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2819400"/>
            <a:ext cx="191452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3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GROUP BY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Aggregate functions help us to summarise the whole column(s) of data into one row.</a:t>
            </a:r>
          </a:p>
          <a:p>
            <a:pPr eaLnBrk="1" hangingPunct="1"/>
            <a:r>
              <a:rPr lang="en-GB" sz="2400" smtClean="0"/>
              <a:t>Sometimes we want to group data before applying aggregate functions.</a:t>
            </a:r>
          </a:p>
          <a:p>
            <a:pPr lvl="1" eaLnBrk="1" hangingPunct="1"/>
            <a:r>
              <a:rPr lang="en-GB" sz="2400" smtClean="0"/>
              <a:t>This gives us ‘subtotals’ rather than ‘overall total’.</a:t>
            </a:r>
          </a:p>
          <a:p>
            <a:pPr lvl="1" eaLnBrk="1" hangingPunct="1"/>
            <a:endParaRPr lang="en-GB" sz="2400" smtClean="0"/>
          </a:p>
          <a:p>
            <a:pPr eaLnBrk="1" hangingPunct="1"/>
            <a:r>
              <a:rPr lang="en-GB" sz="2400" smtClean="0">
                <a:solidFill>
                  <a:srgbClr val="FF6600"/>
                </a:solidFill>
              </a:rPr>
              <a:t>GROUP BY</a:t>
            </a:r>
            <a:r>
              <a:rPr lang="en-GB" sz="2400" smtClean="0"/>
              <a:t> is used to achieve that.</a:t>
            </a:r>
          </a:p>
          <a:p>
            <a:pPr eaLnBrk="1" hangingPunct="1"/>
            <a:r>
              <a:rPr lang="en-GB" sz="2400" smtClean="0"/>
              <a:t>Produce one tuple for every group by applying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aggregation.</a:t>
            </a:r>
          </a:p>
        </p:txBody>
      </p:sp>
      <p:pic>
        <p:nvPicPr>
          <p:cNvPr id="40964" name="Picture 4" descr="dow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277100" y="4076700"/>
            <a:ext cx="1219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6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Compute the FROM and WHERE clauses.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Group By the attributes in the GROUP BY.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Produce one tuple for every group by applying aggregation.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600" smtClean="0"/>
              <a:t>Structured Query Language (contd.)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8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82688" y="2017713"/>
            <a:ext cx="7772400" cy="4611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S = may contain attributes </a:t>
            </a:r>
            <a:r>
              <a:rPr lang="en-US" sz="2000" smtClean="0">
                <a:solidFill>
                  <a:schemeClr val="hlink"/>
                </a:solidFill>
              </a:rPr>
              <a:t>a1,…,ak</a:t>
            </a:r>
            <a:r>
              <a:rPr lang="en-US" sz="2000" smtClean="0"/>
              <a:t> and/or any aggregates but NO OTHER ATTRIBUTES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C1 = is any condition on the attributes in R1,…,Rn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C2 = is any condition on aggregate expressions</a:t>
            </a:r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1676400" y="361950"/>
            <a:ext cx="6324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accent2"/>
                </a:solidFill>
              </a:rPr>
              <a:t>Structured Query Language (contd.)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1752600" y="1752600"/>
            <a:ext cx="5943600" cy="2362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3"/>
            <a:r>
              <a:rPr lang="en-US" b="0">
                <a:solidFill>
                  <a:schemeClr val="tx2"/>
                </a:solidFill>
              </a:rPr>
              <a:t>SELECT        S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FROM           R1,…,Rn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WHERE        C1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GROUP BY</a:t>
            </a:r>
            <a:r>
              <a:rPr lang="en-US" b="0">
                <a:solidFill>
                  <a:srgbClr val="3333CC"/>
                </a:solidFill>
              </a:rPr>
              <a:t>  </a:t>
            </a:r>
            <a:r>
              <a:rPr lang="en-US" b="0">
                <a:solidFill>
                  <a:srgbClr val="FF33CC"/>
                </a:solidFill>
              </a:rPr>
              <a:t>a1,…,ak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HAVING       C2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61950"/>
            <a:ext cx="6324600" cy="434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Simple Queries Using SELECT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81000" y="3048000"/>
            <a:ext cx="87630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0">
                <a:solidFill>
                  <a:srgbClr val="336600"/>
                </a:solidFill>
                <a:cs typeface="Arial" pitchFamily="34" charset="0"/>
              </a:rPr>
              <a:t>*</a:t>
            </a:r>
            <a:r>
              <a:rPr lang="en-GB" sz="2400" b="0">
                <a:solidFill>
                  <a:srgbClr val="3333CC"/>
                </a:solidFill>
              </a:rPr>
              <a:t>  -Act for all columns.</a:t>
            </a:r>
          </a:p>
          <a:p>
            <a:pPr>
              <a:buFontTx/>
              <a:buChar char="•"/>
            </a:pPr>
            <a:endParaRPr lang="en-GB" sz="2400" b="0">
              <a:solidFill>
                <a:srgbClr val="3333CC"/>
              </a:solidFill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en-GB" sz="2400" b="0">
                <a:solidFill>
                  <a:srgbClr val="3333CC"/>
                </a:solidFill>
              </a:rPr>
              <a:t>By default, SELECT outputs </a:t>
            </a:r>
            <a:r>
              <a:rPr lang="en-GB" sz="2400">
                <a:solidFill>
                  <a:srgbClr val="FF3399"/>
                </a:solidFill>
              </a:rPr>
              <a:t>all</a:t>
            </a:r>
            <a:r>
              <a:rPr lang="en-GB" sz="2400">
                <a:solidFill>
                  <a:srgbClr val="3333CC"/>
                </a:solidFill>
              </a:rPr>
              <a:t> </a:t>
            </a:r>
            <a:r>
              <a:rPr lang="en-GB" sz="2400" b="0">
                <a:solidFill>
                  <a:srgbClr val="3333CC"/>
                </a:solidFill>
              </a:rPr>
              <a:t>the rows in the table.</a:t>
            </a:r>
          </a:p>
          <a:p>
            <a:pPr>
              <a:buFontTx/>
              <a:buChar char="•"/>
            </a:pPr>
            <a:endParaRPr lang="en-GB" sz="2400" b="0">
              <a:solidFill>
                <a:srgbClr val="3333CC"/>
              </a:solidFill>
            </a:endParaRPr>
          </a:p>
          <a:p>
            <a:pPr>
              <a:buFontTx/>
              <a:buChar char="•"/>
            </a:pPr>
            <a:r>
              <a:rPr lang="en-GB" sz="2400" b="0">
                <a:solidFill>
                  <a:srgbClr val="3333CC"/>
                </a:solidFill>
              </a:rPr>
              <a:t>Use “</a:t>
            </a:r>
            <a:r>
              <a:rPr lang="en-GB" sz="2400" b="0">
                <a:solidFill>
                  <a:srgbClr val="FF33CC"/>
                </a:solidFill>
              </a:rPr>
              <a:t>SELECT DISTINCT</a:t>
            </a:r>
            <a:r>
              <a:rPr lang="en-GB" sz="2400" b="0">
                <a:solidFill>
                  <a:srgbClr val="3333CC"/>
                </a:solidFill>
              </a:rPr>
              <a:t> target_list </a:t>
            </a:r>
            <a:r>
              <a:rPr lang="en-GB" sz="2400" b="0">
                <a:solidFill>
                  <a:srgbClr val="FF33CC"/>
                </a:solidFill>
              </a:rPr>
              <a:t>FROM</a:t>
            </a:r>
            <a:r>
              <a:rPr lang="en-GB" sz="2400" b="0">
                <a:solidFill>
                  <a:srgbClr val="3333CC"/>
                </a:solidFill>
              </a:rPr>
              <a:t> Staff;”  for avoiding  duplicates.</a:t>
            </a:r>
          </a:p>
          <a:p>
            <a:endParaRPr lang="en-GB" sz="2400" b="0">
              <a:solidFill>
                <a:srgbClr val="3333CC"/>
              </a:solidFill>
              <a:latin typeface="Comic Sans MS" pitchFamily="66" charset="0"/>
            </a:endParaRPr>
          </a:p>
          <a:p>
            <a:endParaRPr lang="en-GB" sz="2400" b="0">
              <a:solidFill>
                <a:srgbClr val="3333CC"/>
              </a:solidFill>
              <a:latin typeface="Comic Sans MS" pitchFamily="66" charset="0"/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2346325" y="12303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AU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2286000" y="1524000"/>
            <a:ext cx="4038600" cy="914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>
                <a:solidFill>
                  <a:srgbClr val="FF33CC"/>
                </a:solidFill>
              </a:rPr>
              <a:t>SELECT</a:t>
            </a:r>
            <a:r>
              <a:rPr lang="en-GB" b="0">
                <a:solidFill>
                  <a:srgbClr val="3333CC"/>
                </a:solidFill>
              </a:rPr>
              <a:t> * </a:t>
            </a:r>
            <a:r>
              <a:rPr lang="en-GB">
                <a:solidFill>
                  <a:srgbClr val="FF33CC"/>
                </a:solidFill>
              </a:rPr>
              <a:t>FROM</a:t>
            </a:r>
            <a:r>
              <a:rPr lang="en-GB" b="0">
                <a:solidFill>
                  <a:srgbClr val="3333CC"/>
                </a:solidFill>
              </a:rPr>
              <a:t> </a:t>
            </a:r>
            <a:r>
              <a:rPr lang="en-GB" b="0">
                <a:solidFill>
                  <a:schemeClr val="tx2"/>
                </a:solidFill>
              </a:rPr>
              <a:t>Staff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95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772400" cy="45720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200" smtClean="0"/>
              <a:t>Evaluation steps: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200" smtClean="0"/>
              <a:t>Compute the FROM-WHERE part, obtain a table with all attributes in R1,…,Rn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200" smtClean="0"/>
              <a:t>Group by the attributes a1,…,ak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200" smtClean="0"/>
              <a:t>Compute the aggregates in C2 and keep only groups satisfying C2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200" smtClean="0"/>
              <a:t>Compute aggregates in S and return the result</a:t>
            </a: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1676400" y="361950"/>
            <a:ext cx="6324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accent2"/>
                </a:solidFill>
              </a:rPr>
              <a:t>Structured Query Language (contd.)</a:t>
            </a:r>
          </a:p>
        </p:txBody>
      </p:sp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1295400" y="1524000"/>
            <a:ext cx="6324600" cy="2133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3"/>
            <a:r>
              <a:rPr lang="en-US" b="0">
                <a:solidFill>
                  <a:schemeClr val="tx2"/>
                </a:solidFill>
              </a:rPr>
              <a:t>SELECT 		S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FROM      		R1,…,Rn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WHERE  		C1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GROUP BY  	a1,…,ak</a:t>
            </a:r>
          </a:p>
          <a:p>
            <a:pPr lvl="3"/>
            <a:r>
              <a:rPr lang="en-US" b="0">
                <a:solidFill>
                  <a:schemeClr val="tx2"/>
                </a:solidFill>
              </a:rPr>
              <a:t>HAVING   		C2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17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24"/>
          <p:cNvSpPr>
            <a:spLocks noChangeArrowheads="1"/>
          </p:cNvSpPr>
          <p:nvPr/>
        </p:nvSpPr>
        <p:spPr bwMode="auto">
          <a:xfrm>
            <a:off x="5834063" y="4343400"/>
            <a:ext cx="2162175" cy="9874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A0A0A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GROUP BY - Example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657600" cy="4530725"/>
          </a:xfrm>
        </p:spPr>
        <p:txBody>
          <a:bodyPr/>
          <a:lstStyle/>
          <a:p>
            <a:pPr eaLnBrk="1" hangingPunct="1"/>
            <a:r>
              <a:rPr lang="en-GB" sz="2200" smtClean="0"/>
              <a:t>Find the number of staff working in each branch and the sum of their salaries.</a:t>
            </a:r>
          </a:p>
          <a:p>
            <a:pPr eaLnBrk="1" hangingPunct="1"/>
            <a:endParaRPr lang="en-GB" sz="2200" smtClean="0"/>
          </a:p>
          <a:p>
            <a:pPr eaLnBrk="1" hangingPunct="1"/>
            <a:r>
              <a:rPr lang="en-GB" sz="2200" smtClean="0"/>
              <a:t>Query1</a:t>
            </a:r>
            <a:r>
              <a:rPr lang="en-GB" sz="2200" b="1" smtClean="0"/>
              <a:t>:</a:t>
            </a:r>
          </a:p>
          <a:p>
            <a:pPr eaLnBrk="1" hangingPunct="1">
              <a:buFontTx/>
              <a:buNone/>
            </a:pPr>
            <a:endParaRPr lang="en-GB" sz="2200" smtClean="0"/>
          </a:p>
          <a:p>
            <a:pPr eaLnBrk="1" hangingPunct="1"/>
            <a:endParaRPr lang="en-GB" sz="2200" smtClean="0"/>
          </a:p>
        </p:txBody>
      </p:sp>
      <p:graphicFrame>
        <p:nvGraphicFramePr>
          <p:cNvPr id="422016" name="Group 128"/>
          <p:cNvGraphicFramePr>
            <a:graphicFrameLocks noGrp="1"/>
          </p:cNvGraphicFramePr>
          <p:nvPr/>
        </p:nvGraphicFramePr>
        <p:xfrm>
          <a:off x="3810000" y="1890713"/>
          <a:ext cx="5138738" cy="1711325"/>
        </p:xfrm>
        <a:graphic>
          <a:graphicData uri="http://schemas.openxmlformats.org/drawingml/2006/table">
            <a:tbl>
              <a:tblPr/>
              <a:tblGrid>
                <a:gridCol w="636588"/>
                <a:gridCol w="592137"/>
                <a:gridCol w="592138"/>
                <a:gridCol w="788987"/>
                <a:gridCol w="407988"/>
                <a:gridCol w="768350"/>
                <a:gridCol w="561975"/>
                <a:gridCol w="7905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5135" name="Rectangle 78"/>
          <p:cNvSpPr>
            <a:spLocks noChangeArrowheads="1"/>
          </p:cNvSpPr>
          <p:nvPr/>
        </p:nvSpPr>
        <p:spPr bwMode="auto">
          <a:xfrm>
            <a:off x="4038600" y="14478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Staff</a:t>
            </a:r>
            <a:r>
              <a:rPr lang="en-GB" sz="1800" b="0"/>
              <a:t> </a:t>
            </a:r>
          </a:p>
        </p:txBody>
      </p:sp>
      <p:sp>
        <p:nvSpPr>
          <p:cNvPr id="45136" name="Rectangle 79"/>
          <p:cNvSpPr>
            <a:spLocks noChangeArrowheads="1"/>
          </p:cNvSpPr>
          <p:nvPr/>
        </p:nvSpPr>
        <p:spPr bwMode="auto">
          <a:xfrm>
            <a:off x="3495675" y="2940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5137" name="Group 82"/>
          <p:cNvGrpSpPr>
            <a:grpSpLocks/>
          </p:cNvGrpSpPr>
          <p:nvPr/>
        </p:nvGrpSpPr>
        <p:grpSpPr bwMode="auto">
          <a:xfrm>
            <a:off x="5848350" y="4348163"/>
            <a:ext cx="776288" cy="244475"/>
            <a:chOff x="0" y="0"/>
            <a:chExt cx="489" cy="154"/>
          </a:xfrm>
        </p:grpSpPr>
        <p:sp>
          <p:nvSpPr>
            <p:cNvPr id="45182" name="Rectangle 83"/>
            <p:cNvSpPr>
              <a:spLocks noChangeArrowheads="1"/>
            </p:cNvSpPr>
            <p:nvPr/>
          </p:nvSpPr>
          <p:spPr bwMode="auto">
            <a:xfrm>
              <a:off x="0" y="0"/>
              <a:ext cx="489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183" name="Group 84"/>
            <p:cNvGrpSpPr>
              <a:grpSpLocks/>
            </p:cNvGrpSpPr>
            <p:nvPr/>
          </p:nvGrpSpPr>
          <p:grpSpPr bwMode="auto">
            <a:xfrm>
              <a:off x="0" y="0"/>
              <a:ext cx="489" cy="154"/>
              <a:chOff x="0" y="0"/>
              <a:chExt cx="489" cy="154"/>
            </a:xfrm>
          </p:grpSpPr>
          <p:sp>
            <p:nvSpPr>
              <p:cNvPr id="45184" name="Rectangle 8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89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branchNo</a:t>
                </a:r>
                <a:endParaRPr lang="en-GB" sz="1800" b="0"/>
              </a:p>
            </p:txBody>
          </p:sp>
          <p:sp>
            <p:nvSpPr>
              <p:cNvPr id="45185" name="Rectangle 8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89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5138" name="Group 87"/>
          <p:cNvGrpSpPr>
            <a:grpSpLocks/>
          </p:cNvGrpSpPr>
          <p:nvPr/>
        </p:nvGrpSpPr>
        <p:grpSpPr bwMode="auto">
          <a:xfrm>
            <a:off x="6624638" y="4348163"/>
            <a:ext cx="735012" cy="244475"/>
            <a:chOff x="489" y="0"/>
            <a:chExt cx="463" cy="154"/>
          </a:xfrm>
        </p:grpSpPr>
        <p:sp>
          <p:nvSpPr>
            <p:cNvPr id="45178" name="Rectangle 88"/>
            <p:cNvSpPr>
              <a:spLocks noChangeArrowheads="1"/>
            </p:cNvSpPr>
            <p:nvPr/>
          </p:nvSpPr>
          <p:spPr bwMode="auto">
            <a:xfrm>
              <a:off x="489" y="0"/>
              <a:ext cx="463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179" name="Group 89"/>
            <p:cNvGrpSpPr>
              <a:grpSpLocks/>
            </p:cNvGrpSpPr>
            <p:nvPr/>
          </p:nvGrpSpPr>
          <p:grpSpPr bwMode="auto">
            <a:xfrm>
              <a:off x="489" y="0"/>
              <a:ext cx="463" cy="154"/>
              <a:chOff x="489" y="0"/>
              <a:chExt cx="463" cy="154"/>
            </a:xfrm>
          </p:grpSpPr>
          <p:sp>
            <p:nvSpPr>
              <p:cNvPr id="45180" name="Rectangle 90"/>
              <p:cNvSpPr>
                <a:spLocks noChangeArrowheads="1"/>
              </p:cNvSpPr>
              <p:nvPr/>
            </p:nvSpPr>
            <p:spPr bwMode="auto">
              <a:xfrm>
                <a:off x="489" y="0"/>
                <a:ext cx="463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myCount</a:t>
                </a:r>
                <a:endParaRPr lang="en-GB" sz="1800" b="0"/>
              </a:p>
            </p:txBody>
          </p:sp>
          <p:sp>
            <p:nvSpPr>
              <p:cNvPr id="45181" name="Rectangle 91"/>
              <p:cNvSpPr>
                <a:spLocks noChangeArrowheads="1"/>
              </p:cNvSpPr>
              <p:nvPr/>
            </p:nvSpPr>
            <p:spPr bwMode="auto">
              <a:xfrm>
                <a:off x="489" y="0"/>
                <a:ext cx="463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5139" name="Group 92"/>
          <p:cNvGrpSpPr>
            <a:grpSpLocks/>
          </p:cNvGrpSpPr>
          <p:nvPr/>
        </p:nvGrpSpPr>
        <p:grpSpPr bwMode="auto">
          <a:xfrm>
            <a:off x="7359650" y="4348163"/>
            <a:ext cx="641350" cy="244475"/>
            <a:chOff x="952" y="0"/>
            <a:chExt cx="404" cy="154"/>
          </a:xfrm>
        </p:grpSpPr>
        <p:sp>
          <p:nvSpPr>
            <p:cNvPr id="45174" name="Rectangle 93"/>
            <p:cNvSpPr>
              <a:spLocks noChangeArrowheads="1"/>
            </p:cNvSpPr>
            <p:nvPr/>
          </p:nvSpPr>
          <p:spPr bwMode="auto">
            <a:xfrm>
              <a:off x="952" y="0"/>
              <a:ext cx="404" cy="15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175" name="Group 94"/>
            <p:cNvGrpSpPr>
              <a:grpSpLocks/>
            </p:cNvGrpSpPr>
            <p:nvPr/>
          </p:nvGrpSpPr>
          <p:grpSpPr bwMode="auto">
            <a:xfrm>
              <a:off x="952" y="0"/>
              <a:ext cx="404" cy="154"/>
              <a:chOff x="952" y="0"/>
              <a:chExt cx="404" cy="154"/>
            </a:xfrm>
          </p:grpSpPr>
          <p:sp>
            <p:nvSpPr>
              <p:cNvPr id="45176" name="Rectangle 95"/>
              <p:cNvSpPr>
                <a:spLocks noChangeArrowheads="1"/>
              </p:cNvSpPr>
              <p:nvPr/>
            </p:nvSpPr>
            <p:spPr bwMode="auto">
              <a:xfrm>
                <a:off x="952" y="0"/>
                <a:ext cx="404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r>
                  <a:rPr lang="en-GB" sz="1000">
                    <a:solidFill>
                      <a:srgbClr val="000000"/>
                    </a:solidFill>
                    <a:cs typeface="Arial" pitchFamily="34" charset="0"/>
                  </a:rPr>
                  <a:t>mySum</a:t>
                </a:r>
                <a:endParaRPr lang="en-GB" sz="1800" b="0"/>
              </a:p>
            </p:txBody>
          </p:sp>
          <p:sp>
            <p:nvSpPr>
              <p:cNvPr id="45177" name="Rectangle 96"/>
              <p:cNvSpPr>
                <a:spLocks noChangeArrowheads="1"/>
              </p:cNvSpPr>
              <p:nvPr/>
            </p:nvSpPr>
            <p:spPr bwMode="auto">
              <a:xfrm>
                <a:off x="952" y="0"/>
                <a:ext cx="404" cy="154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5140" name="Group 97"/>
          <p:cNvGrpSpPr>
            <a:grpSpLocks/>
          </p:cNvGrpSpPr>
          <p:nvPr/>
        </p:nvGrpSpPr>
        <p:grpSpPr bwMode="auto">
          <a:xfrm>
            <a:off x="5848350" y="4592638"/>
            <a:ext cx="776288" cy="244475"/>
            <a:chOff x="0" y="154"/>
            <a:chExt cx="489" cy="154"/>
          </a:xfrm>
        </p:grpSpPr>
        <p:sp>
          <p:nvSpPr>
            <p:cNvPr id="45172" name="Rectangle 98"/>
            <p:cNvSpPr>
              <a:spLocks noChangeArrowheads="1"/>
            </p:cNvSpPr>
            <p:nvPr/>
          </p:nvSpPr>
          <p:spPr bwMode="auto">
            <a:xfrm>
              <a:off x="0" y="154"/>
              <a:ext cx="4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B003</a:t>
              </a:r>
              <a:endParaRPr lang="en-GB" sz="1800" b="0"/>
            </a:p>
          </p:txBody>
        </p:sp>
        <p:sp>
          <p:nvSpPr>
            <p:cNvPr id="45173" name="Rectangle 99"/>
            <p:cNvSpPr>
              <a:spLocks noChangeArrowheads="1"/>
            </p:cNvSpPr>
            <p:nvPr/>
          </p:nvSpPr>
          <p:spPr bwMode="auto">
            <a:xfrm>
              <a:off x="0" y="154"/>
              <a:ext cx="489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1" name="Group 100"/>
          <p:cNvGrpSpPr>
            <a:grpSpLocks/>
          </p:cNvGrpSpPr>
          <p:nvPr/>
        </p:nvGrpSpPr>
        <p:grpSpPr bwMode="auto">
          <a:xfrm>
            <a:off x="6624638" y="4592638"/>
            <a:ext cx="735012" cy="244475"/>
            <a:chOff x="489" y="154"/>
            <a:chExt cx="463" cy="154"/>
          </a:xfrm>
        </p:grpSpPr>
        <p:sp>
          <p:nvSpPr>
            <p:cNvPr id="45170" name="Rectangle 101"/>
            <p:cNvSpPr>
              <a:spLocks noChangeArrowheads="1"/>
            </p:cNvSpPr>
            <p:nvPr/>
          </p:nvSpPr>
          <p:spPr bwMode="auto">
            <a:xfrm>
              <a:off x="489" y="154"/>
              <a:ext cx="4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3</a:t>
              </a:r>
              <a:endParaRPr lang="en-GB" sz="1800" b="0"/>
            </a:p>
          </p:txBody>
        </p:sp>
        <p:sp>
          <p:nvSpPr>
            <p:cNvPr id="45171" name="Rectangle 102"/>
            <p:cNvSpPr>
              <a:spLocks noChangeArrowheads="1"/>
            </p:cNvSpPr>
            <p:nvPr/>
          </p:nvSpPr>
          <p:spPr bwMode="auto">
            <a:xfrm>
              <a:off x="489" y="154"/>
              <a:ext cx="463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2" name="Group 103"/>
          <p:cNvGrpSpPr>
            <a:grpSpLocks/>
          </p:cNvGrpSpPr>
          <p:nvPr/>
        </p:nvGrpSpPr>
        <p:grpSpPr bwMode="auto">
          <a:xfrm>
            <a:off x="7359650" y="4592638"/>
            <a:ext cx="641350" cy="244475"/>
            <a:chOff x="952" y="154"/>
            <a:chExt cx="404" cy="154"/>
          </a:xfrm>
        </p:grpSpPr>
        <p:sp>
          <p:nvSpPr>
            <p:cNvPr id="45168" name="Rectangle 104"/>
            <p:cNvSpPr>
              <a:spLocks noChangeArrowheads="1"/>
            </p:cNvSpPr>
            <p:nvPr/>
          </p:nvSpPr>
          <p:spPr bwMode="auto">
            <a:xfrm>
              <a:off x="952" y="154"/>
              <a:ext cx="40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54000</a:t>
              </a:r>
              <a:endParaRPr lang="en-GB" sz="1800" b="0"/>
            </a:p>
          </p:txBody>
        </p:sp>
        <p:sp>
          <p:nvSpPr>
            <p:cNvPr id="45169" name="Rectangle 105"/>
            <p:cNvSpPr>
              <a:spLocks noChangeArrowheads="1"/>
            </p:cNvSpPr>
            <p:nvPr/>
          </p:nvSpPr>
          <p:spPr bwMode="auto">
            <a:xfrm>
              <a:off x="952" y="154"/>
              <a:ext cx="404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3" name="Group 106"/>
          <p:cNvGrpSpPr>
            <a:grpSpLocks/>
          </p:cNvGrpSpPr>
          <p:nvPr/>
        </p:nvGrpSpPr>
        <p:grpSpPr bwMode="auto">
          <a:xfrm>
            <a:off x="5848350" y="4837113"/>
            <a:ext cx="776288" cy="244475"/>
            <a:chOff x="0" y="308"/>
            <a:chExt cx="489" cy="154"/>
          </a:xfrm>
        </p:grpSpPr>
        <p:sp>
          <p:nvSpPr>
            <p:cNvPr id="45166" name="Rectangle 107"/>
            <p:cNvSpPr>
              <a:spLocks noChangeArrowheads="1"/>
            </p:cNvSpPr>
            <p:nvPr/>
          </p:nvSpPr>
          <p:spPr bwMode="auto">
            <a:xfrm>
              <a:off x="0" y="308"/>
              <a:ext cx="4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B005</a:t>
              </a:r>
              <a:endParaRPr lang="en-GB" sz="1800" b="0"/>
            </a:p>
          </p:txBody>
        </p:sp>
        <p:sp>
          <p:nvSpPr>
            <p:cNvPr id="45167" name="Rectangle 108"/>
            <p:cNvSpPr>
              <a:spLocks noChangeArrowheads="1"/>
            </p:cNvSpPr>
            <p:nvPr/>
          </p:nvSpPr>
          <p:spPr bwMode="auto">
            <a:xfrm>
              <a:off x="0" y="308"/>
              <a:ext cx="489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4" name="Group 109"/>
          <p:cNvGrpSpPr>
            <a:grpSpLocks/>
          </p:cNvGrpSpPr>
          <p:nvPr/>
        </p:nvGrpSpPr>
        <p:grpSpPr bwMode="auto">
          <a:xfrm>
            <a:off x="6642100" y="4837113"/>
            <a:ext cx="735013" cy="244475"/>
            <a:chOff x="489" y="308"/>
            <a:chExt cx="463" cy="154"/>
          </a:xfrm>
        </p:grpSpPr>
        <p:sp>
          <p:nvSpPr>
            <p:cNvPr id="45164" name="Rectangle 110"/>
            <p:cNvSpPr>
              <a:spLocks noChangeArrowheads="1"/>
            </p:cNvSpPr>
            <p:nvPr/>
          </p:nvSpPr>
          <p:spPr bwMode="auto">
            <a:xfrm>
              <a:off x="489" y="308"/>
              <a:ext cx="4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2</a:t>
              </a:r>
              <a:endParaRPr lang="en-GB" sz="1800" b="0"/>
            </a:p>
          </p:txBody>
        </p:sp>
        <p:sp>
          <p:nvSpPr>
            <p:cNvPr id="45165" name="Rectangle 111"/>
            <p:cNvSpPr>
              <a:spLocks noChangeArrowheads="1"/>
            </p:cNvSpPr>
            <p:nvPr/>
          </p:nvSpPr>
          <p:spPr bwMode="auto">
            <a:xfrm>
              <a:off x="489" y="308"/>
              <a:ext cx="463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5" name="Group 112"/>
          <p:cNvGrpSpPr>
            <a:grpSpLocks/>
          </p:cNvGrpSpPr>
          <p:nvPr/>
        </p:nvGrpSpPr>
        <p:grpSpPr bwMode="auto">
          <a:xfrm>
            <a:off x="7359650" y="4837113"/>
            <a:ext cx="641350" cy="244475"/>
            <a:chOff x="952" y="308"/>
            <a:chExt cx="404" cy="154"/>
          </a:xfrm>
        </p:grpSpPr>
        <p:sp>
          <p:nvSpPr>
            <p:cNvPr id="45162" name="Rectangle 113"/>
            <p:cNvSpPr>
              <a:spLocks noChangeArrowheads="1"/>
            </p:cNvSpPr>
            <p:nvPr/>
          </p:nvSpPr>
          <p:spPr bwMode="auto">
            <a:xfrm>
              <a:off x="952" y="308"/>
              <a:ext cx="40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120000</a:t>
              </a:r>
              <a:endParaRPr lang="en-GB" sz="1800" b="0"/>
            </a:p>
          </p:txBody>
        </p:sp>
        <p:sp>
          <p:nvSpPr>
            <p:cNvPr id="45163" name="Rectangle 114"/>
            <p:cNvSpPr>
              <a:spLocks noChangeArrowheads="1"/>
            </p:cNvSpPr>
            <p:nvPr/>
          </p:nvSpPr>
          <p:spPr bwMode="auto">
            <a:xfrm>
              <a:off x="952" y="308"/>
              <a:ext cx="404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6" name="Group 115"/>
          <p:cNvGrpSpPr>
            <a:grpSpLocks/>
          </p:cNvGrpSpPr>
          <p:nvPr/>
        </p:nvGrpSpPr>
        <p:grpSpPr bwMode="auto">
          <a:xfrm>
            <a:off x="5848350" y="5081588"/>
            <a:ext cx="776288" cy="244475"/>
            <a:chOff x="0" y="462"/>
            <a:chExt cx="489" cy="154"/>
          </a:xfrm>
        </p:grpSpPr>
        <p:sp>
          <p:nvSpPr>
            <p:cNvPr id="45160" name="Rectangle 116"/>
            <p:cNvSpPr>
              <a:spLocks noChangeArrowheads="1"/>
            </p:cNvSpPr>
            <p:nvPr/>
          </p:nvSpPr>
          <p:spPr bwMode="auto">
            <a:xfrm>
              <a:off x="0" y="462"/>
              <a:ext cx="4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B007</a:t>
              </a:r>
              <a:endParaRPr lang="en-GB" sz="1800" b="0"/>
            </a:p>
          </p:txBody>
        </p:sp>
        <p:sp>
          <p:nvSpPr>
            <p:cNvPr id="45161" name="Rectangle 117"/>
            <p:cNvSpPr>
              <a:spLocks noChangeArrowheads="1"/>
            </p:cNvSpPr>
            <p:nvPr/>
          </p:nvSpPr>
          <p:spPr bwMode="auto">
            <a:xfrm>
              <a:off x="0" y="462"/>
              <a:ext cx="489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7" name="Group 118"/>
          <p:cNvGrpSpPr>
            <a:grpSpLocks/>
          </p:cNvGrpSpPr>
          <p:nvPr/>
        </p:nvGrpSpPr>
        <p:grpSpPr bwMode="auto">
          <a:xfrm>
            <a:off x="6624638" y="5081588"/>
            <a:ext cx="735012" cy="244475"/>
            <a:chOff x="489" y="462"/>
            <a:chExt cx="463" cy="154"/>
          </a:xfrm>
        </p:grpSpPr>
        <p:sp>
          <p:nvSpPr>
            <p:cNvPr id="45158" name="Rectangle 119"/>
            <p:cNvSpPr>
              <a:spLocks noChangeArrowheads="1"/>
            </p:cNvSpPr>
            <p:nvPr/>
          </p:nvSpPr>
          <p:spPr bwMode="auto">
            <a:xfrm>
              <a:off x="489" y="462"/>
              <a:ext cx="4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1</a:t>
              </a:r>
              <a:endParaRPr lang="en-GB" sz="1800" b="0"/>
            </a:p>
          </p:txBody>
        </p:sp>
        <p:sp>
          <p:nvSpPr>
            <p:cNvPr id="45159" name="Rectangle 120"/>
            <p:cNvSpPr>
              <a:spLocks noChangeArrowheads="1"/>
            </p:cNvSpPr>
            <p:nvPr/>
          </p:nvSpPr>
          <p:spPr bwMode="auto">
            <a:xfrm>
              <a:off x="489" y="462"/>
              <a:ext cx="463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48" name="Group 121"/>
          <p:cNvGrpSpPr>
            <a:grpSpLocks/>
          </p:cNvGrpSpPr>
          <p:nvPr/>
        </p:nvGrpSpPr>
        <p:grpSpPr bwMode="auto">
          <a:xfrm>
            <a:off x="7359650" y="5081588"/>
            <a:ext cx="641350" cy="244475"/>
            <a:chOff x="952" y="462"/>
            <a:chExt cx="404" cy="154"/>
          </a:xfrm>
        </p:grpSpPr>
        <p:sp>
          <p:nvSpPr>
            <p:cNvPr id="45156" name="Rectangle 122"/>
            <p:cNvSpPr>
              <a:spLocks noChangeArrowheads="1"/>
            </p:cNvSpPr>
            <p:nvPr/>
          </p:nvSpPr>
          <p:spPr bwMode="auto">
            <a:xfrm>
              <a:off x="952" y="462"/>
              <a:ext cx="40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/>
              <a:r>
                <a:rPr lang="en-GB" sz="1000" b="0">
                  <a:solidFill>
                    <a:srgbClr val="000000"/>
                  </a:solidFill>
                  <a:cs typeface="Arial" pitchFamily="34" charset="0"/>
                </a:rPr>
                <a:t>9000</a:t>
              </a:r>
              <a:endParaRPr lang="en-GB" sz="1800" b="0"/>
            </a:p>
          </p:txBody>
        </p:sp>
        <p:sp>
          <p:nvSpPr>
            <p:cNvPr id="45157" name="Rectangle 123"/>
            <p:cNvSpPr>
              <a:spLocks noChangeArrowheads="1"/>
            </p:cNvSpPr>
            <p:nvPr/>
          </p:nvSpPr>
          <p:spPr bwMode="auto">
            <a:xfrm>
              <a:off x="952" y="462"/>
              <a:ext cx="404" cy="154"/>
            </a:xfrm>
            <a:prstGeom prst="rect">
              <a:avLst/>
            </a:prstGeom>
            <a:noFill/>
            <a:ln w="7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149" name="Rectangle 125"/>
          <p:cNvSpPr>
            <a:spLocks noChangeArrowheads="1"/>
          </p:cNvSpPr>
          <p:nvPr/>
        </p:nvSpPr>
        <p:spPr bwMode="auto">
          <a:xfrm>
            <a:off x="5746750" y="3962400"/>
            <a:ext cx="1187450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Query1</a:t>
            </a:r>
            <a:r>
              <a:rPr lang="en-GB" sz="1800" b="0"/>
              <a:t> </a:t>
            </a:r>
          </a:p>
        </p:txBody>
      </p:sp>
      <p:sp>
        <p:nvSpPr>
          <p:cNvPr id="45150" name="Rectangle 127"/>
          <p:cNvSpPr>
            <a:spLocks noChangeArrowheads="1"/>
          </p:cNvSpPr>
          <p:nvPr/>
        </p:nvSpPr>
        <p:spPr bwMode="auto">
          <a:xfrm>
            <a:off x="304800" y="4038600"/>
            <a:ext cx="4038600" cy="198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>
                <a:solidFill>
                  <a:schemeClr val="tx2"/>
                </a:solidFill>
              </a:rPr>
              <a:t>SELECT branchNo, </a:t>
            </a:r>
          </a:p>
          <a:p>
            <a:r>
              <a:rPr lang="en-GB">
                <a:solidFill>
                  <a:schemeClr val="tx2"/>
                </a:solidFill>
              </a:rPr>
              <a:t>Count(staffNo) AS myCount, </a:t>
            </a:r>
          </a:p>
          <a:p>
            <a:r>
              <a:rPr lang="en-GB">
                <a:solidFill>
                  <a:schemeClr val="tx2"/>
                </a:solidFill>
              </a:rPr>
              <a:t>	SUM(salary) AS mySum</a:t>
            </a:r>
          </a:p>
          <a:p>
            <a:r>
              <a:rPr lang="en-GB">
                <a:solidFill>
                  <a:schemeClr val="tx2"/>
                </a:solidFill>
              </a:rPr>
              <a:t>FROM Staff</a:t>
            </a:r>
          </a:p>
          <a:p>
            <a:r>
              <a:rPr lang="en-GB">
                <a:solidFill>
                  <a:srgbClr val="FF33CC"/>
                </a:solidFill>
              </a:rPr>
              <a:t>GROUP BY</a:t>
            </a:r>
            <a:r>
              <a:rPr lang="en-GB">
                <a:solidFill>
                  <a:srgbClr val="3333CC"/>
                </a:solidFill>
              </a:rPr>
              <a:t> </a:t>
            </a:r>
            <a:r>
              <a:rPr lang="en-GB">
                <a:solidFill>
                  <a:schemeClr val="tx2"/>
                </a:solidFill>
              </a:rPr>
              <a:t>branchNo;</a:t>
            </a:r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17" name="Group 132"/>
          <p:cNvGrpSpPr>
            <a:grpSpLocks/>
          </p:cNvGrpSpPr>
          <p:nvPr/>
        </p:nvGrpSpPr>
        <p:grpSpPr bwMode="auto">
          <a:xfrm>
            <a:off x="2819400" y="4343400"/>
            <a:ext cx="2057400" cy="1371600"/>
            <a:chOff x="1776" y="2736"/>
            <a:chExt cx="1296" cy="864"/>
          </a:xfrm>
        </p:grpSpPr>
        <p:sp>
          <p:nvSpPr>
            <p:cNvPr id="45153" name="Line 129"/>
            <p:cNvSpPr>
              <a:spLocks noChangeShapeType="1"/>
            </p:cNvSpPr>
            <p:nvPr/>
          </p:nvSpPr>
          <p:spPr bwMode="auto">
            <a:xfrm>
              <a:off x="2016" y="3600"/>
              <a:ext cx="105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5154" name="Line 130"/>
            <p:cNvSpPr>
              <a:spLocks noChangeShapeType="1"/>
            </p:cNvSpPr>
            <p:nvPr/>
          </p:nvSpPr>
          <p:spPr bwMode="auto">
            <a:xfrm flipV="1">
              <a:off x="3072" y="273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5155" name="Line 131"/>
            <p:cNvSpPr>
              <a:spLocks noChangeShapeType="1"/>
            </p:cNvSpPr>
            <p:nvPr/>
          </p:nvSpPr>
          <p:spPr bwMode="auto">
            <a:xfrm flipH="1">
              <a:off x="1776" y="2736"/>
              <a:ext cx="129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45152" name="Text Box 133"/>
          <p:cNvSpPr txBox="1">
            <a:spLocks noChangeArrowheads="1"/>
          </p:cNvSpPr>
          <p:nvPr/>
        </p:nvSpPr>
        <p:spPr bwMode="auto">
          <a:xfrm>
            <a:off x="4038600" y="5791200"/>
            <a:ext cx="3808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3333CC"/>
                </a:solidFill>
              </a:rPr>
              <a:t>Attributes in group by column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7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year_admission,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GB" sz="2400" smtClean="0"/>
              <a:t>Find the student intake for each year.</a:t>
            </a:r>
          </a:p>
        </p:txBody>
      </p:sp>
      <p:pic>
        <p:nvPicPr>
          <p:cNvPr id="46084" name="Picture 4" descr="aapencilda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09800"/>
            <a:ext cx="1600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0"/>
          <p:cNvSpPr>
            <a:spLocks noChangeArrowheads="1"/>
          </p:cNvSpPr>
          <p:nvPr/>
        </p:nvSpPr>
        <p:spPr bwMode="auto">
          <a:xfrm>
            <a:off x="5410200" y="4572000"/>
            <a:ext cx="2162175" cy="7429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A0A0A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HAVING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3860800" cy="5181600"/>
          </a:xfrm>
        </p:spPr>
        <p:txBody>
          <a:bodyPr/>
          <a:lstStyle/>
          <a:p>
            <a:pPr eaLnBrk="1" hangingPunct="1"/>
            <a:r>
              <a:rPr lang="en-GB" sz="2400" smtClean="0"/>
              <a:t>Query1: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/>
            <a:endParaRPr lang="en-GB" sz="2400" smtClean="0"/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3495675" y="3062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7110" name="Group 6"/>
          <p:cNvGrpSpPr>
            <a:grpSpLocks/>
          </p:cNvGrpSpPr>
          <p:nvPr/>
        </p:nvGrpSpPr>
        <p:grpSpPr bwMode="auto">
          <a:xfrm>
            <a:off x="5414963" y="4576763"/>
            <a:ext cx="2152650" cy="733425"/>
            <a:chOff x="0" y="0"/>
            <a:chExt cx="1356" cy="462"/>
          </a:xfrm>
        </p:grpSpPr>
        <p:grpSp>
          <p:nvGrpSpPr>
            <p:cNvPr id="47188" name="Group 7"/>
            <p:cNvGrpSpPr>
              <a:grpSpLocks/>
            </p:cNvGrpSpPr>
            <p:nvPr/>
          </p:nvGrpSpPr>
          <p:grpSpPr bwMode="auto">
            <a:xfrm>
              <a:off x="0" y="0"/>
              <a:ext cx="489" cy="154"/>
              <a:chOff x="0" y="0"/>
              <a:chExt cx="489" cy="154"/>
            </a:xfrm>
          </p:grpSpPr>
          <p:sp>
            <p:nvSpPr>
              <p:cNvPr id="47217" name="Rectangle 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89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218" name="Group 9"/>
              <p:cNvGrpSpPr>
                <a:grpSpLocks/>
              </p:cNvGrpSpPr>
              <p:nvPr/>
            </p:nvGrpSpPr>
            <p:grpSpPr bwMode="auto">
              <a:xfrm>
                <a:off x="0" y="0"/>
                <a:ext cx="489" cy="154"/>
                <a:chOff x="0" y="0"/>
                <a:chExt cx="489" cy="154"/>
              </a:xfrm>
            </p:grpSpPr>
            <p:sp>
              <p:nvSpPr>
                <p:cNvPr id="47219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9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>
                      <a:solidFill>
                        <a:srgbClr val="000000"/>
                      </a:solidFill>
                      <a:cs typeface="Arial" pitchFamily="34" charset="0"/>
                    </a:rPr>
                    <a:t>branchNo</a:t>
                  </a:r>
                  <a:endParaRPr lang="en-GB" sz="1800" b="0"/>
                </a:p>
              </p:txBody>
            </p:sp>
            <p:sp>
              <p:nvSpPr>
                <p:cNvPr id="47220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89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89" name="Group 12"/>
            <p:cNvGrpSpPr>
              <a:grpSpLocks/>
            </p:cNvGrpSpPr>
            <p:nvPr/>
          </p:nvGrpSpPr>
          <p:grpSpPr bwMode="auto">
            <a:xfrm>
              <a:off x="489" y="0"/>
              <a:ext cx="463" cy="154"/>
              <a:chOff x="489" y="0"/>
              <a:chExt cx="463" cy="154"/>
            </a:xfrm>
          </p:grpSpPr>
          <p:sp>
            <p:nvSpPr>
              <p:cNvPr id="47213" name="Rectangle 13"/>
              <p:cNvSpPr>
                <a:spLocks noChangeArrowheads="1"/>
              </p:cNvSpPr>
              <p:nvPr/>
            </p:nvSpPr>
            <p:spPr bwMode="auto">
              <a:xfrm>
                <a:off x="489" y="0"/>
                <a:ext cx="463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214" name="Group 14"/>
              <p:cNvGrpSpPr>
                <a:grpSpLocks/>
              </p:cNvGrpSpPr>
              <p:nvPr/>
            </p:nvGrpSpPr>
            <p:grpSpPr bwMode="auto">
              <a:xfrm>
                <a:off x="489" y="0"/>
                <a:ext cx="463" cy="154"/>
                <a:chOff x="489" y="0"/>
                <a:chExt cx="463" cy="154"/>
              </a:xfrm>
            </p:grpSpPr>
            <p:sp>
              <p:nvSpPr>
                <p:cNvPr id="47215" name="Rectangle 15"/>
                <p:cNvSpPr>
                  <a:spLocks noChangeArrowheads="1"/>
                </p:cNvSpPr>
                <p:nvPr/>
              </p:nvSpPr>
              <p:spPr bwMode="auto">
                <a:xfrm>
                  <a:off x="489" y="0"/>
                  <a:ext cx="463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>
                      <a:solidFill>
                        <a:srgbClr val="000000"/>
                      </a:solidFill>
                      <a:cs typeface="Arial" pitchFamily="34" charset="0"/>
                    </a:rPr>
                    <a:t>myCount</a:t>
                  </a:r>
                  <a:endParaRPr lang="en-GB" sz="1800" b="0"/>
                </a:p>
              </p:txBody>
            </p:sp>
            <p:sp>
              <p:nvSpPr>
                <p:cNvPr id="47216" name="Rectangle 16"/>
                <p:cNvSpPr>
                  <a:spLocks noChangeArrowheads="1"/>
                </p:cNvSpPr>
                <p:nvPr/>
              </p:nvSpPr>
              <p:spPr bwMode="auto">
                <a:xfrm>
                  <a:off x="489" y="0"/>
                  <a:ext cx="463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90" name="Group 17"/>
            <p:cNvGrpSpPr>
              <a:grpSpLocks/>
            </p:cNvGrpSpPr>
            <p:nvPr/>
          </p:nvGrpSpPr>
          <p:grpSpPr bwMode="auto">
            <a:xfrm>
              <a:off x="952" y="0"/>
              <a:ext cx="404" cy="154"/>
              <a:chOff x="952" y="0"/>
              <a:chExt cx="404" cy="154"/>
            </a:xfrm>
          </p:grpSpPr>
          <p:sp>
            <p:nvSpPr>
              <p:cNvPr id="47209" name="Rectangle 18"/>
              <p:cNvSpPr>
                <a:spLocks noChangeArrowheads="1"/>
              </p:cNvSpPr>
              <p:nvPr/>
            </p:nvSpPr>
            <p:spPr bwMode="auto">
              <a:xfrm>
                <a:off x="952" y="0"/>
                <a:ext cx="404" cy="154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210" name="Group 19"/>
              <p:cNvGrpSpPr>
                <a:grpSpLocks/>
              </p:cNvGrpSpPr>
              <p:nvPr/>
            </p:nvGrpSpPr>
            <p:grpSpPr bwMode="auto">
              <a:xfrm>
                <a:off x="952" y="0"/>
                <a:ext cx="404" cy="154"/>
                <a:chOff x="952" y="0"/>
                <a:chExt cx="404" cy="154"/>
              </a:xfrm>
            </p:grpSpPr>
            <p:sp>
              <p:nvSpPr>
                <p:cNvPr id="47211" name="Rectangle 20"/>
                <p:cNvSpPr>
                  <a:spLocks noChangeArrowheads="1"/>
                </p:cNvSpPr>
                <p:nvPr/>
              </p:nvSpPr>
              <p:spPr bwMode="auto">
                <a:xfrm>
                  <a:off x="952" y="0"/>
                  <a:ext cx="404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r>
                    <a:rPr lang="en-GB" sz="1000">
                      <a:solidFill>
                        <a:srgbClr val="000000"/>
                      </a:solidFill>
                      <a:cs typeface="Arial" pitchFamily="34" charset="0"/>
                    </a:rPr>
                    <a:t>mySum</a:t>
                  </a:r>
                  <a:endParaRPr lang="en-GB" sz="1800" b="0"/>
                </a:p>
              </p:txBody>
            </p:sp>
            <p:sp>
              <p:nvSpPr>
                <p:cNvPr id="47212" name="Rectangle 21"/>
                <p:cNvSpPr>
                  <a:spLocks noChangeArrowheads="1"/>
                </p:cNvSpPr>
                <p:nvPr/>
              </p:nvSpPr>
              <p:spPr bwMode="auto">
                <a:xfrm>
                  <a:off x="952" y="0"/>
                  <a:ext cx="404" cy="154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91" name="Group 22"/>
            <p:cNvGrpSpPr>
              <a:grpSpLocks/>
            </p:cNvGrpSpPr>
            <p:nvPr/>
          </p:nvGrpSpPr>
          <p:grpSpPr bwMode="auto">
            <a:xfrm>
              <a:off x="0" y="154"/>
              <a:ext cx="489" cy="154"/>
              <a:chOff x="0" y="154"/>
              <a:chExt cx="489" cy="154"/>
            </a:xfrm>
          </p:grpSpPr>
          <p:sp>
            <p:nvSpPr>
              <p:cNvPr id="47207" name="Rectangle 23"/>
              <p:cNvSpPr>
                <a:spLocks noChangeArrowheads="1"/>
              </p:cNvSpPr>
              <p:nvPr/>
            </p:nvSpPr>
            <p:spPr bwMode="auto">
              <a:xfrm>
                <a:off x="0" y="154"/>
                <a:ext cx="48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B003</a:t>
                </a:r>
                <a:endParaRPr lang="en-GB" sz="1800" b="0"/>
              </a:p>
            </p:txBody>
          </p:sp>
          <p:sp>
            <p:nvSpPr>
              <p:cNvPr id="47208" name="Rectangle 24"/>
              <p:cNvSpPr>
                <a:spLocks noChangeArrowheads="1"/>
              </p:cNvSpPr>
              <p:nvPr/>
            </p:nvSpPr>
            <p:spPr bwMode="auto">
              <a:xfrm>
                <a:off x="0" y="154"/>
                <a:ext cx="48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92" name="Group 25"/>
            <p:cNvGrpSpPr>
              <a:grpSpLocks/>
            </p:cNvGrpSpPr>
            <p:nvPr/>
          </p:nvGrpSpPr>
          <p:grpSpPr bwMode="auto">
            <a:xfrm>
              <a:off x="489" y="154"/>
              <a:ext cx="463" cy="154"/>
              <a:chOff x="489" y="154"/>
              <a:chExt cx="463" cy="154"/>
            </a:xfrm>
          </p:grpSpPr>
          <p:sp>
            <p:nvSpPr>
              <p:cNvPr id="47205" name="Rectangle 26"/>
              <p:cNvSpPr>
                <a:spLocks noChangeArrowheads="1"/>
              </p:cNvSpPr>
              <p:nvPr/>
            </p:nvSpPr>
            <p:spPr bwMode="auto">
              <a:xfrm>
                <a:off x="489" y="154"/>
                <a:ext cx="46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3</a:t>
                </a:r>
                <a:endParaRPr lang="en-GB" sz="1800" b="0"/>
              </a:p>
            </p:txBody>
          </p:sp>
          <p:sp>
            <p:nvSpPr>
              <p:cNvPr id="47206" name="Rectangle 27"/>
              <p:cNvSpPr>
                <a:spLocks noChangeArrowheads="1"/>
              </p:cNvSpPr>
              <p:nvPr/>
            </p:nvSpPr>
            <p:spPr bwMode="auto">
              <a:xfrm>
                <a:off x="489" y="154"/>
                <a:ext cx="463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47193" name="Group 28"/>
            <p:cNvGrpSpPr>
              <a:grpSpLocks/>
            </p:cNvGrpSpPr>
            <p:nvPr/>
          </p:nvGrpSpPr>
          <p:grpSpPr bwMode="auto">
            <a:xfrm>
              <a:off x="952" y="154"/>
              <a:ext cx="404" cy="154"/>
              <a:chOff x="952" y="154"/>
              <a:chExt cx="404" cy="154"/>
            </a:xfrm>
          </p:grpSpPr>
          <p:sp>
            <p:nvSpPr>
              <p:cNvPr id="47203" name="Rectangle 29"/>
              <p:cNvSpPr>
                <a:spLocks noChangeArrowheads="1"/>
              </p:cNvSpPr>
              <p:nvPr/>
            </p:nvSpPr>
            <p:spPr bwMode="auto">
              <a:xfrm>
                <a:off x="952" y="154"/>
                <a:ext cx="40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54000</a:t>
                </a:r>
                <a:endParaRPr lang="en-GB" sz="1800" b="0"/>
              </a:p>
            </p:txBody>
          </p:sp>
          <p:sp>
            <p:nvSpPr>
              <p:cNvPr id="47204" name="Rectangle 30"/>
              <p:cNvSpPr>
                <a:spLocks noChangeArrowheads="1"/>
              </p:cNvSpPr>
              <p:nvPr/>
            </p:nvSpPr>
            <p:spPr bwMode="auto">
              <a:xfrm>
                <a:off x="952" y="154"/>
                <a:ext cx="404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94" name="Group 31"/>
            <p:cNvGrpSpPr>
              <a:grpSpLocks/>
            </p:cNvGrpSpPr>
            <p:nvPr/>
          </p:nvGrpSpPr>
          <p:grpSpPr bwMode="auto">
            <a:xfrm>
              <a:off x="0" y="308"/>
              <a:ext cx="489" cy="154"/>
              <a:chOff x="0" y="308"/>
              <a:chExt cx="489" cy="154"/>
            </a:xfrm>
          </p:grpSpPr>
          <p:sp>
            <p:nvSpPr>
              <p:cNvPr id="47201" name="Rectangle 32"/>
              <p:cNvSpPr>
                <a:spLocks noChangeArrowheads="1"/>
              </p:cNvSpPr>
              <p:nvPr/>
            </p:nvSpPr>
            <p:spPr bwMode="auto">
              <a:xfrm>
                <a:off x="0" y="308"/>
                <a:ext cx="489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B005</a:t>
                </a:r>
                <a:endParaRPr lang="en-GB" sz="1800" b="0"/>
              </a:p>
            </p:txBody>
          </p:sp>
          <p:sp>
            <p:nvSpPr>
              <p:cNvPr id="47202" name="Rectangle 33"/>
              <p:cNvSpPr>
                <a:spLocks noChangeArrowheads="1"/>
              </p:cNvSpPr>
              <p:nvPr/>
            </p:nvSpPr>
            <p:spPr bwMode="auto">
              <a:xfrm>
                <a:off x="0" y="308"/>
                <a:ext cx="489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95" name="Group 34"/>
            <p:cNvGrpSpPr>
              <a:grpSpLocks/>
            </p:cNvGrpSpPr>
            <p:nvPr/>
          </p:nvGrpSpPr>
          <p:grpSpPr bwMode="auto">
            <a:xfrm>
              <a:off x="489" y="308"/>
              <a:ext cx="463" cy="154"/>
              <a:chOff x="489" y="308"/>
              <a:chExt cx="463" cy="154"/>
            </a:xfrm>
          </p:grpSpPr>
          <p:sp>
            <p:nvSpPr>
              <p:cNvPr id="47199" name="Rectangle 35"/>
              <p:cNvSpPr>
                <a:spLocks noChangeArrowheads="1"/>
              </p:cNvSpPr>
              <p:nvPr/>
            </p:nvSpPr>
            <p:spPr bwMode="auto">
              <a:xfrm>
                <a:off x="489" y="308"/>
                <a:ext cx="46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2</a:t>
                </a:r>
                <a:endParaRPr lang="en-GB" sz="1800" b="0"/>
              </a:p>
            </p:txBody>
          </p:sp>
          <p:sp>
            <p:nvSpPr>
              <p:cNvPr id="47200" name="Rectangle 36"/>
              <p:cNvSpPr>
                <a:spLocks noChangeArrowheads="1"/>
              </p:cNvSpPr>
              <p:nvPr/>
            </p:nvSpPr>
            <p:spPr bwMode="auto">
              <a:xfrm>
                <a:off x="489" y="308"/>
                <a:ext cx="463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96" name="Group 37"/>
            <p:cNvGrpSpPr>
              <a:grpSpLocks/>
            </p:cNvGrpSpPr>
            <p:nvPr/>
          </p:nvGrpSpPr>
          <p:grpSpPr bwMode="auto">
            <a:xfrm>
              <a:off x="952" y="308"/>
              <a:ext cx="404" cy="154"/>
              <a:chOff x="952" y="308"/>
              <a:chExt cx="404" cy="154"/>
            </a:xfrm>
          </p:grpSpPr>
          <p:sp>
            <p:nvSpPr>
              <p:cNvPr id="47197" name="Rectangle 38"/>
              <p:cNvSpPr>
                <a:spLocks noChangeArrowheads="1"/>
              </p:cNvSpPr>
              <p:nvPr/>
            </p:nvSpPr>
            <p:spPr bwMode="auto">
              <a:xfrm>
                <a:off x="952" y="308"/>
                <a:ext cx="40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/>
                <a:r>
                  <a:rPr lang="en-GB" sz="1000" b="0">
                    <a:solidFill>
                      <a:srgbClr val="000000"/>
                    </a:solidFill>
                    <a:cs typeface="Arial" pitchFamily="34" charset="0"/>
                  </a:rPr>
                  <a:t>120000</a:t>
                </a:r>
                <a:endParaRPr lang="en-GB" sz="1800" b="0"/>
              </a:p>
            </p:txBody>
          </p:sp>
          <p:sp>
            <p:nvSpPr>
              <p:cNvPr id="47198" name="Rectangle 39"/>
              <p:cNvSpPr>
                <a:spLocks noChangeArrowheads="1"/>
              </p:cNvSpPr>
              <p:nvPr/>
            </p:nvSpPr>
            <p:spPr bwMode="auto">
              <a:xfrm>
                <a:off x="952" y="308"/>
                <a:ext cx="404" cy="154"/>
              </a:xfrm>
              <a:prstGeom prst="rect">
                <a:avLst/>
              </a:prstGeom>
              <a:noFill/>
              <a:ln w="7">
                <a:solidFill>
                  <a:srgbClr val="C0C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424061" name="Group 125"/>
          <p:cNvGraphicFramePr>
            <a:graphicFrameLocks noGrp="1"/>
          </p:cNvGraphicFramePr>
          <p:nvPr/>
        </p:nvGraphicFramePr>
        <p:xfrm>
          <a:off x="3810000" y="1890713"/>
          <a:ext cx="5138738" cy="1711325"/>
        </p:xfrm>
        <a:graphic>
          <a:graphicData uri="http://schemas.openxmlformats.org/drawingml/2006/table">
            <a:tbl>
              <a:tblPr/>
              <a:tblGrid>
                <a:gridCol w="636588"/>
                <a:gridCol w="592137"/>
                <a:gridCol w="592138"/>
                <a:gridCol w="788987"/>
                <a:gridCol w="407988"/>
                <a:gridCol w="768350"/>
                <a:gridCol w="561975"/>
                <a:gridCol w="79057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Lname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Position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BranchNo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SA9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Howe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19-Feb-70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SG14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David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Supervisor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24-Mar-58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SG37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Beech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11-Oct-60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SG5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Susan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03-Jun-40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SL21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White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01-Oct-45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SL41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Julie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Assistant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13-Jun-65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90000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B005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7185" name="Rectangle 115"/>
          <p:cNvSpPr>
            <a:spLocks noChangeArrowheads="1"/>
          </p:cNvSpPr>
          <p:nvPr/>
        </p:nvSpPr>
        <p:spPr bwMode="auto">
          <a:xfrm>
            <a:off x="4038600" y="1447800"/>
            <a:ext cx="792163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Staff</a:t>
            </a:r>
            <a:r>
              <a:rPr lang="en-GB" sz="1800" b="0"/>
              <a:t> </a:t>
            </a:r>
          </a:p>
        </p:txBody>
      </p:sp>
      <p:sp>
        <p:nvSpPr>
          <p:cNvPr id="47186" name="Rectangle 116"/>
          <p:cNvSpPr>
            <a:spLocks noChangeArrowheads="1"/>
          </p:cNvSpPr>
          <p:nvPr/>
        </p:nvSpPr>
        <p:spPr bwMode="auto">
          <a:xfrm>
            <a:off x="5410200" y="4191000"/>
            <a:ext cx="1187450" cy="366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000000"/>
                </a:solidFill>
                <a:cs typeface="Arial" pitchFamily="34" charset="0"/>
              </a:rPr>
              <a:t>Query1</a:t>
            </a:r>
            <a:r>
              <a:rPr lang="en-GB" sz="1800" b="0"/>
              <a:t> </a:t>
            </a:r>
          </a:p>
        </p:txBody>
      </p:sp>
      <p:sp>
        <p:nvSpPr>
          <p:cNvPr id="47187" name="Rectangle 118"/>
          <p:cNvSpPr>
            <a:spLocks noChangeArrowheads="1"/>
          </p:cNvSpPr>
          <p:nvPr/>
        </p:nvSpPr>
        <p:spPr bwMode="auto">
          <a:xfrm>
            <a:off x="152400" y="1905000"/>
            <a:ext cx="3505200" cy="3048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sz="1900">
                <a:solidFill>
                  <a:schemeClr val="tx2"/>
                </a:solidFill>
              </a:rPr>
              <a:t>SELECT branchNo, </a:t>
            </a:r>
          </a:p>
          <a:p>
            <a:r>
              <a:rPr lang="en-GB" sz="1900">
                <a:solidFill>
                  <a:schemeClr val="tx2"/>
                </a:solidFill>
              </a:rPr>
              <a:t> Count(staffNo) AS myCount,</a:t>
            </a:r>
          </a:p>
          <a:p>
            <a:r>
              <a:rPr lang="en-GB" sz="1900">
                <a:solidFill>
                  <a:schemeClr val="tx2"/>
                </a:solidFill>
              </a:rPr>
              <a:t> SUM(salary) AS mySum</a:t>
            </a:r>
          </a:p>
          <a:p>
            <a:r>
              <a:rPr lang="en-GB" sz="1900">
                <a:solidFill>
                  <a:schemeClr val="tx2"/>
                </a:solidFill>
              </a:rPr>
              <a:t>FROM Staff</a:t>
            </a:r>
          </a:p>
          <a:p>
            <a:r>
              <a:rPr lang="en-GB" sz="1900">
                <a:solidFill>
                  <a:schemeClr val="tx2"/>
                </a:solidFill>
              </a:rPr>
              <a:t>GROUP BY branchNo</a:t>
            </a:r>
          </a:p>
          <a:p>
            <a:r>
              <a:rPr lang="en-GB" sz="1900">
                <a:solidFill>
                  <a:srgbClr val="FF33CC"/>
                </a:solidFill>
              </a:rPr>
              <a:t>HAVING</a:t>
            </a:r>
            <a:r>
              <a:rPr lang="en-GB" sz="1900">
                <a:solidFill>
                  <a:srgbClr val="3333CC"/>
                </a:solidFill>
              </a:rPr>
              <a:t> </a:t>
            </a:r>
            <a:r>
              <a:rPr lang="en-GB" sz="1900">
                <a:solidFill>
                  <a:schemeClr val="tx2"/>
                </a:solidFill>
              </a:rPr>
              <a:t>COUNT(staffNo)&gt;1;</a:t>
            </a:r>
          </a:p>
          <a:p>
            <a:endParaRPr lang="en-US" sz="1900">
              <a:solidFill>
                <a:schemeClr val="tx2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81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Find all authors who wrote at least 10 documents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828800" y="4876800"/>
            <a:ext cx="5410200" cy="1625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/>
            <a:r>
              <a:rPr lang="en-US" b="0">
                <a:solidFill>
                  <a:schemeClr val="tx2"/>
                </a:solidFill>
              </a:rPr>
              <a:t>SELECT       a.name</a:t>
            </a:r>
          </a:p>
          <a:p>
            <a:pPr lvl="1" eaLnBrk="1" hangingPunct="1"/>
            <a:r>
              <a:rPr lang="en-US" b="0">
                <a:solidFill>
                  <a:schemeClr val="tx2"/>
                </a:solidFill>
              </a:rPr>
              <a:t>FROM          Author a, Wrote w</a:t>
            </a:r>
          </a:p>
          <a:p>
            <a:pPr lvl="1" eaLnBrk="1" hangingPunct="1"/>
            <a:r>
              <a:rPr lang="en-US" b="0">
                <a:solidFill>
                  <a:schemeClr val="tx2"/>
                </a:solidFill>
              </a:rPr>
              <a:t>WHERE       a.login=w.login</a:t>
            </a:r>
          </a:p>
          <a:p>
            <a:pPr lvl="1" eaLnBrk="1" hangingPunct="1"/>
            <a:r>
              <a:rPr lang="en-US" b="0">
                <a:solidFill>
                  <a:schemeClr val="tx2"/>
                </a:solidFill>
              </a:rPr>
              <a:t>GROUP BY a.login, a.name</a:t>
            </a:r>
          </a:p>
          <a:p>
            <a:pPr lvl="1" eaLnBrk="1" hangingPunct="1"/>
            <a:r>
              <a:rPr lang="en-US" b="0">
                <a:solidFill>
                  <a:schemeClr val="tx2"/>
                </a:solidFill>
              </a:rPr>
              <a:t>HAVING      count(w.url) &gt;= 10</a:t>
            </a:r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5181600" y="1371600"/>
            <a:ext cx="3733800" cy="2133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Author (</a:t>
            </a:r>
            <a:r>
              <a:rPr lang="en-US" sz="2800" b="0" u="sng">
                <a:solidFill>
                  <a:srgbClr val="3333CC"/>
                </a:solidFill>
                <a:latin typeface="Tahoma" pitchFamily="34" charset="0"/>
              </a:rPr>
              <a:t>login </a:t>
            </a: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,name)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Document (</a:t>
            </a:r>
            <a:r>
              <a:rPr lang="en-US" sz="2800" b="0" u="sng">
                <a:solidFill>
                  <a:srgbClr val="3333CC"/>
                </a:solidFill>
                <a:latin typeface="Tahoma" pitchFamily="34" charset="0"/>
              </a:rPr>
              <a:t>url </a:t>
            </a: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, title)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Wrote (login ,url)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0">
                <a:solidFill>
                  <a:srgbClr val="3333CC"/>
                </a:solidFill>
                <a:latin typeface="Tahoma" pitchFamily="34" charset="0"/>
              </a:rPr>
              <a:t>Mentions (url ,word)</a:t>
            </a:r>
          </a:p>
        </p:txBody>
      </p:sp>
      <p:sp>
        <p:nvSpPr>
          <p:cNvPr id="48133" name="Rectangle 2"/>
          <p:cNvSpPr>
            <a:spLocks noChangeArrowheads="1"/>
          </p:cNvSpPr>
          <p:nvPr/>
        </p:nvSpPr>
        <p:spPr bwMode="auto">
          <a:xfrm>
            <a:off x="1676400" y="361950"/>
            <a:ext cx="6324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accent2"/>
                </a:solidFill>
              </a:rPr>
              <a:t>Structured Query Language (contd</a:t>
            </a:r>
            <a:r>
              <a:rPr lang="en-US" sz="3400">
                <a:solidFill>
                  <a:schemeClr val="accent2"/>
                </a:solidFill>
              </a:rPr>
              <a:t>.)</a:t>
            </a:r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0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Find all authors who have a vocabulary over 10000 words:</a:t>
            </a:r>
          </a:p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61950"/>
            <a:ext cx="7086600" cy="704850"/>
          </a:xfrm>
        </p:spPr>
        <p:txBody>
          <a:bodyPr/>
          <a:lstStyle/>
          <a:p>
            <a:pPr eaLnBrk="1" hangingPunct="1"/>
            <a:r>
              <a:rPr lang="en-US" sz="3600" smtClean="0"/>
              <a:t>Structured Query Language (contd.)</a:t>
            </a: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1371600" y="3886200"/>
            <a:ext cx="7086600" cy="2438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r>
              <a:rPr lang="en-US" b="0">
                <a:solidFill>
                  <a:schemeClr val="tx2"/>
                </a:solidFill>
              </a:rPr>
              <a:t>SELECT 	a.name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FROM 		Author a, Wrote w, Mentions m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WHERE 	a.login=w.login AND w.url=m.url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GROUP BY 	a.name</a:t>
            </a:r>
          </a:p>
          <a:p>
            <a:pPr lvl="2"/>
            <a:r>
              <a:rPr lang="en-US" b="0">
                <a:solidFill>
                  <a:schemeClr val="tx2"/>
                </a:solidFill>
              </a:rPr>
              <a:t>HAVING 	COUNT(DISTINCT m.word)&gt;10000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try!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Find student intake for each year.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the student intake for every year, where there have been an intake of less than 800.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6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Why Do DB Systems Allow NULLs ?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folHlink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sz="2400" smtClean="0"/>
              <a:t>A NULL value can be used to represent several situations:</a:t>
            </a:r>
          </a:p>
          <a:p>
            <a:pPr lvl="1" eaLnBrk="1" hangingPunct="1"/>
            <a:r>
              <a:rPr lang="en-GB" sz="2200" smtClean="0"/>
              <a:t>Don't care; Don't know; Don't know yet; Used to know!</a:t>
            </a:r>
          </a:p>
          <a:p>
            <a:pPr lvl="1" eaLnBrk="1" hangingPunct="1"/>
            <a:r>
              <a:rPr lang="en-GB" sz="2200" smtClean="0"/>
              <a:t>SQL has special rules and logic to handle NULLs:</a:t>
            </a:r>
          </a:p>
          <a:p>
            <a:pPr lvl="1" eaLnBrk="1" hangingPunct="1"/>
            <a:endParaRPr lang="en-GB" sz="2200" smtClean="0"/>
          </a:p>
          <a:p>
            <a:pPr lvl="1" eaLnBrk="1" hangingPunct="1"/>
            <a:r>
              <a:rPr lang="en-GB" sz="2200" smtClean="0"/>
              <a:t>SELECT * FROM Staff WHERE Fname IS NULL;</a:t>
            </a:r>
          </a:p>
          <a:p>
            <a:pPr eaLnBrk="1" hangingPunct="1"/>
            <a:r>
              <a:rPr lang="en-GB" sz="2400" smtClean="0">
                <a:solidFill>
                  <a:schemeClr val="folHlink"/>
                </a:solidFill>
              </a:rPr>
              <a:t>NB. WHERE Colname = 'NULL' does not work !</a:t>
            </a:r>
          </a:p>
          <a:p>
            <a:pPr eaLnBrk="1" hangingPunct="1"/>
            <a:endParaRPr lang="en-GB" sz="2400" smtClean="0">
              <a:solidFill>
                <a:schemeClr val="folHlink"/>
              </a:solidFill>
            </a:endParaRPr>
          </a:p>
          <a:p>
            <a:pPr eaLnBrk="1" hangingPunct="1"/>
            <a:r>
              <a:rPr lang="en-GB" sz="2400" smtClean="0"/>
              <a:t>Can also say: WHERE Colname IS NOT NULL.</a:t>
            </a:r>
          </a:p>
          <a:p>
            <a:pPr lvl="1" eaLnBrk="1" hangingPunct="1"/>
            <a:r>
              <a:rPr lang="en-GB" sz="2200" smtClean="0">
                <a:solidFill>
                  <a:srgbClr val="FF6600"/>
                </a:solidFill>
              </a:rPr>
              <a:t>NULLs can be useful, difficult, or dangerous.</a:t>
            </a:r>
          </a:p>
          <a:p>
            <a:pPr eaLnBrk="1" hangingPunct="1"/>
            <a:endParaRPr lang="en-GB" sz="2400" smtClean="0">
              <a:solidFill>
                <a:srgbClr val="FF6600"/>
              </a:solidFill>
            </a:endParaRPr>
          </a:p>
          <a:p>
            <a:pPr eaLnBrk="1" hangingPunct="1"/>
            <a:r>
              <a:rPr lang="en-GB" sz="2400" smtClean="0">
                <a:solidFill>
                  <a:srgbClr val="FF33CC"/>
                </a:solidFill>
              </a:rPr>
              <a:t>Use NULLs wisely!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8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4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4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4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4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4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4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3325813" cy="1125855"/>
        </p:xfrm>
        <a:graphic>
          <a:graphicData uri="http://schemas.openxmlformats.org/drawingml/2006/table">
            <a:tbl>
              <a:tblPr/>
              <a:tblGrid>
                <a:gridCol w="931863"/>
                <a:gridCol w="692150"/>
                <a:gridCol w="17018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OrderID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CusID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OrderDate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2013-09-18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2013-09-19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0" y="1447800"/>
          <a:ext cx="4387850" cy="1125855"/>
        </p:xfrm>
        <a:graphic>
          <a:graphicData uri="http://schemas.openxmlformats.org/drawingml/2006/table">
            <a:tbl>
              <a:tblPr/>
              <a:tblGrid>
                <a:gridCol w="1357313"/>
                <a:gridCol w="1328737"/>
                <a:gridCol w="17018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CusID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CusName</a:t>
                      </a: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Country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Mary John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Germany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Kumaran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Sri Lanka</a:t>
                      </a: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07" name="Rectangle 5"/>
          <p:cNvSpPr>
            <a:spLocks noChangeArrowheads="1"/>
          </p:cNvSpPr>
          <p:nvPr/>
        </p:nvSpPr>
        <p:spPr bwMode="auto">
          <a:xfrm>
            <a:off x="152400" y="2895600"/>
            <a:ext cx="4876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b="0"/>
              <a:t>SELECT Orders.OrderID, Customers.CusName, Orders.OrderDate</a:t>
            </a:r>
            <a:r>
              <a:rPr lang="en-US" sz="1600"/>
              <a:t/>
            </a:r>
            <a:br>
              <a:rPr lang="en-US" sz="1600"/>
            </a:br>
            <a:r>
              <a:rPr lang="en-US" sz="1600" b="0"/>
              <a:t>FROM Orders</a:t>
            </a:r>
            <a:r>
              <a:rPr lang="en-US" sz="1600"/>
              <a:t/>
            </a:r>
            <a:br>
              <a:rPr lang="en-US" sz="1600"/>
            </a:br>
            <a:r>
              <a:rPr lang="en-US" sz="1600" b="0"/>
              <a:t>INNER JOIN Customers</a:t>
            </a:r>
            <a:r>
              <a:rPr lang="en-US" sz="1600"/>
              <a:t/>
            </a:r>
            <a:br>
              <a:rPr lang="en-US" sz="1600"/>
            </a:br>
            <a:r>
              <a:rPr lang="en-US" sz="1600" b="0"/>
              <a:t>ON Orders.CusID=Customers.CusID;</a:t>
            </a:r>
            <a:endParaRPr lang="en-US" sz="160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5105400" y="3217863"/>
          <a:ext cx="3581400" cy="1125855"/>
        </p:xfrm>
        <a:graphic>
          <a:graphicData uri="http://schemas.openxmlformats.org/drawingml/2006/table">
            <a:tbl>
              <a:tblPr/>
              <a:tblGrid>
                <a:gridCol w="852488"/>
                <a:gridCol w="1116012"/>
                <a:gridCol w="16129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OrderID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CusName</a:t>
                      </a: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OrderDate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28575" marR="28575"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Mary John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2013-09-18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10309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Kumaran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2013-09-19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7625" marR="47625" marT="66675" marB="66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26" name="Rectangle 7"/>
          <p:cNvSpPr>
            <a:spLocks noChangeArrowheads="1"/>
          </p:cNvSpPr>
          <p:nvPr/>
        </p:nvSpPr>
        <p:spPr bwMode="auto">
          <a:xfrm>
            <a:off x="914400" y="1066800"/>
            <a:ext cx="1023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Orders</a:t>
            </a:r>
          </a:p>
        </p:txBody>
      </p:sp>
      <p:sp>
        <p:nvSpPr>
          <p:cNvPr id="58427" name="Rectangle 8"/>
          <p:cNvSpPr>
            <a:spLocks noChangeArrowheads="1"/>
          </p:cNvSpPr>
          <p:nvPr/>
        </p:nvSpPr>
        <p:spPr bwMode="auto">
          <a:xfrm>
            <a:off x="5867400" y="10668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Customers</a:t>
            </a:r>
          </a:p>
        </p:txBody>
      </p:sp>
      <p:sp>
        <p:nvSpPr>
          <p:cNvPr id="58428" name="Rectangle 9"/>
          <p:cNvSpPr>
            <a:spLocks noChangeArrowheads="1"/>
          </p:cNvSpPr>
          <p:nvPr/>
        </p:nvSpPr>
        <p:spPr bwMode="auto">
          <a:xfrm>
            <a:off x="152400" y="4648200"/>
            <a:ext cx="487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b="0"/>
              <a:t>SELECT Or.OrderID, Cu.CusName, Or.OrderDate</a:t>
            </a:r>
            <a:br>
              <a:rPr lang="en-US" sz="1600" b="0"/>
            </a:br>
            <a:r>
              <a:rPr lang="en-US" sz="1600" b="0"/>
              <a:t>FROM Orders AS Or, Customers AS Cu</a:t>
            </a:r>
            <a:br>
              <a:rPr lang="en-US" sz="1600" b="0"/>
            </a:br>
            <a:r>
              <a:rPr lang="en-US" sz="1600" b="0"/>
              <a:t>WHERE Or.CusID=Cu.CusID;</a:t>
            </a:r>
          </a:p>
        </p:txBody>
      </p:sp>
      <p:sp>
        <p:nvSpPr>
          <p:cNvPr id="58429" name="Rectangle 10"/>
          <p:cNvSpPr>
            <a:spLocks noChangeArrowheads="1"/>
          </p:cNvSpPr>
          <p:nvPr/>
        </p:nvSpPr>
        <p:spPr bwMode="auto">
          <a:xfrm>
            <a:off x="914400" y="4267200"/>
            <a:ext cx="48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Or</a:t>
            </a:r>
          </a:p>
        </p:txBody>
      </p:sp>
      <p:sp>
        <p:nvSpPr>
          <p:cNvPr id="58430" name="Rectangle 11"/>
          <p:cNvSpPr>
            <a:spLocks noChangeArrowheads="1"/>
          </p:cNvSpPr>
          <p:nvPr/>
        </p:nvSpPr>
        <p:spPr bwMode="auto">
          <a:xfrm>
            <a:off x="4800600" y="2667000"/>
            <a:ext cx="4379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it will produce something like this: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9932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Exercises…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8229600" cy="4221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/>
              <a:t>Employee(</a:t>
            </a:r>
            <a:r>
              <a:rPr lang="en-US" sz="2400" u="sng" dirty="0" err="1" smtClean="0"/>
              <a:t>eid</a:t>
            </a:r>
            <a:r>
              <a:rPr lang="en-US" sz="2400" dirty="0" smtClean="0"/>
              <a:t>, name, salary, dept, address)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Dept(</a:t>
            </a:r>
            <a:r>
              <a:rPr lang="en-US" sz="2400" u="sng" dirty="0" err="1" smtClean="0"/>
              <a:t>deptNo</a:t>
            </a:r>
            <a:r>
              <a:rPr lang="en-US" sz="2400" dirty="0" err="1" smtClean="0"/>
              <a:t>,dname</a:t>
            </a:r>
            <a:r>
              <a:rPr lang="en-US" sz="2400" dirty="0" smtClean="0"/>
              <a:t>, building, mgr) 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Print all employee names.</a:t>
            </a:r>
          </a:p>
          <a:p>
            <a:pPr eaLnBrk="1" hangingPunct="1"/>
            <a:r>
              <a:rPr lang="en-US" sz="2400" dirty="0" smtClean="0"/>
              <a:t>Print names of employees working for ‘Administration’ (i.e. </a:t>
            </a:r>
            <a:r>
              <a:rPr lang="en-US" sz="2400" dirty="0" err="1" smtClean="0"/>
              <a:t>dname</a:t>
            </a:r>
            <a:r>
              <a:rPr lang="en-US" sz="2400" dirty="0" smtClean="0"/>
              <a:t>) department.</a:t>
            </a:r>
          </a:p>
          <a:p>
            <a:pPr eaLnBrk="1" hangingPunct="1"/>
            <a:r>
              <a:rPr lang="en-US" sz="2400" dirty="0" smtClean="0"/>
              <a:t>Print names of employees working for ‘Administration’ (i.e. </a:t>
            </a:r>
            <a:r>
              <a:rPr lang="en-US" sz="2400" dirty="0" err="1" smtClean="0"/>
              <a:t>dname</a:t>
            </a:r>
            <a:r>
              <a:rPr lang="en-US" sz="2400" dirty="0" smtClean="0"/>
              <a:t>) department and getting a salary &gt; Rs. 50,000.</a:t>
            </a: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 flipH="1">
            <a:off x="1524000" y="2057400"/>
            <a:ext cx="2971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 flipH="1" flipV="1">
            <a:off x="2209800" y="2057400"/>
            <a:ext cx="2362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7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Use of DISTINCT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3811588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600" dirty="0" smtClean="0"/>
              <a:t>List the property numbers of all properties that have been viewed.</a:t>
            </a:r>
          </a:p>
          <a:p>
            <a:pPr eaLnBrk="1" hangingPunct="1">
              <a:lnSpc>
                <a:spcPct val="90000"/>
              </a:lnSpc>
            </a:pPr>
            <a:endParaRPr lang="en-GB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Query1: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dirty="0" smtClean="0"/>
              <a:t>SELECT </a:t>
            </a:r>
            <a:r>
              <a:rPr lang="en-GB" sz="2000" dirty="0" err="1" smtClean="0"/>
              <a:t>propertyNo</a:t>
            </a:r>
            <a:endParaRPr lang="en-GB" sz="2000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dirty="0" smtClean="0"/>
              <a:t>FROM Viewing;</a:t>
            </a:r>
          </a:p>
          <a:p>
            <a:pPr lvl="1" eaLnBrk="1" hangingPunct="1">
              <a:lnSpc>
                <a:spcPct val="90000"/>
              </a:lnSpc>
            </a:pPr>
            <a:endParaRPr lang="en-GB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Query2: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dirty="0" smtClean="0"/>
              <a:t>SELECT </a:t>
            </a:r>
            <a:r>
              <a:rPr lang="en-GB" sz="2000" dirty="0" smtClean="0">
                <a:solidFill>
                  <a:srgbClr val="FF6600"/>
                </a:solidFill>
              </a:rPr>
              <a:t>DISTINCT</a:t>
            </a:r>
            <a:endParaRPr lang="en-GB" sz="2000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dirty="0" err="1" smtClean="0"/>
              <a:t>propertyNo</a:t>
            </a:r>
            <a:endParaRPr lang="en-GB" sz="2000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sz="2000" dirty="0" smtClean="0"/>
              <a:t>FROM Viewing;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191000" y="1524000"/>
            <a:ext cx="1111250" cy="36933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GB" sz="1800" dirty="0">
                <a:solidFill>
                  <a:srgbClr val="3333CC"/>
                </a:solidFill>
                <a:cs typeface="Arial" pitchFamily="34" charset="0"/>
              </a:rPr>
              <a:t>Viewing</a:t>
            </a:r>
            <a:r>
              <a:rPr lang="en-GB" sz="1800" b="0" dirty="0">
                <a:solidFill>
                  <a:srgbClr val="3333CC"/>
                </a:solidFill>
              </a:rPr>
              <a:t> </a:t>
            </a:r>
          </a:p>
        </p:txBody>
      </p:sp>
      <p:graphicFrame>
        <p:nvGraphicFramePr>
          <p:cNvPr id="400468" name="Group 84"/>
          <p:cNvGraphicFramePr>
            <a:graphicFrameLocks noGrp="1"/>
          </p:cNvGraphicFramePr>
          <p:nvPr/>
        </p:nvGraphicFramePr>
        <p:xfrm>
          <a:off x="4267200" y="1828800"/>
          <a:ext cx="4724400" cy="2255838"/>
        </p:xfrm>
        <a:graphic>
          <a:graphicData uri="http://schemas.openxmlformats.org/drawingml/2006/table">
            <a:tbl>
              <a:tblPr/>
              <a:tblGrid>
                <a:gridCol w="984250"/>
                <a:gridCol w="1219200"/>
                <a:gridCol w="1100138"/>
                <a:gridCol w="1420812"/>
              </a:tblGrid>
              <a:tr h="304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ClientNo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PropertyNo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ViewDate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Comment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04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CR56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PA14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24-May-01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too small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82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CR56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PG36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28-Apr-01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82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CR56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26-May-01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CR62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PA14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14-May-01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dining room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CR76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20-Apr-01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too remote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7451725" y="4510088"/>
            <a:ext cx="1258888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Query2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graphicFrame>
        <p:nvGraphicFramePr>
          <p:cNvPr id="400470" name="Group 86"/>
          <p:cNvGraphicFramePr>
            <a:graphicFrameLocks noGrp="1"/>
          </p:cNvGraphicFramePr>
          <p:nvPr/>
        </p:nvGraphicFramePr>
        <p:xfrm>
          <a:off x="7451725" y="4881563"/>
          <a:ext cx="1311275" cy="1671638"/>
        </p:xfrm>
        <a:graphic>
          <a:graphicData uri="http://schemas.openxmlformats.org/drawingml/2006/table">
            <a:tbl>
              <a:tblPr/>
              <a:tblGrid>
                <a:gridCol w="1311275"/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propertyNo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PA14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PG36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4343400" y="4129088"/>
            <a:ext cx="1150938" cy="366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GB" sz="1800">
                <a:solidFill>
                  <a:srgbClr val="3333CC"/>
                </a:solidFill>
                <a:cs typeface="Arial" pitchFamily="34" charset="0"/>
              </a:rPr>
              <a:t>Query1</a:t>
            </a:r>
            <a:r>
              <a:rPr lang="en-GB" sz="1800" b="0">
                <a:solidFill>
                  <a:srgbClr val="3333CC"/>
                </a:solidFill>
              </a:rPr>
              <a:t> </a:t>
            </a:r>
          </a:p>
        </p:txBody>
      </p:sp>
      <p:graphicFrame>
        <p:nvGraphicFramePr>
          <p:cNvPr id="400469" name="Group 85"/>
          <p:cNvGraphicFramePr>
            <a:graphicFrameLocks noGrp="1"/>
          </p:cNvGraphicFramePr>
          <p:nvPr/>
        </p:nvGraphicFramePr>
        <p:xfrm>
          <a:off x="4343400" y="4589463"/>
          <a:ext cx="1336675" cy="2041525"/>
        </p:xfrm>
        <a:graphic>
          <a:graphicData uri="http://schemas.openxmlformats.org/drawingml/2006/table">
            <a:tbl>
              <a:tblPr/>
              <a:tblGrid>
                <a:gridCol w="133667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propertyNo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PA14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PG36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PA14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PG4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Exercises… (contd.)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Print the employee’s name, his/her department and his/her manager’s name.</a:t>
            </a:r>
          </a:p>
          <a:p>
            <a:pPr eaLnBrk="1" hangingPunct="1"/>
            <a:r>
              <a:rPr lang="en-US" sz="2400" smtClean="0"/>
              <a:t>Print names of employees who are managers. If an employee is managing more than one department, print his/her name only once.</a:t>
            </a:r>
          </a:p>
          <a:p>
            <a:pPr eaLnBrk="1" hangingPunct="1"/>
            <a:r>
              <a:rPr lang="en-US" sz="2400" smtClean="0"/>
              <a:t>Print names of employees managing ‘Administration’ and ‘Sales’ department. If the same employee is managing both departments, repeat his/her name twice.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2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Exercises… (contd.)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Print the names of employees whose names have a letter ‘A’ or ‘a’ in them.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Print names of employees whose address contains the following string ‘_olombo’ where _ is any character.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Print names, deptNos, and salaries of employees, Order firstly in ascending order by deptNos and then salary by descending order 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Print the names of employees who are not working for any department.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Print the names of employees who are working for some department.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8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Count the number of employees working for department 5.</a:t>
            </a:r>
          </a:p>
          <a:p>
            <a:pPr eaLnBrk="1" hangingPunct="1"/>
            <a:r>
              <a:rPr lang="en-US" sz="2400" smtClean="0"/>
              <a:t>Print the maximum and minimum salaries for department 5.</a:t>
            </a:r>
          </a:p>
          <a:p>
            <a:pPr eaLnBrk="1" hangingPunct="1"/>
            <a:r>
              <a:rPr lang="en-US" sz="2400" smtClean="0"/>
              <a:t>Find the number of employees obtaining a salary greater than the Average salary of all.</a:t>
            </a:r>
          </a:p>
          <a:p>
            <a:pPr eaLnBrk="1" hangingPunct="1"/>
            <a:r>
              <a:rPr lang="en-US" sz="2400" smtClean="0"/>
              <a:t>Print the total number of hours worked by employees for project 5.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6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Count the number of employees working for department 5.</a:t>
            </a:r>
          </a:p>
          <a:p>
            <a:pPr eaLnBrk="1" hangingPunct="1"/>
            <a:r>
              <a:rPr lang="en-US" sz="2400" dirty="0" smtClean="0"/>
              <a:t>Print the maximum and minimum salaries for department 5.</a:t>
            </a:r>
          </a:p>
          <a:p>
            <a:pPr eaLnBrk="1" hangingPunct="1"/>
            <a:r>
              <a:rPr lang="en-US" sz="2400" dirty="0" smtClean="0"/>
              <a:t>Find the number of employees obtaining a salary greater than the Average salary of all.</a:t>
            </a:r>
          </a:p>
          <a:p>
            <a:pPr eaLnBrk="1" hangingPunct="1"/>
            <a:r>
              <a:rPr lang="en-US" sz="2400" dirty="0" smtClean="0"/>
              <a:t>Print the total number of hours worked by employees for project 5.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6858000" y="479612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9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 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6600"/>
                </a:solidFill>
              </a:rPr>
              <a:t>Basic SELECT clause…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CC0099"/>
                </a:solidFill>
              </a:rPr>
              <a:t>	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rgbClr val="CC0099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rgbClr val="CC0099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rgbClr val="CC0099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006600"/>
                </a:solidFill>
              </a:rPr>
              <a:t>&lt;</a:t>
            </a:r>
            <a:r>
              <a:rPr lang="en-US" sz="2400" smtClean="0">
                <a:solidFill>
                  <a:srgbClr val="006600"/>
                </a:solidFill>
              </a:rPr>
              <a:t>attribute-list&gt;</a:t>
            </a:r>
            <a:r>
              <a:rPr lang="en-US" sz="2400" smtClean="0"/>
              <a:t> is  a list of column names.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6600"/>
                </a:solidFill>
              </a:rPr>
              <a:t>&lt;table-list&gt;</a:t>
            </a:r>
            <a:r>
              <a:rPr lang="en-US" sz="2400" smtClean="0"/>
              <a:t> is a list of tables which the query accesses.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6600"/>
                </a:solidFill>
              </a:rPr>
              <a:t>&lt;condition&gt;</a:t>
            </a:r>
            <a:r>
              <a:rPr lang="en-US" sz="2400" smtClean="0"/>
              <a:t> is the condition that the output rows must satisfy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&lt;Condition&gt; (     &lt;,   &gt;,    =,     ≠,        &lt;=,      &gt;=    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combined using  AND, OR and NOT.</a:t>
            </a:r>
            <a:endParaRPr lang="en-US" sz="240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762000" y="2514600"/>
            <a:ext cx="4953000" cy="1295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endParaRPr lang="en-US" b="0" dirty="0">
              <a:solidFill>
                <a:srgbClr val="CC00CC"/>
              </a:solidFill>
            </a:endParaRPr>
          </a:p>
          <a:p>
            <a:r>
              <a:rPr lang="en-US" b="0" dirty="0">
                <a:solidFill>
                  <a:srgbClr val="CC00CC"/>
                </a:solidFill>
              </a:rPr>
              <a:t>	</a:t>
            </a:r>
            <a:r>
              <a:rPr lang="en-US" dirty="0">
                <a:solidFill>
                  <a:srgbClr val="FF33CC"/>
                </a:solidFill>
              </a:rPr>
              <a:t>SELECT</a:t>
            </a:r>
            <a:r>
              <a:rPr lang="en-US" b="0" dirty="0">
                <a:solidFill>
                  <a:srgbClr val="3333CC"/>
                </a:solidFill>
              </a:rPr>
              <a:t> 	</a:t>
            </a:r>
            <a:r>
              <a:rPr lang="en-US" b="0" dirty="0">
                <a:solidFill>
                  <a:schemeClr val="tx2"/>
                </a:solidFill>
              </a:rPr>
              <a:t>&lt;attribute-list&gt;</a:t>
            </a:r>
          </a:p>
          <a:p>
            <a:r>
              <a:rPr lang="en-US" b="0" dirty="0">
                <a:solidFill>
                  <a:srgbClr val="CC00CC"/>
                </a:solidFill>
              </a:rPr>
              <a:t>	</a:t>
            </a:r>
            <a:r>
              <a:rPr lang="en-US" dirty="0">
                <a:solidFill>
                  <a:srgbClr val="FF33CC"/>
                </a:solidFill>
              </a:rPr>
              <a:t>FROM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b="0" dirty="0">
                <a:solidFill>
                  <a:srgbClr val="CC00CC"/>
                </a:solidFill>
              </a:rPr>
              <a:t>		</a:t>
            </a:r>
            <a:r>
              <a:rPr lang="en-US" b="0" dirty="0">
                <a:solidFill>
                  <a:schemeClr val="tx2"/>
                </a:solidFill>
              </a:rPr>
              <a:t>&lt;table-list&gt;</a:t>
            </a:r>
          </a:p>
          <a:p>
            <a:r>
              <a:rPr lang="en-US" b="0" dirty="0">
                <a:solidFill>
                  <a:srgbClr val="CC00CC"/>
                </a:solidFill>
              </a:rPr>
              <a:t>	</a:t>
            </a:r>
            <a:r>
              <a:rPr lang="en-US" dirty="0">
                <a:solidFill>
                  <a:srgbClr val="FF33CC"/>
                </a:solidFill>
              </a:rPr>
              <a:t>WHERE</a:t>
            </a:r>
            <a:r>
              <a:rPr lang="en-US" b="0" dirty="0">
                <a:solidFill>
                  <a:srgbClr val="CC00CC"/>
                </a:solidFill>
              </a:rPr>
              <a:t>   	</a:t>
            </a:r>
            <a:r>
              <a:rPr lang="en-US" b="0" dirty="0">
                <a:solidFill>
                  <a:schemeClr val="tx2"/>
                </a:solidFill>
              </a:rPr>
              <a:t>&lt;condition&gt;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4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try!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dateOfAdmit, GPA).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all students.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3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611188" y="1196975"/>
            <a:ext cx="80645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0" dirty="0">
                <a:solidFill>
                  <a:srgbClr val="3333CC"/>
                </a:solidFill>
              </a:rPr>
              <a:t>Specific columns can be output by giving their            names:</a:t>
            </a:r>
          </a:p>
          <a:p>
            <a:r>
              <a:rPr lang="en-GB" b="0" dirty="0">
                <a:solidFill>
                  <a:srgbClr val="3333CC"/>
                </a:solidFill>
              </a:rPr>
              <a:t>	</a:t>
            </a:r>
          </a:p>
          <a:p>
            <a:r>
              <a:rPr lang="en-GB" b="0" dirty="0">
                <a:solidFill>
                  <a:srgbClr val="3333CC"/>
                </a:solidFill>
              </a:rPr>
              <a:t>	</a:t>
            </a:r>
            <a:r>
              <a:rPr lang="en-GB" b="0" dirty="0">
                <a:solidFill>
                  <a:srgbClr val="FF6600"/>
                </a:solidFill>
              </a:rPr>
              <a:t>SELECT</a:t>
            </a:r>
            <a:r>
              <a:rPr lang="en-GB" b="0" dirty="0">
                <a:solidFill>
                  <a:srgbClr val="3333CC"/>
                </a:solidFill>
              </a:rPr>
              <a:t> </a:t>
            </a:r>
            <a:r>
              <a:rPr lang="en-GB" b="0" dirty="0" err="1">
                <a:solidFill>
                  <a:srgbClr val="3333CC"/>
                </a:solidFill>
              </a:rPr>
              <a:t>Lname</a:t>
            </a:r>
            <a:r>
              <a:rPr lang="en-GB" b="0" dirty="0">
                <a:solidFill>
                  <a:srgbClr val="FF6600"/>
                </a:solidFill>
              </a:rPr>
              <a:t>,</a:t>
            </a:r>
            <a:r>
              <a:rPr lang="en-GB" b="0" dirty="0">
                <a:solidFill>
                  <a:srgbClr val="3333CC"/>
                </a:solidFill>
              </a:rPr>
              <a:t> Position</a:t>
            </a:r>
            <a:r>
              <a:rPr lang="en-GB" b="0" dirty="0">
                <a:solidFill>
                  <a:srgbClr val="FF6600"/>
                </a:solidFill>
              </a:rPr>
              <a:t>,</a:t>
            </a:r>
            <a:r>
              <a:rPr lang="en-GB" b="0" dirty="0">
                <a:solidFill>
                  <a:srgbClr val="3333CC"/>
                </a:solidFill>
              </a:rPr>
              <a:t> Salary </a:t>
            </a:r>
            <a:r>
              <a:rPr lang="en-GB" b="0" dirty="0">
                <a:solidFill>
                  <a:srgbClr val="FF6600"/>
                </a:solidFill>
              </a:rPr>
              <a:t>FROM </a:t>
            </a:r>
            <a:r>
              <a:rPr lang="en-GB" b="0" dirty="0">
                <a:solidFill>
                  <a:srgbClr val="3333CC"/>
                </a:solidFill>
              </a:rPr>
              <a:t>Staff;</a:t>
            </a: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 smtClean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 smtClean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endParaRPr lang="en-GB" b="0" dirty="0">
              <a:solidFill>
                <a:srgbClr val="3333CC"/>
              </a:solidFill>
            </a:endParaRPr>
          </a:p>
          <a:p>
            <a:pPr>
              <a:buFontTx/>
              <a:buChar char="•"/>
            </a:pPr>
            <a:r>
              <a:rPr lang="en-GB" b="0" dirty="0" smtClean="0">
                <a:solidFill>
                  <a:srgbClr val="FF33CC"/>
                </a:solidFill>
              </a:rPr>
              <a:t>(‘,’) </a:t>
            </a:r>
            <a:r>
              <a:rPr lang="en-GB" b="0" dirty="0">
                <a:solidFill>
                  <a:srgbClr val="FF33CC"/>
                </a:solidFill>
              </a:rPr>
              <a:t>between column names.</a:t>
            </a:r>
          </a:p>
          <a:p>
            <a:endParaRPr lang="en-GB" b="0" dirty="0">
              <a:solidFill>
                <a:srgbClr val="3333CC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361950"/>
            <a:ext cx="6324600" cy="5683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Selecting Specific Columns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788804"/>
              </p:ext>
            </p:extLst>
          </p:nvPr>
        </p:nvGraphicFramePr>
        <p:xfrm>
          <a:off x="1447800" y="2438400"/>
          <a:ext cx="36576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Lname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Position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Salary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Amara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Manager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20000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Simith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Assistant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15000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Walter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Director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35000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69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Turn 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Student (sid, name, address, dob,  date of admission, GPA)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List     student id, name and  GPA.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13316" name="Picture 4" descr="aapencilda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86000"/>
            <a:ext cx="1524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0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245</TotalTime>
  <Words>2586</Words>
  <Application>Microsoft Office PowerPoint</Application>
  <PresentationFormat>On-screen Show (4:3)</PresentationFormat>
  <Paragraphs>1202</Paragraphs>
  <Slides>53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2" baseType="lpstr">
      <vt:lpstr>Arial</vt:lpstr>
      <vt:lpstr>Calibri</vt:lpstr>
      <vt:lpstr>Comic Sans MS</vt:lpstr>
      <vt:lpstr>Tahoma</vt:lpstr>
      <vt:lpstr>Times New Roman</vt:lpstr>
      <vt:lpstr>Verdana</vt:lpstr>
      <vt:lpstr>Wingdings</vt:lpstr>
      <vt:lpstr>HNDIT</vt:lpstr>
      <vt:lpstr>Document</vt:lpstr>
      <vt:lpstr>SQL-2</vt:lpstr>
      <vt:lpstr>Simple Queries Using SELECT</vt:lpstr>
      <vt:lpstr>Structured Query Language</vt:lpstr>
      <vt:lpstr>Simple Queries Using SELECT</vt:lpstr>
      <vt:lpstr>Use of DISTINCT</vt:lpstr>
      <vt:lpstr>Select </vt:lpstr>
      <vt:lpstr>try!</vt:lpstr>
      <vt:lpstr>Selecting Specific Columns</vt:lpstr>
      <vt:lpstr>Your Turn !</vt:lpstr>
      <vt:lpstr>Selecting Specific Rows &amp; Columns</vt:lpstr>
      <vt:lpstr>try!</vt:lpstr>
      <vt:lpstr>Structured Query Language (contd.)</vt:lpstr>
      <vt:lpstr>Structured Query Language (contd.)</vt:lpstr>
      <vt:lpstr>Structured Query Language (contd.)</vt:lpstr>
      <vt:lpstr>Building Up Complex Predicates</vt:lpstr>
      <vt:lpstr>try!</vt:lpstr>
      <vt:lpstr>Other Types of Predicate</vt:lpstr>
      <vt:lpstr>Structured Query Language (contd.)</vt:lpstr>
      <vt:lpstr>try!</vt:lpstr>
      <vt:lpstr>More Control Over SELECT</vt:lpstr>
      <vt:lpstr>Sort - ORDER BY</vt:lpstr>
      <vt:lpstr>try!</vt:lpstr>
      <vt:lpstr>Calculated Fields</vt:lpstr>
      <vt:lpstr>Renaming Columns</vt:lpstr>
      <vt:lpstr>SQL Aggregate Functions</vt:lpstr>
      <vt:lpstr>SUM, MIN, MAX, AVG</vt:lpstr>
      <vt:lpstr>try!</vt:lpstr>
      <vt:lpstr>Structured Query Language (contd.)</vt:lpstr>
      <vt:lpstr>Structured Query Language (contd.)</vt:lpstr>
      <vt:lpstr>try!</vt:lpstr>
      <vt:lpstr>COUNT(*)</vt:lpstr>
      <vt:lpstr>try!</vt:lpstr>
      <vt:lpstr>SQL</vt:lpstr>
      <vt:lpstr>SQL</vt:lpstr>
      <vt:lpstr>SQL</vt:lpstr>
      <vt:lpstr>try!</vt:lpstr>
      <vt:lpstr>GROUP BY</vt:lpstr>
      <vt:lpstr>Structured Query Language (contd.)</vt:lpstr>
      <vt:lpstr>PowerPoint Presentation</vt:lpstr>
      <vt:lpstr>PowerPoint Presentation</vt:lpstr>
      <vt:lpstr>GROUP BY - Example</vt:lpstr>
      <vt:lpstr>try!</vt:lpstr>
      <vt:lpstr>HAVING</vt:lpstr>
      <vt:lpstr>PowerPoint Presentation</vt:lpstr>
      <vt:lpstr>Structured Query Language (contd.)</vt:lpstr>
      <vt:lpstr>try!</vt:lpstr>
      <vt:lpstr>Why Do DB Systems Allow NULLs ?</vt:lpstr>
      <vt:lpstr>PowerPoint Presentation</vt:lpstr>
      <vt:lpstr>Exercises…</vt:lpstr>
      <vt:lpstr>Exercises… (contd.)</vt:lpstr>
      <vt:lpstr>Exercises… (contd.)</vt:lpstr>
      <vt:lpstr>Exercises</vt:lpstr>
      <vt:lpstr>Exercises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2002 – Graphics &amp; Multimedia</dc:title>
  <dc:creator>Dell PC</dc:creator>
  <cp:lastModifiedBy>HELLO USER™</cp:lastModifiedBy>
  <cp:revision>47</cp:revision>
  <dcterms:created xsi:type="dcterms:W3CDTF">2013-10-16T01:16:09Z</dcterms:created>
  <dcterms:modified xsi:type="dcterms:W3CDTF">2016-09-21T10:18:43Z</dcterms:modified>
</cp:coreProperties>
</file>