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1"/>
  </p:notesMasterIdLst>
  <p:sldIdLst>
    <p:sldId id="256" r:id="rId2"/>
    <p:sldId id="279" r:id="rId3"/>
    <p:sldId id="280" r:id="rId4"/>
    <p:sldId id="281" r:id="rId5"/>
    <p:sldId id="282" r:id="rId6"/>
    <p:sldId id="283" r:id="rId7"/>
    <p:sldId id="284" r:id="rId8"/>
    <p:sldId id="285" r:id="rId9"/>
    <p:sldId id="286" r:id="rId10"/>
    <p:sldId id="287" r:id="rId11"/>
    <p:sldId id="288" r:id="rId12"/>
    <p:sldId id="289" r:id="rId13"/>
    <p:sldId id="290" r:id="rId14"/>
    <p:sldId id="291" r:id="rId15"/>
    <p:sldId id="292" r:id="rId16"/>
    <p:sldId id="293" r:id="rId17"/>
    <p:sldId id="294" r:id="rId18"/>
    <p:sldId id="295" r:id="rId19"/>
    <p:sldId id="296" r:id="rId20"/>
    <p:sldId id="297" r:id="rId21"/>
    <p:sldId id="298" r:id="rId22"/>
    <p:sldId id="299" r:id="rId23"/>
    <p:sldId id="300" r:id="rId24"/>
    <p:sldId id="301" r:id="rId25"/>
    <p:sldId id="302" r:id="rId26"/>
    <p:sldId id="303" r:id="rId27"/>
    <p:sldId id="304" r:id="rId28"/>
    <p:sldId id="305" r:id="rId29"/>
    <p:sldId id="306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35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DCFC08-8C81-43E1-92F5-D7BDC51735F9}" type="datetimeFigureOut">
              <a:rPr lang="en-US" smtClean="0"/>
              <a:pPr/>
              <a:t>9/21/2016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FFB39D-CAEB-4401-AE6B-F432B2937C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502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71DD-D0EC-4926-8ED6-19B5D40D3F29}" type="datetimeFigureOut">
              <a:rPr lang="en-US" smtClean="0"/>
              <a:pPr/>
              <a:t>9/21/2016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34B05-3558-49CA-9E94-A70F1820A0B2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27" name="Picture 3" descr="C:\Users\Dell PC\Desktop\mainpag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738" y="2133600"/>
            <a:ext cx="9162738" cy="2362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95431" y="4800600"/>
            <a:ext cx="8696169" cy="609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Chapter 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2247901"/>
            <a:ext cx="3886200" cy="198119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Course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21274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71DD-D0EC-4926-8ED6-19B5D40D3F29}" type="datetimeFigureOut">
              <a:rPr lang="en-US" smtClean="0"/>
              <a:pPr/>
              <a:t>9/21/2016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34B05-3558-49CA-9E94-A70F1820A0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7744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71DD-D0EC-4926-8ED6-19B5D40D3F29}" type="datetimeFigureOut">
              <a:rPr lang="en-US" smtClean="0"/>
              <a:pPr/>
              <a:t>9/21/2016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34B05-3558-49CA-9E94-A70F1820A0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13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71DD-D0EC-4926-8ED6-19B5D40D3F29}" type="datetimeFigureOut">
              <a:rPr lang="en-US" smtClean="0"/>
              <a:pPr/>
              <a:t>9/21/2016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34B05-3558-49CA-9E94-A70F1820A0B2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26" name="Picture 2" descr="C:\Users\Dell PC\Desktop\template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63"/>
            <a:ext cx="9144000" cy="35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81728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71DD-D0EC-4926-8ED6-19B5D40D3F29}" type="datetimeFigureOut">
              <a:rPr lang="en-US" smtClean="0"/>
              <a:pPr/>
              <a:t>9/21/2016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34B05-3558-49CA-9E94-A70F1820A0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4108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71DD-D0EC-4926-8ED6-19B5D40D3F29}" type="datetimeFigureOut">
              <a:rPr lang="en-US" smtClean="0"/>
              <a:pPr/>
              <a:t>9/21/2016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34B05-3558-49CA-9E94-A70F1820A0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8156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71DD-D0EC-4926-8ED6-19B5D40D3F29}" type="datetimeFigureOut">
              <a:rPr lang="en-US" smtClean="0"/>
              <a:pPr/>
              <a:t>9/21/2016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34B05-3558-49CA-9E94-A70F1820A0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8612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71DD-D0EC-4926-8ED6-19B5D40D3F29}" type="datetimeFigureOut">
              <a:rPr lang="en-US" smtClean="0"/>
              <a:pPr/>
              <a:t>9/21/2016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34B05-3558-49CA-9E94-A70F1820A0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196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71DD-D0EC-4926-8ED6-19B5D40D3F29}" type="datetimeFigureOut">
              <a:rPr lang="en-US" smtClean="0"/>
              <a:pPr/>
              <a:t>9/21/2016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34B05-3558-49CA-9E94-A70F1820A0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6406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71DD-D0EC-4926-8ED6-19B5D40D3F29}" type="datetimeFigureOut">
              <a:rPr lang="en-US" smtClean="0"/>
              <a:pPr/>
              <a:t>9/21/2016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34B05-3558-49CA-9E94-A70F1820A0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932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A71DD-D0EC-4926-8ED6-19B5D40D3F29}" type="datetimeFigureOut">
              <a:rPr lang="en-US" smtClean="0"/>
              <a:pPr/>
              <a:t>9/21/2016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34B05-3558-49CA-9E94-A70F1820A0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7184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905000"/>
            <a:ext cx="8229600" cy="4221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AA71DD-D0EC-4926-8ED6-19B5D40D3F29}" type="datetimeFigureOut">
              <a:rPr lang="en-US" smtClean="0"/>
              <a:pPr/>
              <a:t>9/21/2016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D34B05-3558-49CA-9E94-A70F1820A0B2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2" descr="C:\Users\Dell PC\Desktop\template2.jpg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63"/>
            <a:ext cx="9144000" cy="35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0384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ndit.com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ndit.com/" TargetMode="External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ndit.com/" TargetMode="External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dit.com/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Week 8-9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SQL-1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421092" y="4572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6963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smtClean="0"/>
              <a:t>Example…</a:t>
            </a:r>
          </a:p>
          <a:p>
            <a:pPr eaLnBrk="1" hangingPunct="1">
              <a:buFontTx/>
              <a:buNone/>
            </a:pPr>
            <a:endParaRPr lang="en-US" smtClean="0"/>
          </a:p>
        </p:txBody>
      </p:sp>
      <p:sp>
        <p:nvSpPr>
          <p:cNvPr id="13315" name="Rectangle 5"/>
          <p:cNvSpPr>
            <a:spLocks noChangeArrowheads="1"/>
          </p:cNvSpPr>
          <p:nvPr/>
        </p:nvSpPr>
        <p:spPr bwMode="auto">
          <a:xfrm>
            <a:off x="1371600" y="2133600"/>
            <a:ext cx="6172200" cy="28956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lvl="1"/>
            <a:r>
              <a:rPr lang="en-US" sz="2200" b="0"/>
              <a:t>	CREATE TABLE Student </a:t>
            </a:r>
            <a:r>
              <a:rPr lang="en-US" sz="2200">
                <a:solidFill>
                  <a:srgbClr val="FF0066"/>
                </a:solidFill>
              </a:rPr>
              <a:t>(</a:t>
            </a:r>
          </a:p>
          <a:p>
            <a:pPr lvl="1"/>
            <a:r>
              <a:rPr lang="en-US" sz="2200" b="0"/>
              <a:t>		name		CHAR(20),</a:t>
            </a:r>
          </a:p>
          <a:p>
            <a:pPr lvl="1"/>
            <a:r>
              <a:rPr lang="en-US" sz="2200" b="0"/>
              <a:t>		address	CHAR(25),</a:t>
            </a:r>
          </a:p>
          <a:p>
            <a:pPr lvl="1"/>
            <a:r>
              <a:rPr lang="en-US" sz="2200" b="0"/>
              <a:t>		age		INTEGER,</a:t>
            </a:r>
          </a:p>
          <a:p>
            <a:pPr lvl="1"/>
            <a:r>
              <a:rPr lang="en-US" sz="2200" b="0"/>
              <a:t>		gpa		REAL	</a:t>
            </a:r>
          </a:p>
          <a:p>
            <a:pPr lvl="1"/>
            <a:r>
              <a:rPr lang="en-US" sz="2200" b="0">
                <a:solidFill>
                  <a:srgbClr val="FF0066"/>
                </a:solidFill>
              </a:rPr>
              <a:t>	</a:t>
            </a:r>
            <a:r>
              <a:rPr lang="en-US" sz="2200">
                <a:solidFill>
                  <a:srgbClr val="FF0066"/>
                </a:solidFill>
              </a:rPr>
              <a:t>)</a:t>
            </a:r>
            <a:r>
              <a:rPr lang="en-US" sz="2200" b="0"/>
              <a:t>;</a:t>
            </a:r>
          </a:p>
          <a:p>
            <a:endParaRPr lang="en-US" sz="2200"/>
          </a:p>
        </p:txBody>
      </p:sp>
      <p:sp>
        <p:nvSpPr>
          <p:cNvPr id="1331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Structured Query Language (contd.)</a:t>
            </a:r>
          </a:p>
        </p:txBody>
      </p:sp>
      <p:sp>
        <p:nvSpPr>
          <p:cNvPr id="5" name="Rectangle 4"/>
          <p:cNvSpPr/>
          <p:nvPr/>
        </p:nvSpPr>
        <p:spPr>
          <a:xfrm>
            <a:off x="7421092" y="4572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Structured Query Language (contd.)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1524000"/>
            <a:ext cx="8686800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Primary Key constraint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>
                <a:solidFill>
                  <a:srgbClr val="FF6600"/>
                </a:solidFill>
              </a:rPr>
              <a:t>PRIMARY KEY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smtClean="0">
              <a:solidFill>
                <a:srgbClr val="FF6600"/>
              </a:solidFill>
            </a:endParaRPr>
          </a:p>
          <a:p>
            <a:pPr lvl="1" eaLnBrk="1" hangingPunct="1">
              <a:lnSpc>
                <a:spcPct val="90000"/>
              </a:lnSpc>
            </a:pPr>
            <a:endParaRPr lang="en-US" sz="2400" smtClean="0"/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smtClean="0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1219200" y="2819400"/>
            <a:ext cx="6629400" cy="27432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lvl="2"/>
            <a:endParaRPr lang="en-US" sz="2000" b="0">
              <a:solidFill>
                <a:srgbClr val="3333CC"/>
              </a:solidFill>
            </a:endParaRPr>
          </a:p>
          <a:p>
            <a:pPr lvl="2"/>
            <a:r>
              <a:rPr lang="en-US" sz="2200" b="0"/>
              <a:t>CREATE TABLE Student (</a:t>
            </a:r>
          </a:p>
          <a:p>
            <a:pPr lvl="2"/>
            <a:r>
              <a:rPr lang="en-US" sz="2200" b="0"/>
              <a:t>stdid		CHAR (10) </a:t>
            </a:r>
            <a:r>
              <a:rPr lang="en-US" sz="2200">
                <a:solidFill>
                  <a:srgbClr val="FF0066"/>
                </a:solidFill>
              </a:rPr>
              <a:t>PRIMARY KEY,</a:t>
            </a:r>
          </a:p>
          <a:p>
            <a:pPr lvl="2"/>
            <a:r>
              <a:rPr lang="en-US" sz="2200" b="0"/>
              <a:t>name		CHAR(20),</a:t>
            </a:r>
          </a:p>
          <a:p>
            <a:pPr lvl="2"/>
            <a:r>
              <a:rPr lang="en-US" sz="2200" b="0"/>
              <a:t>address    	CHAR(25),</a:t>
            </a:r>
          </a:p>
          <a:p>
            <a:pPr lvl="2"/>
            <a:r>
              <a:rPr lang="en-US" sz="2200" b="0"/>
              <a:t>age   		INTEGER,</a:t>
            </a:r>
          </a:p>
          <a:p>
            <a:pPr lvl="2"/>
            <a:r>
              <a:rPr lang="en-US" sz="2200" b="0"/>
              <a:t>gpa   		REAL	</a:t>
            </a:r>
          </a:p>
          <a:p>
            <a:pPr lvl="2"/>
            <a:r>
              <a:rPr lang="en-US" sz="2200" b="0"/>
              <a:t>);</a:t>
            </a:r>
          </a:p>
          <a:p>
            <a:endParaRPr lang="en-US" sz="2200"/>
          </a:p>
        </p:txBody>
      </p:sp>
      <p:sp>
        <p:nvSpPr>
          <p:cNvPr id="5" name="Rectangle 4"/>
          <p:cNvSpPr/>
          <p:nvPr/>
        </p:nvSpPr>
        <p:spPr>
          <a:xfrm>
            <a:off x="7421092" y="4572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Structured Query Language (contd.)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Alternative:</a:t>
            </a:r>
          </a:p>
          <a:p>
            <a:pPr eaLnBrk="1" hangingPunct="1">
              <a:lnSpc>
                <a:spcPct val="90000"/>
              </a:lnSpc>
            </a:pPr>
            <a:endParaRPr lang="en-US" smtClean="0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1219200" y="2590800"/>
            <a:ext cx="6553200" cy="28194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lvl="2"/>
            <a:endParaRPr lang="en-US" sz="2200" b="0"/>
          </a:p>
          <a:p>
            <a:pPr lvl="2"/>
            <a:r>
              <a:rPr lang="en-US" sz="2200" b="0"/>
              <a:t>CREATE TABLE Student (</a:t>
            </a:r>
          </a:p>
          <a:p>
            <a:pPr lvl="2"/>
            <a:r>
              <a:rPr lang="en-US" sz="2200" b="0"/>
              <a:t>	stdid		CHAR (10), </a:t>
            </a:r>
          </a:p>
          <a:p>
            <a:pPr lvl="2"/>
            <a:r>
              <a:rPr lang="en-US" sz="2200" b="0"/>
              <a:t>	name		CHAR(20),</a:t>
            </a:r>
          </a:p>
          <a:p>
            <a:pPr lvl="2"/>
            <a:r>
              <a:rPr lang="en-US" sz="2200" b="0"/>
              <a:t>	address	CHAR(25),</a:t>
            </a:r>
          </a:p>
          <a:p>
            <a:pPr lvl="2"/>
            <a:r>
              <a:rPr lang="en-US" sz="2200" b="0"/>
              <a:t>	age		INTEGER,</a:t>
            </a:r>
          </a:p>
          <a:p>
            <a:pPr lvl="2"/>
            <a:r>
              <a:rPr lang="en-US" sz="2200" b="0"/>
              <a:t>	gpa		REAL,	</a:t>
            </a:r>
          </a:p>
          <a:p>
            <a:pPr lvl="2"/>
            <a:r>
              <a:rPr lang="en-US" sz="2200" b="0">
                <a:solidFill>
                  <a:srgbClr val="FF0066"/>
                </a:solidFill>
              </a:rPr>
              <a:t>	PRIMARY KEY        (stdid)</a:t>
            </a:r>
          </a:p>
          <a:p>
            <a:pPr lvl="2"/>
            <a:r>
              <a:rPr lang="en-US" sz="2200" b="0"/>
              <a:t>);</a:t>
            </a:r>
          </a:p>
          <a:p>
            <a:endParaRPr lang="en-US" sz="2200"/>
          </a:p>
        </p:txBody>
      </p:sp>
      <p:sp>
        <p:nvSpPr>
          <p:cNvPr id="5" name="Rectangle 4"/>
          <p:cNvSpPr/>
          <p:nvPr/>
        </p:nvSpPr>
        <p:spPr>
          <a:xfrm>
            <a:off x="7421092" y="4572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676400" y="361950"/>
            <a:ext cx="6629400" cy="70485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Structured Query Language (contd.)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Other candidate keys…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>
                <a:solidFill>
                  <a:srgbClr val="FF6600"/>
                </a:solidFill>
              </a:rPr>
              <a:t>UNIQUE</a:t>
            </a:r>
          </a:p>
          <a:p>
            <a:pPr eaLnBrk="1" hangingPunct="1">
              <a:lnSpc>
                <a:spcPct val="90000"/>
              </a:lnSpc>
            </a:pPr>
            <a:endParaRPr lang="en-US" smtClean="0">
              <a:solidFill>
                <a:srgbClr val="FF6600"/>
              </a:solidFill>
            </a:endParaRP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1219200" y="2895600"/>
            <a:ext cx="6934200" cy="28956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lvl="2"/>
            <a:endParaRPr lang="en-US" sz="2200" b="0"/>
          </a:p>
          <a:p>
            <a:pPr lvl="2"/>
            <a:r>
              <a:rPr lang="en-US" sz="2200" b="0"/>
              <a:t>CREATE TABLE Student (</a:t>
            </a:r>
          </a:p>
          <a:p>
            <a:pPr lvl="2"/>
            <a:r>
              <a:rPr lang="en-US" sz="2200" b="0"/>
              <a:t>Stdid		CHAR (10) PRIMARY KEY,</a:t>
            </a:r>
          </a:p>
          <a:p>
            <a:pPr lvl="2"/>
            <a:r>
              <a:rPr lang="en-US" sz="2200" b="0"/>
              <a:t>Name		CHAR(20),</a:t>
            </a:r>
          </a:p>
          <a:p>
            <a:pPr lvl="2"/>
            <a:r>
              <a:rPr lang="en-US" sz="2200" b="0"/>
              <a:t>Address	CHAR(25),</a:t>
            </a:r>
          </a:p>
          <a:p>
            <a:pPr lvl="2"/>
            <a:r>
              <a:rPr lang="en-US" sz="2200" b="0"/>
              <a:t>Age		INTEGER,</a:t>
            </a:r>
          </a:p>
          <a:p>
            <a:pPr lvl="2"/>
            <a:r>
              <a:rPr lang="en-US" sz="2200" b="0"/>
              <a:t>Gpa		REAL,</a:t>
            </a:r>
          </a:p>
          <a:p>
            <a:pPr lvl="2"/>
            <a:r>
              <a:rPr lang="en-US" sz="2200" b="0"/>
              <a:t>NIC		CHAR(10) </a:t>
            </a:r>
            <a:r>
              <a:rPr lang="en-US" sz="2000">
                <a:solidFill>
                  <a:srgbClr val="FF0066"/>
                </a:solidFill>
              </a:rPr>
              <a:t>UNIQUE</a:t>
            </a:r>
            <a:r>
              <a:rPr lang="en-US" sz="2200" b="0"/>
              <a:t>);</a:t>
            </a:r>
          </a:p>
          <a:p>
            <a:endParaRPr lang="en-US" sz="2200"/>
          </a:p>
        </p:txBody>
      </p:sp>
      <p:sp>
        <p:nvSpPr>
          <p:cNvPr id="5" name="Rectangle 4"/>
          <p:cNvSpPr/>
          <p:nvPr/>
        </p:nvSpPr>
        <p:spPr>
          <a:xfrm>
            <a:off x="7421092" y="4572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Structured Query Language (contd.)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524000"/>
            <a:ext cx="8686800" cy="4953000"/>
          </a:xfrm>
        </p:spPr>
        <p:txBody>
          <a:bodyPr/>
          <a:lstStyle/>
          <a:p>
            <a:pPr eaLnBrk="1" hangingPunct="1"/>
            <a:r>
              <a:rPr lang="en-US" smtClean="0"/>
              <a:t>Referential Integrity Constraints</a:t>
            </a:r>
          </a:p>
          <a:p>
            <a:pPr lvl="1" eaLnBrk="1" hangingPunct="1"/>
            <a:r>
              <a:rPr lang="en-US" smtClean="0">
                <a:solidFill>
                  <a:srgbClr val="FF6600"/>
                </a:solidFill>
              </a:rPr>
              <a:t>FOREIGN KEY………REFERENCES</a:t>
            </a:r>
          </a:p>
          <a:p>
            <a:pPr lvl="2" eaLnBrk="1" hangingPunct="1"/>
            <a:r>
              <a:rPr lang="en-US" sz="2000" smtClean="0"/>
              <a:t>Student (stdid, name ,address , age , gpa)</a:t>
            </a:r>
          </a:p>
          <a:p>
            <a:pPr lvl="2" eaLnBrk="1" hangingPunct="1"/>
            <a:r>
              <a:rPr lang="en-US" sz="2000" smtClean="0"/>
              <a:t>Grade( subjectId, stdid , grade)</a:t>
            </a:r>
          </a:p>
          <a:p>
            <a:pPr eaLnBrk="1" hangingPunct="1"/>
            <a:endParaRPr lang="en-US" sz="2400" smtClean="0"/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1143000" y="3429000"/>
            <a:ext cx="7010400" cy="3062288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lvl="1"/>
            <a:endParaRPr lang="en-US" sz="1800">
              <a:solidFill>
                <a:schemeClr val="tx2"/>
              </a:solidFill>
            </a:endParaRPr>
          </a:p>
          <a:p>
            <a:pPr lvl="1"/>
            <a:r>
              <a:rPr lang="en-US" sz="1800">
                <a:solidFill>
                  <a:schemeClr val="tx2"/>
                </a:solidFill>
              </a:rPr>
              <a:t>CREATE TABLE Grade</a:t>
            </a:r>
          </a:p>
          <a:p>
            <a:pPr lvl="1"/>
            <a:r>
              <a:rPr lang="en-US" sz="1800">
                <a:solidFill>
                  <a:schemeClr val="tx2"/>
                </a:solidFill>
              </a:rPr>
              <a:t>(</a:t>
            </a:r>
          </a:p>
          <a:p>
            <a:pPr lvl="1"/>
            <a:r>
              <a:rPr lang="en-US" sz="1800">
                <a:solidFill>
                  <a:schemeClr val="tx2"/>
                </a:solidFill>
              </a:rPr>
              <a:t>	subjectId	CHAR(4),</a:t>
            </a:r>
          </a:p>
          <a:p>
            <a:pPr lvl="1"/>
            <a:r>
              <a:rPr lang="en-US" sz="1800">
                <a:solidFill>
                  <a:schemeClr val="tx2"/>
                </a:solidFill>
              </a:rPr>
              <a:t>	stdId		CHAR(10),</a:t>
            </a:r>
          </a:p>
          <a:p>
            <a:pPr lvl="1"/>
            <a:r>
              <a:rPr lang="en-US" sz="1800">
                <a:solidFill>
                  <a:schemeClr val="tx2"/>
                </a:solidFill>
              </a:rPr>
              <a:t>	grade		CHAR(2),	</a:t>
            </a:r>
          </a:p>
          <a:p>
            <a:pPr lvl="1"/>
            <a:r>
              <a:rPr lang="en-US" sz="1800">
                <a:solidFill>
                  <a:schemeClr val="tx2"/>
                </a:solidFill>
              </a:rPr>
              <a:t>	</a:t>
            </a:r>
            <a:r>
              <a:rPr lang="en-US" sz="1800"/>
              <a:t>PRIMARY KEY(subjectId, stdid),</a:t>
            </a:r>
          </a:p>
          <a:p>
            <a:pPr lvl="1"/>
            <a:r>
              <a:rPr lang="en-US" sz="1800">
                <a:solidFill>
                  <a:schemeClr val="tx2"/>
                </a:solidFill>
              </a:rPr>
              <a:t>	</a:t>
            </a:r>
            <a:r>
              <a:rPr lang="en-US" sz="1800">
                <a:solidFill>
                  <a:srgbClr val="FF3399"/>
                </a:solidFill>
              </a:rPr>
              <a:t>FOREIGN KEY(stdid) REFERENCES Student</a:t>
            </a:r>
            <a:r>
              <a:rPr lang="en-US" sz="1800">
                <a:solidFill>
                  <a:schemeClr val="tx2"/>
                </a:solidFill>
              </a:rPr>
              <a:t> </a:t>
            </a:r>
          </a:p>
          <a:p>
            <a:pPr lvl="1"/>
            <a:r>
              <a:rPr lang="en-US" sz="1800">
                <a:solidFill>
                  <a:schemeClr val="tx2"/>
                </a:solidFill>
              </a:rPr>
              <a:t>)</a:t>
            </a:r>
          </a:p>
          <a:p>
            <a:endParaRPr lang="en-US" sz="1800">
              <a:solidFill>
                <a:schemeClr val="tx2"/>
              </a:solidFill>
            </a:endParaRPr>
          </a:p>
        </p:txBody>
      </p:sp>
      <p:sp>
        <p:nvSpPr>
          <p:cNvPr id="17413" name="Line 6"/>
          <p:cNvSpPr>
            <a:spLocks noChangeShapeType="1"/>
          </p:cNvSpPr>
          <p:nvPr/>
        </p:nvSpPr>
        <p:spPr bwMode="auto">
          <a:xfrm flipH="1" flipV="1">
            <a:off x="3124200" y="2819400"/>
            <a:ext cx="45720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421092" y="4572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Structured Query Language (contd.)   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09600" y="1600200"/>
            <a:ext cx="8229600" cy="4530725"/>
          </a:xfrm>
        </p:spPr>
        <p:txBody>
          <a:bodyPr/>
          <a:lstStyle/>
          <a:p>
            <a:pPr eaLnBrk="1" hangingPunct="1"/>
            <a:r>
              <a:rPr lang="en-US" smtClean="0"/>
              <a:t>Alternative</a:t>
            </a:r>
          </a:p>
          <a:p>
            <a:pPr lvl="1" eaLnBrk="1" hangingPunct="1"/>
            <a:r>
              <a:rPr lang="en-US" smtClean="0">
                <a:solidFill>
                  <a:srgbClr val="FF6600"/>
                </a:solidFill>
              </a:rPr>
              <a:t>FOREIGN KEY</a:t>
            </a:r>
          </a:p>
        </p:txBody>
      </p:sp>
      <p:sp>
        <p:nvSpPr>
          <p:cNvPr id="18436" name="Rectangle 5"/>
          <p:cNvSpPr>
            <a:spLocks noChangeArrowheads="1"/>
          </p:cNvSpPr>
          <p:nvPr/>
        </p:nvSpPr>
        <p:spPr bwMode="auto">
          <a:xfrm>
            <a:off x="685800" y="2743200"/>
            <a:ext cx="8001000" cy="29718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800"/>
              <a:t>CREATE TABLE Grade (</a:t>
            </a:r>
          </a:p>
          <a:p>
            <a:pPr lvl="1"/>
            <a:r>
              <a:rPr lang="en-US" sz="1800"/>
              <a:t>	subjectId	CHAR(4),</a:t>
            </a:r>
          </a:p>
          <a:p>
            <a:pPr lvl="1"/>
            <a:r>
              <a:rPr lang="en-US" sz="1800"/>
              <a:t> 	stdid		CHAR(10) </a:t>
            </a:r>
            <a:r>
              <a:rPr lang="en-US" sz="1800">
                <a:solidFill>
                  <a:srgbClr val="FF0066"/>
                </a:solidFill>
              </a:rPr>
              <a:t>REFERENCES</a:t>
            </a:r>
            <a:r>
              <a:rPr lang="en-US" sz="1800"/>
              <a:t> Student(stdid),</a:t>
            </a:r>
          </a:p>
          <a:p>
            <a:pPr lvl="1"/>
            <a:r>
              <a:rPr lang="en-US" sz="1800"/>
              <a:t>	grade		CHAR(2),</a:t>
            </a:r>
          </a:p>
          <a:p>
            <a:pPr lvl="1"/>
            <a:r>
              <a:rPr lang="en-US" sz="1800"/>
              <a:t>	PRIMARY KEY(subjectId,stdid)</a:t>
            </a:r>
          </a:p>
          <a:p>
            <a:pPr lvl="1"/>
            <a:r>
              <a:rPr lang="en-US" sz="1800"/>
              <a:t>);</a:t>
            </a:r>
          </a:p>
          <a:p>
            <a:endParaRPr lang="en-US" sz="1800"/>
          </a:p>
        </p:txBody>
      </p:sp>
      <p:sp>
        <p:nvSpPr>
          <p:cNvPr id="5" name="Rectangle 4"/>
          <p:cNvSpPr/>
          <p:nvPr/>
        </p:nvSpPr>
        <p:spPr>
          <a:xfrm>
            <a:off x="7421092" y="4572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Structured Query Language (contd.)  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endParaRPr lang="en-US" sz="2400" smtClean="0"/>
          </a:p>
          <a:p>
            <a:pPr eaLnBrk="1" hangingPunct="1"/>
            <a:r>
              <a:rPr lang="en-US" sz="2400" smtClean="0"/>
              <a:t>Alternative:</a:t>
            </a:r>
          </a:p>
          <a:p>
            <a:pPr eaLnBrk="1" hangingPunct="1">
              <a:buFontTx/>
              <a:buNone/>
            </a:pPr>
            <a:r>
              <a:rPr lang="en-US" sz="2400" smtClean="0"/>
              <a:t>	</a:t>
            </a:r>
          </a:p>
          <a:p>
            <a:pPr eaLnBrk="1" hangingPunct="1">
              <a:buFontTx/>
              <a:buNone/>
            </a:pPr>
            <a:r>
              <a:rPr lang="en-US" sz="2400" smtClean="0"/>
              <a:t>	</a:t>
            </a:r>
          </a:p>
          <a:p>
            <a:pPr eaLnBrk="1" hangingPunct="1">
              <a:buFontTx/>
              <a:buNone/>
            </a:pPr>
            <a:endParaRPr lang="en-US" sz="2400" smtClean="0"/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990600" y="2362200"/>
            <a:ext cx="7315200" cy="29718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200" b="0"/>
          </a:p>
          <a:p>
            <a:r>
              <a:rPr lang="en-US" sz="2200" b="0"/>
              <a:t>CREATE TABLE Grade (</a:t>
            </a:r>
          </a:p>
          <a:p>
            <a:pPr lvl="1"/>
            <a:r>
              <a:rPr lang="en-US" sz="2200" b="0"/>
              <a:t>	subjectId	CHAR(4),</a:t>
            </a:r>
          </a:p>
          <a:p>
            <a:pPr lvl="1"/>
            <a:r>
              <a:rPr lang="en-US" sz="2200" b="0"/>
              <a:t> 	stdid		CHAR(10),</a:t>
            </a:r>
          </a:p>
          <a:p>
            <a:pPr lvl="1"/>
            <a:r>
              <a:rPr lang="en-US" sz="2200" b="0"/>
              <a:t>	grade		CHAR(2),</a:t>
            </a:r>
          </a:p>
          <a:p>
            <a:pPr lvl="1"/>
            <a:r>
              <a:rPr lang="en-US" sz="2200" b="0"/>
              <a:t>	PRIMARY KEY(subjectId,stdid),</a:t>
            </a:r>
          </a:p>
          <a:p>
            <a:pPr lvl="1"/>
            <a:r>
              <a:rPr lang="en-US" sz="2200" b="0"/>
              <a:t>	</a:t>
            </a:r>
            <a:r>
              <a:rPr lang="en-US" sz="2200" b="0">
                <a:solidFill>
                  <a:srgbClr val="FF0066"/>
                </a:solidFill>
              </a:rPr>
              <a:t>CONSTRAINT fk_Grade FOREIGN KEY(stdid)</a:t>
            </a:r>
          </a:p>
          <a:p>
            <a:pPr lvl="1"/>
            <a:r>
              <a:rPr lang="en-US" sz="2200" b="0">
                <a:solidFill>
                  <a:srgbClr val="FF0066"/>
                </a:solidFill>
              </a:rPr>
              <a:t>			 REFERENCES Student(stdid)</a:t>
            </a:r>
          </a:p>
          <a:p>
            <a:pPr lvl="1"/>
            <a:r>
              <a:rPr lang="en-US" sz="2200" b="0"/>
              <a:t>);</a:t>
            </a:r>
          </a:p>
          <a:p>
            <a:endParaRPr lang="en-US" sz="2200" b="0"/>
          </a:p>
        </p:txBody>
      </p:sp>
      <p:sp>
        <p:nvSpPr>
          <p:cNvPr id="5" name="Rectangle 4"/>
          <p:cNvSpPr/>
          <p:nvPr/>
        </p:nvSpPr>
        <p:spPr>
          <a:xfrm>
            <a:off x="7421092" y="4572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Structured Query Language (contd.)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Specifying NOT NULL constraints…</a:t>
            </a:r>
          </a:p>
          <a:p>
            <a:pPr lvl="1" eaLnBrk="1" hangingPunct="1"/>
            <a:r>
              <a:rPr lang="en-US" smtClean="0">
                <a:solidFill>
                  <a:srgbClr val="FF6600"/>
                </a:solidFill>
              </a:rPr>
              <a:t>NOT NULL</a:t>
            </a:r>
          </a:p>
          <a:p>
            <a:pPr lvl="1" eaLnBrk="1" hangingPunct="1">
              <a:buFontTx/>
              <a:buNone/>
            </a:pPr>
            <a:endParaRPr lang="en-US" smtClean="0"/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1295400" y="3048000"/>
            <a:ext cx="6324600" cy="30480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lvl="2"/>
            <a:r>
              <a:rPr lang="en-US" sz="2200" b="0"/>
              <a:t>CREATE TABLE Student (</a:t>
            </a:r>
          </a:p>
          <a:p>
            <a:pPr lvl="2"/>
            <a:r>
              <a:rPr lang="en-US" sz="2200" b="0"/>
              <a:t>Name		CHAR(20) </a:t>
            </a:r>
            <a:r>
              <a:rPr lang="en-US" sz="2200">
                <a:solidFill>
                  <a:srgbClr val="FF0066"/>
                </a:solidFill>
              </a:rPr>
              <a:t>NOT NULL</a:t>
            </a:r>
            <a:r>
              <a:rPr lang="en-US" sz="2200" b="0"/>
              <a:t>,</a:t>
            </a:r>
          </a:p>
          <a:p>
            <a:pPr lvl="2"/>
            <a:r>
              <a:rPr lang="en-US" sz="2200" b="0"/>
              <a:t>Address	CHAR(25),</a:t>
            </a:r>
          </a:p>
          <a:p>
            <a:pPr lvl="2"/>
            <a:r>
              <a:rPr lang="en-US" sz="2200" b="0"/>
              <a:t>Age		INTEGER,</a:t>
            </a:r>
          </a:p>
          <a:p>
            <a:pPr lvl="2"/>
            <a:r>
              <a:rPr lang="en-US" sz="2200" b="0"/>
              <a:t>Gpa		REAL	</a:t>
            </a:r>
          </a:p>
          <a:p>
            <a:pPr lvl="2"/>
            <a:r>
              <a:rPr lang="en-US" sz="2200" b="0"/>
              <a:t>);</a:t>
            </a:r>
          </a:p>
          <a:p>
            <a:endParaRPr lang="en-US" sz="2200"/>
          </a:p>
        </p:txBody>
      </p:sp>
      <p:sp>
        <p:nvSpPr>
          <p:cNvPr id="5" name="Rectangle 4"/>
          <p:cNvSpPr/>
          <p:nvPr/>
        </p:nvSpPr>
        <p:spPr>
          <a:xfrm>
            <a:off x="7421092" y="4572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Structured Query Language (contd.)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The use of a constraint name allows identification of a constraint which can be dropped later (using the ALTER TABLE command)</a:t>
            </a:r>
          </a:p>
        </p:txBody>
      </p:sp>
      <p:sp>
        <p:nvSpPr>
          <p:cNvPr id="4" name="Rectangle 3"/>
          <p:cNvSpPr/>
          <p:nvPr/>
        </p:nvSpPr>
        <p:spPr>
          <a:xfrm>
            <a:off x="7421092" y="4572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Structured Query Language (contd.)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tabLst>
                <a:tab pos="685800" algn="l"/>
              </a:tabLst>
            </a:pPr>
            <a:endParaRPr lang="en-US" sz="2400" smtClean="0"/>
          </a:p>
          <a:p>
            <a:pPr eaLnBrk="1" hangingPunct="1">
              <a:tabLst>
                <a:tab pos="685800" algn="l"/>
              </a:tabLst>
            </a:pPr>
            <a:r>
              <a:rPr lang="en-US" sz="2400" smtClean="0"/>
              <a:t>Dropping tables</a:t>
            </a:r>
          </a:p>
          <a:p>
            <a:pPr lvl="1" eaLnBrk="1" hangingPunct="1">
              <a:buFontTx/>
              <a:buNone/>
              <a:tabLst>
                <a:tab pos="685800" algn="l"/>
              </a:tabLst>
            </a:pPr>
            <a:endParaRPr lang="en-US" sz="2200" smtClean="0"/>
          </a:p>
          <a:p>
            <a:pPr lvl="1" eaLnBrk="1" hangingPunct="1">
              <a:buFontTx/>
              <a:buNone/>
              <a:tabLst>
                <a:tab pos="685800" algn="l"/>
              </a:tabLst>
            </a:pPr>
            <a:r>
              <a:rPr lang="en-US" sz="2200" b="1" smtClean="0">
                <a:solidFill>
                  <a:srgbClr val="FF6600"/>
                </a:solidFill>
              </a:rPr>
              <a:t>DROP TABLE</a:t>
            </a:r>
            <a:r>
              <a:rPr lang="en-US" sz="2200" smtClean="0"/>
              <a:t> Employee [RESTRICT|CASCADE]</a:t>
            </a:r>
          </a:p>
          <a:p>
            <a:pPr lvl="1" eaLnBrk="1" hangingPunct="1">
              <a:buFontTx/>
              <a:buNone/>
              <a:tabLst>
                <a:tab pos="685800" algn="l"/>
              </a:tabLst>
            </a:pPr>
            <a:endParaRPr lang="en-US" sz="2200" smtClean="0"/>
          </a:p>
          <a:p>
            <a:pPr lvl="1" eaLnBrk="1" hangingPunct="1">
              <a:tabLst>
                <a:tab pos="685800" algn="l"/>
              </a:tabLst>
            </a:pPr>
            <a:r>
              <a:rPr lang="en-US" sz="2200" smtClean="0">
                <a:solidFill>
                  <a:srgbClr val="FF0066"/>
                </a:solidFill>
              </a:rPr>
              <a:t>RESTRICT</a:t>
            </a:r>
            <a:r>
              <a:rPr lang="en-US" sz="2200" smtClean="0"/>
              <a:t> drops if no other constraints (such as foreign keys or views exist)</a:t>
            </a:r>
          </a:p>
          <a:p>
            <a:pPr lvl="1" eaLnBrk="1" hangingPunct="1">
              <a:tabLst>
                <a:tab pos="685800" algn="l"/>
              </a:tabLst>
            </a:pPr>
            <a:r>
              <a:rPr lang="en-US" sz="2200" smtClean="0">
                <a:solidFill>
                  <a:srgbClr val="FF0066"/>
                </a:solidFill>
              </a:rPr>
              <a:t>CASCADE</a:t>
            </a:r>
            <a:r>
              <a:rPr lang="en-US" sz="2200" smtClean="0"/>
              <a:t> drops all constraints &amp; views that reference it</a:t>
            </a:r>
          </a:p>
          <a:p>
            <a:pPr lvl="1" eaLnBrk="1" hangingPunct="1">
              <a:buFontTx/>
              <a:buNone/>
              <a:tabLst>
                <a:tab pos="685800" algn="l"/>
              </a:tabLst>
            </a:pPr>
            <a:endParaRPr lang="en-US" sz="2200" smtClean="0"/>
          </a:p>
          <a:p>
            <a:pPr lvl="1" eaLnBrk="1" hangingPunct="1">
              <a:buFontTx/>
              <a:buNone/>
              <a:tabLst>
                <a:tab pos="685800" algn="l"/>
              </a:tabLst>
            </a:pPr>
            <a:r>
              <a:rPr lang="en-US" sz="2200" smtClean="0"/>
              <a:t>* 	SQL Server 2000 has only RESTRICT option which is the default</a:t>
            </a:r>
          </a:p>
        </p:txBody>
      </p:sp>
      <p:sp>
        <p:nvSpPr>
          <p:cNvPr id="4" name="Rectangle 3"/>
          <p:cNvSpPr/>
          <p:nvPr/>
        </p:nvSpPr>
        <p:spPr>
          <a:xfrm>
            <a:off x="7421092" y="4572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600" smtClean="0"/>
              <a:t>SQL Components: DDL, DCL, &amp; DML</a:t>
            </a:r>
            <a:endParaRPr lang="en-GB" sz="1900" b="0" smtClean="0"/>
          </a:p>
        </p:txBody>
      </p:sp>
      <p:sp>
        <p:nvSpPr>
          <p:cNvPr id="361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/>
            <a:endParaRPr lang="en-GB" smtClean="0"/>
          </a:p>
          <a:p>
            <a:pPr eaLnBrk="1" hangingPunct="1"/>
            <a:r>
              <a:rPr lang="en-GB" smtClean="0"/>
              <a:t>SQL is a very large and powerful language, but every type of SQL statement falls within one of three main categories (or sub-languages):</a:t>
            </a:r>
          </a:p>
          <a:p>
            <a:pPr lvl="1" eaLnBrk="1" hangingPunct="1"/>
            <a:r>
              <a:rPr lang="en-GB" smtClean="0"/>
              <a:t> </a:t>
            </a:r>
            <a:r>
              <a:rPr lang="en-GB" sz="2400" b="1" smtClean="0">
                <a:solidFill>
                  <a:srgbClr val="FF0066"/>
                </a:solidFill>
              </a:rPr>
              <a:t>Data Definition Language</a:t>
            </a:r>
            <a:r>
              <a:rPr lang="en-GB" sz="2400" smtClean="0"/>
              <a:t> (DDL) for creating a DB</a:t>
            </a:r>
          </a:p>
          <a:p>
            <a:pPr lvl="1" eaLnBrk="1" hangingPunct="1">
              <a:buFontTx/>
              <a:buNone/>
            </a:pPr>
            <a:r>
              <a:rPr lang="en-GB" sz="2400" smtClean="0"/>
              <a:t>		e.g. CREATE, DROP, ALTER</a:t>
            </a:r>
          </a:p>
          <a:p>
            <a:pPr lvl="1" eaLnBrk="1" hangingPunct="1"/>
            <a:r>
              <a:rPr lang="en-GB" sz="2400" smtClean="0"/>
              <a:t> </a:t>
            </a:r>
            <a:r>
              <a:rPr lang="en-GB" sz="2400" b="1" smtClean="0">
                <a:solidFill>
                  <a:srgbClr val="FF6600"/>
                </a:solidFill>
              </a:rPr>
              <a:t>Data Control Language</a:t>
            </a:r>
            <a:r>
              <a:rPr lang="en-GB" sz="2400" smtClean="0"/>
              <a:t> (DCL) for administering a DB</a:t>
            </a:r>
          </a:p>
          <a:p>
            <a:pPr lvl="1" eaLnBrk="1" hangingPunct="1">
              <a:buFontTx/>
              <a:buNone/>
            </a:pPr>
            <a:r>
              <a:rPr lang="en-GB" sz="2400" smtClean="0"/>
              <a:t>		e.g. GRANT, DENY, USE</a:t>
            </a:r>
          </a:p>
          <a:p>
            <a:pPr lvl="1" eaLnBrk="1" hangingPunct="1"/>
            <a:r>
              <a:rPr lang="en-GB" sz="2400" smtClean="0"/>
              <a:t> </a:t>
            </a:r>
            <a:r>
              <a:rPr lang="en-GB" sz="2400" b="1" smtClean="0">
                <a:solidFill>
                  <a:srgbClr val="008000"/>
                </a:solidFill>
              </a:rPr>
              <a:t>Data Manipulation Language</a:t>
            </a:r>
            <a:r>
              <a:rPr lang="en-GB" sz="2400" smtClean="0"/>
              <a:t> (DML) to access a DB</a:t>
            </a:r>
          </a:p>
          <a:p>
            <a:pPr lvl="1" eaLnBrk="1" hangingPunct="1">
              <a:buFontTx/>
              <a:buNone/>
            </a:pPr>
            <a:r>
              <a:rPr lang="en-GB" sz="2400" smtClean="0"/>
              <a:t>		e.g. SELECT, INSERT, UPDATE, DELETE</a:t>
            </a:r>
          </a:p>
        </p:txBody>
      </p:sp>
      <p:sp>
        <p:nvSpPr>
          <p:cNvPr id="4" name="Rectangle 3"/>
          <p:cNvSpPr/>
          <p:nvPr/>
        </p:nvSpPr>
        <p:spPr>
          <a:xfrm>
            <a:off x="7421092" y="4572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61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614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614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614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614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614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614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614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1475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endParaRPr lang="en-US" sz="2400" smtClean="0"/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Altering tables…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300" smtClean="0">
                <a:solidFill>
                  <a:srgbClr val="FF6600"/>
                </a:solidFill>
              </a:rPr>
              <a:t>ALTER TABLE</a:t>
            </a:r>
            <a:r>
              <a:rPr lang="en-US" sz="2300" smtClean="0"/>
              <a:t> can be used to add or drop a column, change a column definition, and adding or dropping table constraints</a:t>
            </a:r>
          </a:p>
          <a:p>
            <a:pPr lvl="1" eaLnBrk="1" hangingPunct="1">
              <a:lnSpc>
                <a:spcPct val="80000"/>
              </a:lnSpc>
            </a:pPr>
            <a:endParaRPr lang="en-US" sz="2300" smtClean="0"/>
          </a:p>
          <a:p>
            <a:pPr eaLnBrk="1" hangingPunct="1">
              <a:lnSpc>
                <a:spcPct val="80000"/>
              </a:lnSpc>
            </a:pPr>
            <a:r>
              <a:rPr lang="en-US" sz="2400" smtClean="0"/>
              <a:t>For example…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000" smtClean="0"/>
              <a:t>	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0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0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000" b="1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4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400" smtClean="0"/>
              <a:t>-- The new column has null values. Hence, NOT NULL cannot be used here	</a:t>
            </a:r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Structured Query Language (contd.)</a:t>
            </a: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1219200" y="3886200"/>
            <a:ext cx="6705600" cy="8382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  <a:spcBef>
                <a:spcPct val="20000"/>
              </a:spcBef>
            </a:pPr>
            <a:endParaRPr lang="en-US" sz="2200">
              <a:solidFill>
                <a:schemeClr val="tx2"/>
              </a:solidFill>
            </a:endParaRPr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en-US" sz="2200">
                <a:solidFill>
                  <a:srgbClr val="FF0066"/>
                </a:solidFill>
              </a:rPr>
              <a:t>ALTER TABLE</a:t>
            </a:r>
            <a:r>
              <a:rPr lang="en-US" sz="2200" b="0">
                <a:solidFill>
                  <a:schemeClr val="tx2"/>
                </a:solidFill>
              </a:rPr>
              <a:t> Employee </a:t>
            </a:r>
            <a:r>
              <a:rPr lang="en-US" sz="2200">
                <a:solidFill>
                  <a:srgbClr val="FF0066"/>
                </a:solidFill>
              </a:rPr>
              <a:t>ADD</a:t>
            </a:r>
            <a:r>
              <a:rPr lang="en-US" sz="2200" b="0">
                <a:solidFill>
                  <a:schemeClr val="tx2"/>
                </a:solidFill>
              </a:rPr>
              <a:t> Job VARCHAR(12)</a:t>
            </a:r>
          </a:p>
          <a:p>
            <a:pPr algn="ctr"/>
            <a:endParaRPr lang="en-US" sz="2200">
              <a:solidFill>
                <a:schemeClr val="tx2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21092" y="4572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Structured Query Language (contd.)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endParaRPr lang="en-US" sz="2400" smtClean="0"/>
          </a:p>
          <a:p>
            <a:pPr eaLnBrk="1" hangingPunct="1"/>
            <a:r>
              <a:rPr lang="en-US" sz="2400" smtClean="0"/>
              <a:t>Dropping a column…</a:t>
            </a:r>
          </a:p>
          <a:p>
            <a:pPr eaLnBrk="1" hangingPunct="1">
              <a:buFontTx/>
              <a:buNone/>
            </a:pPr>
            <a:r>
              <a:rPr lang="en-US" sz="2400" smtClean="0"/>
              <a:t>	</a:t>
            </a:r>
          </a:p>
          <a:p>
            <a:pPr eaLnBrk="1" hangingPunct="1">
              <a:buFontTx/>
              <a:buNone/>
            </a:pPr>
            <a:endParaRPr lang="en-US" sz="2400" smtClean="0"/>
          </a:p>
          <a:p>
            <a:pPr eaLnBrk="1" hangingPunct="1"/>
            <a:r>
              <a:rPr lang="en-US" sz="2400" smtClean="0"/>
              <a:t>Changing  column definition…</a:t>
            </a:r>
          </a:p>
          <a:p>
            <a:pPr eaLnBrk="1" hangingPunct="1">
              <a:buFontTx/>
              <a:buNone/>
            </a:pPr>
            <a:r>
              <a:rPr lang="en-US" sz="2400" smtClean="0"/>
              <a:t>	</a:t>
            </a:r>
          </a:p>
          <a:p>
            <a:pPr eaLnBrk="1" hangingPunct="1">
              <a:buFontTx/>
              <a:buNone/>
            </a:pPr>
            <a:endParaRPr lang="en-US" sz="2400" smtClean="0"/>
          </a:p>
          <a:p>
            <a:pPr eaLnBrk="1" hangingPunct="1"/>
            <a:r>
              <a:rPr lang="en-US" sz="2400" smtClean="0"/>
              <a:t>Dropping a constraint</a:t>
            </a:r>
          </a:p>
          <a:p>
            <a:pPr eaLnBrk="1" hangingPunct="1">
              <a:buFontTx/>
              <a:buNone/>
            </a:pPr>
            <a:r>
              <a:rPr lang="en-US" sz="2400" smtClean="0"/>
              <a:t>	</a:t>
            </a:r>
          </a:p>
          <a:p>
            <a:pPr eaLnBrk="1" hangingPunct="1">
              <a:buFontTx/>
              <a:buNone/>
            </a:pPr>
            <a:endParaRPr lang="en-US" sz="2400" smtClean="0"/>
          </a:p>
          <a:p>
            <a:pPr eaLnBrk="1" hangingPunct="1"/>
            <a:endParaRPr lang="en-US" sz="2400" b="1" smtClean="0">
              <a:solidFill>
                <a:srgbClr val="FF6600"/>
              </a:solidFill>
            </a:endParaRPr>
          </a:p>
          <a:p>
            <a:pPr eaLnBrk="1" hangingPunct="1">
              <a:buFontTx/>
              <a:buNone/>
            </a:pPr>
            <a:endParaRPr lang="en-US" sz="2400" smtClean="0"/>
          </a:p>
        </p:txBody>
      </p:sp>
      <p:sp>
        <p:nvSpPr>
          <p:cNvPr id="384004" name="Rectangle 4"/>
          <p:cNvSpPr>
            <a:spLocks noChangeArrowheads="1"/>
          </p:cNvSpPr>
          <p:nvPr/>
        </p:nvSpPr>
        <p:spPr bwMode="auto">
          <a:xfrm>
            <a:off x="1447800" y="2209800"/>
            <a:ext cx="6858000" cy="6096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 anchorCtr="1"/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sz="2200">
                <a:solidFill>
                  <a:srgbClr val="FF6600"/>
                </a:solidFill>
              </a:rPr>
              <a:t/>
            </a:r>
            <a:br>
              <a:rPr lang="en-US" sz="2200">
                <a:solidFill>
                  <a:srgbClr val="FF6600"/>
                </a:solidFill>
              </a:rPr>
            </a:br>
            <a:r>
              <a:rPr lang="en-US" sz="2200">
                <a:solidFill>
                  <a:srgbClr val="FF0066"/>
                </a:solidFill>
              </a:rPr>
              <a:t>ALTER TABLE</a:t>
            </a:r>
            <a:r>
              <a:rPr lang="en-US" sz="2200" b="0">
                <a:solidFill>
                  <a:srgbClr val="3333CC"/>
                </a:solidFill>
              </a:rPr>
              <a:t> </a:t>
            </a:r>
            <a:r>
              <a:rPr lang="en-US" sz="2200" b="0"/>
              <a:t>Employee</a:t>
            </a:r>
            <a:r>
              <a:rPr lang="en-US" sz="2200" b="0">
                <a:solidFill>
                  <a:srgbClr val="3333CC"/>
                </a:solidFill>
              </a:rPr>
              <a:t> </a:t>
            </a:r>
            <a:r>
              <a:rPr lang="en-US" sz="2200">
                <a:solidFill>
                  <a:srgbClr val="FF0066"/>
                </a:solidFill>
              </a:rPr>
              <a:t>DROP COLUMN</a:t>
            </a:r>
            <a:r>
              <a:rPr lang="en-US" sz="2200" b="0">
                <a:solidFill>
                  <a:srgbClr val="3333CC"/>
                </a:solidFill>
              </a:rPr>
              <a:t> </a:t>
            </a:r>
            <a:r>
              <a:rPr lang="en-US" sz="2200" b="0"/>
              <a:t>Job</a:t>
            </a:r>
            <a:r>
              <a:rPr lang="en-US" sz="2200" b="0">
                <a:solidFill>
                  <a:srgbClr val="3333CC"/>
                </a:solidFill>
              </a:rPr>
              <a:t> </a:t>
            </a:r>
          </a:p>
          <a:p>
            <a:pPr algn="ctr"/>
            <a:endParaRPr lang="en-US" sz="2200"/>
          </a:p>
        </p:txBody>
      </p:sp>
      <p:sp>
        <p:nvSpPr>
          <p:cNvPr id="384006" name="Rectangle 6"/>
          <p:cNvSpPr>
            <a:spLocks noChangeArrowheads="1"/>
          </p:cNvSpPr>
          <p:nvPr/>
        </p:nvSpPr>
        <p:spPr bwMode="auto">
          <a:xfrm>
            <a:off x="1143000" y="3581400"/>
            <a:ext cx="7543800" cy="6858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200">
                <a:solidFill>
                  <a:srgbClr val="FF0066"/>
                </a:solidFill>
              </a:rPr>
              <a:t>ALTER TABLE</a:t>
            </a:r>
            <a:r>
              <a:rPr lang="en-US" sz="2200" b="0">
                <a:solidFill>
                  <a:srgbClr val="3333CC"/>
                </a:solidFill>
              </a:rPr>
              <a:t> </a:t>
            </a:r>
            <a:r>
              <a:rPr lang="en-US" sz="2200" b="0"/>
              <a:t>Employee</a:t>
            </a:r>
            <a:r>
              <a:rPr lang="en-US" sz="2200" b="0">
                <a:solidFill>
                  <a:srgbClr val="3333CC"/>
                </a:solidFill>
              </a:rPr>
              <a:t> </a:t>
            </a:r>
            <a:r>
              <a:rPr lang="en-US" sz="2200">
                <a:solidFill>
                  <a:srgbClr val="FF0066"/>
                </a:solidFill>
              </a:rPr>
              <a:t>ALTER</a:t>
            </a:r>
            <a:r>
              <a:rPr lang="en-US" sz="2200" b="0">
                <a:solidFill>
                  <a:srgbClr val="FF0066"/>
                </a:solidFill>
              </a:rPr>
              <a:t> </a:t>
            </a:r>
            <a:r>
              <a:rPr lang="en-US" sz="2200">
                <a:solidFill>
                  <a:srgbClr val="FF0066"/>
                </a:solidFill>
              </a:rPr>
              <a:t>COLUMN</a:t>
            </a:r>
            <a:r>
              <a:rPr lang="en-US" sz="2200" b="0">
                <a:solidFill>
                  <a:srgbClr val="3333CC"/>
                </a:solidFill>
              </a:rPr>
              <a:t> </a:t>
            </a:r>
            <a:r>
              <a:rPr lang="en-US" sz="2200" b="0"/>
              <a:t>job vachar(50)</a:t>
            </a:r>
          </a:p>
        </p:txBody>
      </p:sp>
      <p:sp>
        <p:nvSpPr>
          <p:cNvPr id="384007" name="Rectangle 7"/>
          <p:cNvSpPr>
            <a:spLocks noChangeArrowheads="1"/>
          </p:cNvSpPr>
          <p:nvPr/>
        </p:nvSpPr>
        <p:spPr bwMode="auto">
          <a:xfrm>
            <a:off x="1447800" y="4876800"/>
            <a:ext cx="6781800" cy="6858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endParaRPr lang="en-US" sz="2200">
              <a:solidFill>
                <a:srgbClr val="FF6600"/>
              </a:solidFill>
            </a:endParaRPr>
          </a:p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sz="2200">
                <a:solidFill>
                  <a:srgbClr val="FF0066"/>
                </a:solidFill>
              </a:rPr>
              <a:t>ALTER TABLE</a:t>
            </a:r>
            <a:r>
              <a:rPr lang="en-US" sz="2200" b="0">
                <a:solidFill>
                  <a:srgbClr val="3333CC"/>
                </a:solidFill>
              </a:rPr>
              <a:t> </a:t>
            </a:r>
            <a:r>
              <a:rPr lang="en-US" sz="2200" b="0"/>
              <a:t>Employee</a:t>
            </a:r>
            <a:r>
              <a:rPr lang="en-US" sz="2200" b="0">
                <a:solidFill>
                  <a:srgbClr val="3333CC"/>
                </a:solidFill>
              </a:rPr>
              <a:t> </a:t>
            </a:r>
            <a:r>
              <a:rPr lang="en-US" sz="2200">
                <a:solidFill>
                  <a:srgbClr val="FF0066"/>
                </a:solidFill>
              </a:rPr>
              <a:t>DROP</a:t>
            </a:r>
            <a:r>
              <a:rPr lang="en-US" sz="2200" b="0">
                <a:solidFill>
                  <a:srgbClr val="3333CC"/>
                </a:solidFill>
              </a:rPr>
              <a:t> </a:t>
            </a:r>
            <a:r>
              <a:rPr lang="en-US" sz="2200" b="0"/>
              <a:t>fk_EmpDept</a:t>
            </a:r>
          </a:p>
          <a:p>
            <a:pPr algn="ctr"/>
            <a:endParaRPr lang="en-US" sz="2200"/>
          </a:p>
        </p:txBody>
      </p:sp>
      <p:sp>
        <p:nvSpPr>
          <p:cNvPr id="7" name="Rectangle 6"/>
          <p:cNvSpPr/>
          <p:nvPr/>
        </p:nvSpPr>
        <p:spPr>
          <a:xfrm>
            <a:off x="7421092" y="4572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84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840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5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840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4004" grpId="0" animBg="1"/>
      <p:bldP spid="384006" grpId="0" animBg="1"/>
      <p:bldP spid="38400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Structured Query Language (contd.)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z="2000" smtClean="0"/>
          </a:p>
          <a:p>
            <a:pPr eaLnBrk="1" hangingPunct="1">
              <a:lnSpc>
                <a:spcPct val="90000"/>
              </a:lnSpc>
            </a:pPr>
            <a:endParaRPr lang="en-US" sz="2000" smtClean="0"/>
          </a:p>
          <a:p>
            <a:pPr eaLnBrk="1" hangingPunct="1">
              <a:lnSpc>
                <a:spcPct val="90000"/>
              </a:lnSpc>
            </a:pPr>
            <a:r>
              <a:rPr lang="en-US" sz="2000" smtClean="0"/>
              <a:t>We can modify data using the following three commands: INSERT, DELETE and UPDATE</a:t>
            </a:r>
          </a:p>
          <a:p>
            <a:pPr eaLnBrk="1" hangingPunct="1">
              <a:lnSpc>
                <a:spcPct val="90000"/>
              </a:lnSpc>
            </a:pPr>
            <a:endParaRPr lang="en-US" sz="2000" smtClean="0"/>
          </a:p>
          <a:p>
            <a:pPr eaLnBrk="1" hangingPunct="1">
              <a:lnSpc>
                <a:spcPct val="90000"/>
              </a:lnSpc>
            </a:pPr>
            <a:r>
              <a:rPr lang="en-US" sz="2000" smtClean="0">
                <a:solidFill>
                  <a:srgbClr val="FF6600"/>
                </a:solidFill>
              </a:rPr>
              <a:t>INSERT statement: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Inserting a single row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smtClean="0"/>
              <a:t>	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b="1" smtClean="0"/>
              <a:t>	</a:t>
            </a:r>
            <a:endParaRPr lang="en-US" sz="20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0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smtClean="0"/>
              <a:t>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000" smtClean="0"/>
              <a:t>*The order of values must be the same as in the CREATE TABLE statement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457200" y="3962400"/>
            <a:ext cx="8229600" cy="6858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200">
                <a:solidFill>
                  <a:srgbClr val="FF0066"/>
                </a:solidFill>
              </a:rPr>
              <a:t>INSERT INTO</a:t>
            </a:r>
            <a:r>
              <a:rPr lang="en-US" sz="2200" b="0">
                <a:solidFill>
                  <a:srgbClr val="3333CC"/>
                </a:solidFill>
              </a:rPr>
              <a:t> </a:t>
            </a:r>
            <a:r>
              <a:rPr lang="en-US" sz="2200" b="0"/>
              <a:t>Dept</a:t>
            </a:r>
            <a:r>
              <a:rPr lang="en-US" sz="2200" b="0">
                <a:solidFill>
                  <a:srgbClr val="3333CC"/>
                </a:solidFill>
              </a:rPr>
              <a:t> </a:t>
            </a:r>
            <a:r>
              <a:rPr lang="en-US" sz="2200">
                <a:solidFill>
                  <a:srgbClr val="FF0066"/>
                </a:solidFill>
              </a:rPr>
              <a:t>VALUES</a:t>
            </a:r>
            <a:r>
              <a:rPr lang="en-US" sz="2200" b="0">
                <a:solidFill>
                  <a:srgbClr val="FF0066"/>
                </a:solidFill>
              </a:rPr>
              <a:t> </a:t>
            </a:r>
            <a:r>
              <a:rPr lang="en-US" sz="2200" b="0"/>
              <a:t>(1, 'Sales', 'BoC Merchant Tower')</a:t>
            </a:r>
          </a:p>
        </p:txBody>
      </p:sp>
      <p:sp>
        <p:nvSpPr>
          <p:cNvPr id="5" name="Rectangle 4"/>
          <p:cNvSpPr/>
          <p:nvPr/>
        </p:nvSpPr>
        <p:spPr>
          <a:xfrm>
            <a:off x="7421092" y="4572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Structured Query Language (contd.)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marL="457200" lvl="1" indent="0" eaLnBrk="1" hangingPunct="1"/>
            <a:endParaRPr lang="en-US" smtClean="0"/>
          </a:p>
          <a:p>
            <a:pPr marL="457200" lvl="1" indent="0" eaLnBrk="1" hangingPunct="1"/>
            <a:r>
              <a:rPr lang="en-US" smtClean="0">
                <a:solidFill>
                  <a:srgbClr val="FF6600"/>
                </a:solidFill>
              </a:rPr>
              <a:t>Inserting to user-specified columns</a:t>
            </a:r>
          </a:p>
          <a:p>
            <a:pPr marL="457200" lvl="1" indent="0" eaLnBrk="1" hangingPunct="1">
              <a:buFontTx/>
              <a:buNone/>
            </a:pPr>
            <a:endParaRPr lang="en-US" smtClean="0"/>
          </a:p>
          <a:p>
            <a:pPr marL="457200" lvl="1" indent="0" eaLnBrk="1" hangingPunct="1">
              <a:buFontTx/>
              <a:buNone/>
            </a:pPr>
            <a:endParaRPr lang="en-US" sz="2200" smtClean="0"/>
          </a:p>
          <a:p>
            <a:pPr marL="457200" lvl="1" indent="0" eaLnBrk="1" hangingPunct="1">
              <a:buFontTx/>
              <a:buNone/>
            </a:pPr>
            <a:endParaRPr lang="en-US" smtClean="0"/>
          </a:p>
          <a:p>
            <a:pPr marL="457200" lvl="1" indent="0" eaLnBrk="1" hangingPunct="1">
              <a:buFontTx/>
              <a:buNone/>
            </a:pPr>
            <a:endParaRPr lang="en-US" smtClean="0"/>
          </a:p>
          <a:p>
            <a:pPr marL="457200" lvl="1" indent="0" eaLnBrk="1" hangingPunct="1">
              <a:buFontTx/>
              <a:buNone/>
            </a:pPr>
            <a:r>
              <a:rPr lang="en-US" smtClean="0"/>
              <a:t>* </a:t>
            </a:r>
            <a:r>
              <a:rPr lang="en-US" sz="2200" smtClean="0"/>
              <a:t>Only the columns are specified are filled with values. Unspecified columns are filled with NULL if there is no default values.</a:t>
            </a:r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990600" y="2514600"/>
            <a:ext cx="6781800" cy="11430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lvl="1" algn="ctr">
              <a:spcBef>
                <a:spcPct val="20000"/>
              </a:spcBef>
            </a:pPr>
            <a:endParaRPr lang="en-US" sz="2200">
              <a:solidFill>
                <a:srgbClr val="FF0066"/>
              </a:solidFill>
            </a:endParaRPr>
          </a:p>
          <a:p>
            <a:pPr lvl="1" algn="ctr">
              <a:spcBef>
                <a:spcPct val="20000"/>
              </a:spcBef>
            </a:pPr>
            <a:r>
              <a:rPr lang="en-US" sz="2200">
                <a:solidFill>
                  <a:srgbClr val="FF0066"/>
                </a:solidFill>
              </a:rPr>
              <a:t>INSERT INTO</a:t>
            </a:r>
            <a:r>
              <a:rPr lang="en-US" sz="2200">
                <a:solidFill>
                  <a:srgbClr val="3333CC"/>
                </a:solidFill>
              </a:rPr>
              <a:t> </a:t>
            </a:r>
            <a:r>
              <a:rPr lang="en-US" sz="2200" b="0"/>
              <a:t>Employee (</a:t>
            </a:r>
            <a:r>
              <a:rPr lang="en-US" sz="2200" b="0">
                <a:solidFill>
                  <a:srgbClr val="008000"/>
                </a:solidFill>
              </a:rPr>
              <a:t>NIC, name, works_in</a:t>
            </a:r>
            <a:r>
              <a:rPr lang="en-US" sz="2200" b="0"/>
              <a:t>)</a:t>
            </a:r>
          </a:p>
          <a:p>
            <a:pPr lvl="1" algn="ctr">
              <a:spcBef>
                <a:spcPct val="20000"/>
              </a:spcBef>
            </a:pPr>
            <a:r>
              <a:rPr lang="en-US" sz="2200" b="0">
                <a:solidFill>
                  <a:srgbClr val="3333CC"/>
                </a:solidFill>
              </a:rPr>
              <a:t> </a:t>
            </a:r>
            <a:r>
              <a:rPr lang="en-US" sz="2200">
                <a:solidFill>
                  <a:srgbClr val="FF0066"/>
                </a:solidFill>
              </a:rPr>
              <a:t>VALUES</a:t>
            </a:r>
            <a:r>
              <a:rPr lang="en-US" sz="2200" b="0">
                <a:solidFill>
                  <a:srgbClr val="FF0066"/>
                </a:solidFill>
              </a:rPr>
              <a:t> </a:t>
            </a:r>
            <a:r>
              <a:rPr lang="en-US" sz="2200" b="0"/>
              <a:t>('781111111V', 'Ajith Perera', 1)</a:t>
            </a:r>
          </a:p>
          <a:p>
            <a:pPr algn="ctr"/>
            <a:endParaRPr lang="en-US" sz="2200"/>
          </a:p>
        </p:txBody>
      </p:sp>
      <p:sp>
        <p:nvSpPr>
          <p:cNvPr id="5" name="Rectangle 4"/>
          <p:cNvSpPr/>
          <p:nvPr/>
        </p:nvSpPr>
        <p:spPr>
          <a:xfrm>
            <a:off x="7421092" y="4572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Structured Query Language (contd.)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endParaRPr lang="en-US" smtClean="0"/>
          </a:p>
          <a:p>
            <a:pPr eaLnBrk="1" hangingPunct="1"/>
            <a:r>
              <a:rPr lang="en-US" smtClean="0">
                <a:solidFill>
                  <a:srgbClr val="FF6600"/>
                </a:solidFill>
              </a:rPr>
              <a:t>Inserting multiple rows</a:t>
            </a:r>
            <a:r>
              <a:rPr lang="en-US" smtClean="0"/>
              <a:t>…</a:t>
            </a:r>
          </a:p>
          <a:p>
            <a:pPr eaLnBrk="1" hangingPunct="1">
              <a:buFontTx/>
              <a:buNone/>
            </a:pPr>
            <a:r>
              <a:rPr lang="en-US" smtClean="0"/>
              <a:t>	</a:t>
            </a:r>
          </a:p>
          <a:p>
            <a:pPr eaLnBrk="1" hangingPunct="1">
              <a:buFontTx/>
              <a:buNone/>
            </a:pPr>
            <a:r>
              <a:rPr lang="en-US" sz="2400" b="1" smtClean="0"/>
              <a:t>	</a:t>
            </a:r>
            <a:r>
              <a:rPr lang="en-US" sz="2400" b="1" smtClean="0">
                <a:solidFill>
                  <a:srgbClr val="FF0066"/>
                </a:solidFill>
              </a:rPr>
              <a:t>INSERT INTO</a:t>
            </a:r>
            <a:r>
              <a:rPr lang="en-US" sz="2400" b="1" smtClean="0"/>
              <a:t> </a:t>
            </a:r>
            <a:r>
              <a:rPr lang="en-US" sz="2400" smtClean="0"/>
              <a:t>Employees </a:t>
            </a:r>
          </a:p>
          <a:p>
            <a:pPr eaLnBrk="1" hangingPunct="1">
              <a:buFontTx/>
              <a:buNone/>
            </a:pPr>
            <a:r>
              <a:rPr lang="en-US" sz="2400" smtClean="0"/>
              <a:t>	&lt;Select statement&gt;*</a:t>
            </a:r>
          </a:p>
          <a:p>
            <a:pPr eaLnBrk="1" hangingPunct="1">
              <a:buFontTx/>
              <a:buNone/>
            </a:pPr>
            <a:endParaRPr lang="en-US" sz="2400" smtClean="0"/>
          </a:p>
          <a:p>
            <a:pPr eaLnBrk="1" hangingPunct="1">
              <a:buFontTx/>
              <a:buNone/>
            </a:pPr>
            <a:r>
              <a:rPr lang="en-US" smtClean="0"/>
              <a:t>	*we’ll learn the select statement in detail later</a:t>
            </a:r>
          </a:p>
        </p:txBody>
      </p:sp>
      <p:sp>
        <p:nvSpPr>
          <p:cNvPr id="4" name="Rectangle 3"/>
          <p:cNvSpPr/>
          <p:nvPr/>
        </p:nvSpPr>
        <p:spPr>
          <a:xfrm>
            <a:off x="7421092" y="4572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Structured Query Language (contd.)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US" dirty="0" smtClean="0">
                <a:solidFill>
                  <a:srgbClr val="FF6600"/>
                </a:solidFill>
              </a:rPr>
              <a:t>Deleting </a:t>
            </a:r>
            <a:r>
              <a:rPr lang="en-US" dirty="0" err="1" smtClean="0">
                <a:solidFill>
                  <a:srgbClr val="FF6600"/>
                </a:solidFill>
              </a:rPr>
              <a:t>tuples</a:t>
            </a:r>
            <a:r>
              <a:rPr lang="en-US" dirty="0" smtClean="0">
                <a:solidFill>
                  <a:srgbClr val="FF6600"/>
                </a:solidFill>
              </a:rPr>
              <a:t>/record from tables…</a:t>
            </a:r>
          </a:p>
          <a:p>
            <a:pPr lvl="1" eaLnBrk="1" hangingPunct="1"/>
            <a:r>
              <a:rPr lang="en-US" sz="2200" dirty="0" smtClean="0"/>
              <a:t>Deleting all records</a:t>
            </a:r>
          </a:p>
          <a:p>
            <a:pPr eaLnBrk="1" hangingPunct="1">
              <a:buFontTx/>
              <a:buNone/>
            </a:pPr>
            <a:r>
              <a:rPr lang="en-US" sz="2400" b="1" dirty="0" smtClean="0"/>
              <a:t>		</a:t>
            </a:r>
          </a:p>
          <a:p>
            <a:pPr eaLnBrk="1" hangingPunct="1">
              <a:buFontTx/>
              <a:buNone/>
            </a:pPr>
            <a:endParaRPr lang="en-US" sz="2400" dirty="0" smtClean="0"/>
          </a:p>
          <a:p>
            <a:pPr lvl="1" eaLnBrk="1" hangingPunct="1"/>
            <a:r>
              <a:rPr lang="en-US" sz="2200" dirty="0" smtClean="0"/>
              <a:t>Deleting only specified records</a:t>
            </a:r>
          </a:p>
          <a:p>
            <a:pPr eaLnBrk="1" hangingPunct="1">
              <a:buFontTx/>
              <a:buNone/>
            </a:pPr>
            <a:r>
              <a:rPr lang="en-US" sz="2400" dirty="0" smtClean="0"/>
              <a:t>		</a:t>
            </a:r>
            <a:r>
              <a:rPr lang="en-US" sz="2400" b="1" dirty="0" smtClean="0">
                <a:solidFill>
                  <a:srgbClr val="FF0066"/>
                </a:solidFill>
              </a:rPr>
              <a:t>DELETE FROM</a:t>
            </a:r>
            <a:r>
              <a:rPr lang="en-US" sz="2400" dirty="0" smtClean="0"/>
              <a:t> &lt;table&gt;</a:t>
            </a:r>
          </a:p>
          <a:p>
            <a:pPr eaLnBrk="1" hangingPunct="1">
              <a:buFontTx/>
              <a:buNone/>
            </a:pPr>
            <a:r>
              <a:rPr lang="en-US" sz="2400" b="1" dirty="0" smtClean="0"/>
              <a:t>		</a:t>
            </a:r>
            <a:r>
              <a:rPr lang="en-US" sz="2400" b="1" dirty="0" smtClean="0">
                <a:solidFill>
                  <a:srgbClr val="FF0066"/>
                </a:solidFill>
              </a:rPr>
              <a:t>WHERE</a:t>
            </a:r>
            <a:r>
              <a:rPr lang="en-US" sz="2400" dirty="0" smtClean="0"/>
              <a:t> &lt;selection-condition&gt;</a:t>
            </a:r>
          </a:p>
          <a:p>
            <a:pPr eaLnBrk="1" hangingPunct="1">
              <a:buFontTx/>
              <a:buNone/>
            </a:pPr>
            <a:endParaRPr lang="en-US" sz="2400" dirty="0" smtClean="0"/>
          </a:p>
          <a:p>
            <a:pPr eaLnBrk="1" hangingPunct="1">
              <a:buFontTx/>
              <a:buNone/>
            </a:pPr>
            <a:endParaRPr lang="en-US" sz="2400" dirty="0" smtClean="0"/>
          </a:p>
          <a:p>
            <a:pPr lvl="1" eaLnBrk="1" hangingPunct="1"/>
            <a:r>
              <a:rPr lang="en-US" sz="2200" dirty="0" smtClean="0"/>
              <a:t>Completely removing a table is a DDL operation</a:t>
            </a:r>
          </a:p>
        </p:txBody>
      </p:sp>
      <p:sp>
        <p:nvSpPr>
          <p:cNvPr id="388100" name="Rectangle 4"/>
          <p:cNvSpPr>
            <a:spLocks noChangeArrowheads="1"/>
          </p:cNvSpPr>
          <p:nvPr/>
        </p:nvSpPr>
        <p:spPr bwMode="auto">
          <a:xfrm>
            <a:off x="2057400" y="2895600"/>
            <a:ext cx="4419600" cy="5334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20000"/>
              </a:spcBef>
            </a:pPr>
            <a:endParaRPr lang="en-US" sz="2200" dirty="0">
              <a:solidFill>
                <a:srgbClr val="FF0066"/>
              </a:solidFill>
            </a:endParaRPr>
          </a:p>
          <a:p>
            <a:pPr algn="ctr">
              <a:spcBef>
                <a:spcPct val="20000"/>
              </a:spcBef>
            </a:pPr>
            <a:r>
              <a:rPr lang="en-US" sz="2200" dirty="0">
                <a:solidFill>
                  <a:srgbClr val="FF0066"/>
                </a:solidFill>
              </a:rPr>
              <a:t>DELETE FROM</a:t>
            </a:r>
            <a:r>
              <a:rPr lang="en-US" sz="2200" dirty="0">
                <a:solidFill>
                  <a:srgbClr val="3333CC"/>
                </a:solidFill>
              </a:rPr>
              <a:t> </a:t>
            </a:r>
            <a:r>
              <a:rPr lang="en-US" sz="2200" b="0" dirty="0"/>
              <a:t>Dept </a:t>
            </a:r>
          </a:p>
          <a:p>
            <a:pPr algn="ctr"/>
            <a:endParaRPr lang="en-US" sz="2200" dirty="0"/>
          </a:p>
        </p:txBody>
      </p:sp>
      <p:sp>
        <p:nvSpPr>
          <p:cNvPr id="388101" name="Rectangle 5"/>
          <p:cNvSpPr>
            <a:spLocks noChangeArrowheads="1"/>
          </p:cNvSpPr>
          <p:nvPr/>
        </p:nvSpPr>
        <p:spPr bwMode="auto">
          <a:xfrm>
            <a:off x="2057400" y="4876800"/>
            <a:ext cx="5791200" cy="6096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lvl="1" algn="ctr"/>
            <a:endParaRPr lang="en-US" sz="2200">
              <a:solidFill>
                <a:srgbClr val="3333CC"/>
              </a:solidFill>
            </a:endParaRPr>
          </a:p>
          <a:p>
            <a:pPr lvl="1" algn="ctr"/>
            <a:r>
              <a:rPr lang="en-US" sz="2200">
                <a:solidFill>
                  <a:srgbClr val="FF0066"/>
                </a:solidFill>
              </a:rPr>
              <a:t>DELETE FROM</a:t>
            </a:r>
            <a:r>
              <a:rPr lang="en-US" sz="2200" b="0">
                <a:solidFill>
                  <a:srgbClr val="3333CC"/>
                </a:solidFill>
              </a:rPr>
              <a:t> </a:t>
            </a:r>
            <a:r>
              <a:rPr lang="en-US" sz="2200" b="0"/>
              <a:t>Dept</a:t>
            </a:r>
            <a:r>
              <a:rPr lang="en-US" sz="2200" b="0">
                <a:solidFill>
                  <a:srgbClr val="3333CC"/>
                </a:solidFill>
              </a:rPr>
              <a:t> </a:t>
            </a:r>
            <a:r>
              <a:rPr lang="en-US" sz="2200">
                <a:solidFill>
                  <a:srgbClr val="FF0066"/>
                </a:solidFill>
              </a:rPr>
              <a:t>WHERE</a:t>
            </a:r>
            <a:r>
              <a:rPr lang="en-US" sz="2200" b="0">
                <a:solidFill>
                  <a:srgbClr val="3333CC"/>
                </a:solidFill>
              </a:rPr>
              <a:t> </a:t>
            </a:r>
            <a:r>
              <a:rPr lang="en-US" sz="2200" b="0"/>
              <a:t>dno = 2</a:t>
            </a:r>
          </a:p>
          <a:p>
            <a:pPr algn="ctr"/>
            <a:endParaRPr lang="en-US" sz="2200"/>
          </a:p>
        </p:txBody>
      </p:sp>
      <p:sp>
        <p:nvSpPr>
          <p:cNvPr id="388102" name="Rectangle 6"/>
          <p:cNvSpPr>
            <a:spLocks noChangeArrowheads="1"/>
          </p:cNvSpPr>
          <p:nvPr/>
        </p:nvSpPr>
        <p:spPr bwMode="auto">
          <a:xfrm>
            <a:off x="2057400" y="6019800"/>
            <a:ext cx="4419600" cy="5334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20000"/>
              </a:spcBef>
            </a:pPr>
            <a:endParaRPr lang="en-US" sz="2200">
              <a:solidFill>
                <a:srgbClr val="FF0066"/>
              </a:solidFill>
            </a:endParaRPr>
          </a:p>
          <a:p>
            <a:pPr algn="ctr">
              <a:spcBef>
                <a:spcPct val="20000"/>
              </a:spcBef>
            </a:pPr>
            <a:r>
              <a:rPr lang="en-US" sz="2200">
                <a:solidFill>
                  <a:srgbClr val="FF0066"/>
                </a:solidFill>
              </a:rPr>
              <a:t>DROP TABLE</a:t>
            </a:r>
            <a:r>
              <a:rPr lang="en-US" sz="2200">
                <a:solidFill>
                  <a:srgbClr val="3333CC"/>
                </a:solidFill>
              </a:rPr>
              <a:t> </a:t>
            </a:r>
            <a:r>
              <a:rPr lang="en-US" sz="2200" b="0"/>
              <a:t>Staff </a:t>
            </a:r>
          </a:p>
          <a:p>
            <a:pPr algn="ctr"/>
            <a:endParaRPr lang="en-US" sz="2200"/>
          </a:p>
        </p:txBody>
      </p:sp>
      <p:sp>
        <p:nvSpPr>
          <p:cNvPr id="7" name="Rectangle 6"/>
          <p:cNvSpPr/>
          <p:nvPr/>
        </p:nvSpPr>
        <p:spPr>
          <a:xfrm>
            <a:off x="7421092" y="4572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8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8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88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85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085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085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88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085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88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8100" grpId="0" animBg="1"/>
      <p:bldP spid="388101" grpId="0" animBg="1"/>
      <p:bldP spid="388102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Structured Query Language (contd.)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lvl="1" eaLnBrk="1" hangingPunct="1">
              <a:buFontTx/>
              <a:buNone/>
            </a:pPr>
            <a:endParaRPr lang="en-US" sz="2200" smtClean="0"/>
          </a:p>
          <a:p>
            <a:pPr eaLnBrk="1" hangingPunct="1"/>
            <a:endParaRPr lang="en-US" sz="2400" smtClean="0"/>
          </a:p>
          <a:p>
            <a:pPr eaLnBrk="1" hangingPunct="1"/>
            <a:r>
              <a:rPr lang="en-US" sz="2400" b="1" smtClean="0">
                <a:solidFill>
                  <a:schemeClr val="folHlink"/>
                </a:solidFill>
              </a:rPr>
              <a:t>Updating tuples in a table</a:t>
            </a:r>
          </a:p>
          <a:p>
            <a:pPr eaLnBrk="1" hangingPunct="1">
              <a:buFontTx/>
              <a:buNone/>
            </a:pPr>
            <a:r>
              <a:rPr lang="en-US" sz="2400" smtClean="0"/>
              <a:t>		</a:t>
            </a:r>
          </a:p>
          <a:p>
            <a:pPr eaLnBrk="1" hangingPunct="1">
              <a:buFontTx/>
              <a:buNone/>
            </a:pPr>
            <a:r>
              <a:rPr lang="en-US" sz="2400" smtClean="0"/>
              <a:t>		</a:t>
            </a:r>
            <a:r>
              <a:rPr lang="en-US" sz="2400" b="1" smtClean="0"/>
              <a:t>UPDATE </a:t>
            </a:r>
            <a:r>
              <a:rPr lang="en-US" sz="2400" smtClean="0"/>
              <a:t>&lt;table&gt;</a:t>
            </a:r>
          </a:p>
          <a:p>
            <a:pPr eaLnBrk="1" hangingPunct="1">
              <a:buFontTx/>
              <a:buNone/>
            </a:pPr>
            <a:r>
              <a:rPr lang="en-US" sz="2400" smtClean="0"/>
              <a:t>		</a:t>
            </a:r>
            <a:r>
              <a:rPr lang="en-US" sz="2400" b="1" smtClean="0"/>
              <a:t>SET</a:t>
            </a:r>
            <a:r>
              <a:rPr lang="en-US" sz="2400" smtClean="0"/>
              <a:t> &lt;column&gt; = &lt;expression&gt;</a:t>
            </a:r>
          </a:p>
          <a:p>
            <a:pPr eaLnBrk="1" hangingPunct="1">
              <a:buFontTx/>
              <a:buNone/>
            </a:pPr>
            <a:r>
              <a:rPr lang="en-US" sz="2400" smtClean="0"/>
              <a:t>		</a:t>
            </a:r>
            <a:r>
              <a:rPr lang="en-US" sz="2400" b="1" smtClean="0"/>
              <a:t>WHERE </a:t>
            </a:r>
            <a:r>
              <a:rPr lang="en-US" sz="2400" smtClean="0"/>
              <a:t>&lt;selection condition&gt;</a:t>
            </a:r>
          </a:p>
        </p:txBody>
      </p:sp>
      <p:sp>
        <p:nvSpPr>
          <p:cNvPr id="4" name="Rectangle 3"/>
          <p:cNvSpPr/>
          <p:nvPr/>
        </p:nvSpPr>
        <p:spPr>
          <a:xfrm>
            <a:off x="7421092" y="4572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9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9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9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9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95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95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95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95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Structured Query Language (contd.)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US" sz="2400" dirty="0" smtClean="0"/>
              <a:t>Updating all record</a:t>
            </a:r>
          </a:p>
          <a:p>
            <a:pPr lvl="1" eaLnBrk="1" hangingPunct="1">
              <a:buFontTx/>
              <a:buNone/>
            </a:pPr>
            <a:endParaRPr lang="en-US" sz="2200" dirty="0" smtClean="0"/>
          </a:p>
          <a:p>
            <a:pPr lvl="1" eaLnBrk="1" hangingPunct="1">
              <a:buFontTx/>
              <a:buNone/>
            </a:pPr>
            <a:endParaRPr lang="en-US" sz="2200" dirty="0" smtClean="0"/>
          </a:p>
          <a:p>
            <a:pPr lvl="1" eaLnBrk="1" hangingPunct="1">
              <a:buFontTx/>
              <a:buNone/>
            </a:pPr>
            <a:endParaRPr lang="en-US" sz="2200" dirty="0" smtClean="0"/>
          </a:p>
          <a:p>
            <a:pPr lvl="1" eaLnBrk="1" hangingPunct="1">
              <a:buFontTx/>
              <a:buNone/>
            </a:pPr>
            <a:endParaRPr lang="en-US" sz="2200" dirty="0" smtClean="0"/>
          </a:p>
          <a:p>
            <a:pPr eaLnBrk="1" hangingPunct="1"/>
            <a:r>
              <a:rPr lang="en-US" sz="2400" dirty="0" smtClean="0"/>
              <a:t>Updating selected </a:t>
            </a:r>
            <a:r>
              <a:rPr lang="en-US" sz="2400" dirty="0" err="1" smtClean="0"/>
              <a:t>tuples</a:t>
            </a:r>
            <a:endParaRPr lang="en-US" sz="2400" dirty="0" smtClean="0"/>
          </a:p>
          <a:p>
            <a:pPr lvl="1" eaLnBrk="1" hangingPunct="1">
              <a:buFontTx/>
              <a:buNone/>
            </a:pPr>
            <a:r>
              <a:rPr lang="en-US" sz="2200" dirty="0" smtClean="0"/>
              <a:t>	</a:t>
            </a:r>
            <a:r>
              <a:rPr lang="en-US" sz="2200" b="1" dirty="0" smtClean="0"/>
              <a:t>UPDATE </a:t>
            </a:r>
            <a:r>
              <a:rPr lang="en-US" sz="2200" dirty="0" smtClean="0"/>
              <a:t>Employee</a:t>
            </a:r>
          </a:p>
          <a:p>
            <a:pPr lvl="1" eaLnBrk="1" hangingPunct="1">
              <a:buFontTx/>
              <a:buNone/>
            </a:pPr>
            <a:r>
              <a:rPr lang="en-US" sz="2200" dirty="0" smtClean="0"/>
              <a:t>	</a:t>
            </a:r>
            <a:r>
              <a:rPr lang="en-US" sz="2200" b="1" dirty="0" smtClean="0"/>
              <a:t>SET</a:t>
            </a:r>
            <a:r>
              <a:rPr lang="en-US" sz="2200" dirty="0" smtClean="0"/>
              <a:t> </a:t>
            </a:r>
            <a:r>
              <a:rPr lang="en-US" sz="2200" dirty="0" err="1" smtClean="0"/>
              <a:t>works_in</a:t>
            </a:r>
            <a:r>
              <a:rPr lang="en-US" sz="2200" dirty="0" smtClean="0"/>
              <a:t> = 2</a:t>
            </a:r>
          </a:p>
          <a:p>
            <a:pPr lvl="1" eaLnBrk="1" hangingPunct="1">
              <a:buFontTx/>
              <a:buNone/>
            </a:pPr>
            <a:r>
              <a:rPr lang="en-US" sz="2200" dirty="0" smtClean="0"/>
              <a:t>	</a:t>
            </a:r>
            <a:r>
              <a:rPr lang="en-US" sz="2200" b="1" dirty="0" smtClean="0"/>
              <a:t>WHERE</a:t>
            </a:r>
            <a:r>
              <a:rPr lang="en-US" sz="2200" dirty="0" smtClean="0"/>
              <a:t> NIC = ‘781111111V’</a:t>
            </a:r>
          </a:p>
        </p:txBody>
      </p:sp>
      <p:sp>
        <p:nvSpPr>
          <p:cNvPr id="390148" name="Rectangle 4"/>
          <p:cNvSpPr>
            <a:spLocks noChangeArrowheads="1"/>
          </p:cNvSpPr>
          <p:nvPr/>
        </p:nvSpPr>
        <p:spPr bwMode="auto">
          <a:xfrm>
            <a:off x="1371600" y="2743200"/>
            <a:ext cx="5867400" cy="7620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lvl="1" algn="ctr"/>
            <a:endParaRPr lang="en-US" sz="2200" dirty="0">
              <a:solidFill>
                <a:srgbClr val="3333CC"/>
              </a:solidFill>
            </a:endParaRPr>
          </a:p>
          <a:p>
            <a:pPr lvl="1" algn="ctr"/>
            <a:r>
              <a:rPr lang="en-US" sz="2200" dirty="0">
                <a:solidFill>
                  <a:srgbClr val="FF0066"/>
                </a:solidFill>
              </a:rPr>
              <a:t>UPDATE</a:t>
            </a:r>
            <a:r>
              <a:rPr lang="en-US" sz="2200" b="0" dirty="0">
                <a:solidFill>
                  <a:srgbClr val="3333CC"/>
                </a:solidFill>
              </a:rPr>
              <a:t> </a:t>
            </a:r>
            <a:r>
              <a:rPr lang="en-US" sz="2200" b="0" dirty="0"/>
              <a:t>Employee</a:t>
            </a:r>
            <a:r>
              <a:rPr lang="en-US" sz="2200" b="0" dirty="0">
                <a:solidFill>
                  <a:srgbClr val="3333CC"/>
                </a:solidFill>
              </a:rPr>
              <a:t> </a:t>
            </a:r>
            <a:r>
              <a:rPr lang="en-US" sz="2200" dirty="0">
                <a:solidFill>
                  <a:srgbClr val="FF0066"/>
                </a:solidFill>
              </a:rPr>
              <a:t>SET</a:t>
            </a:r>
            <a:r>
              <a:rPr lang="en-US" sz="2200" b="0" dirty="0">
                <a:solidFill>
                  <a:srgbClr val="FF0066"/>
                </a:solidFill>
              </a:rPr>
              <a:t> </a:t>
            </a:r>
            <a:r>
              <a:rPr lang="en-US" sz="2200" b="0" dirty="0" err="1"/>
              <a:t>works_in</a:t>
            </a:r>
            <a:r>
              <a:rPr lang="en-US" sz="2200" b="0" dirty="0"/>
              <a:t> = </a:t>
            </a:r>
            <a:r>
              <a:rPr lang="en-US" sz="2200" b="0" dirty="0" smtClean="0"/>
              <a:t>0</a:t>
            </a:r>
            <a:endParaRPr lang="en-US" sz="2200" b="0" dirty="0"/>
          </a:p>
          <a:p>
            <a:pPr algn="ctr"/>
            <a:endParaRPr lang="en-US" sz="2200" dirty="0"/>
          </a:p>
        </p:txBody>
      </p:sp>
      <p:sp>
        <p:nvSpPr>
          <p:cNvPr id="5" name="Rectangle 4"/>
          <p:cNvSpPr/>
          <p:nvPr/>
        </p:nvSpPr>
        <p:spPr>
          <a:xfrm>
            <a:off x="7421092" y="4572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90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05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105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105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105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0148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Exercises…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81000" y="1828800"/>
            <a:ext cx="8499475" cy="4114800"/>
          </a:xfrm>
        </p:spPr>
        <p:txBody>
          <a:bodyPr/>
          <a:lstStyle/>
          <a:p>
            <a:pPr marL="533400" indent="-533400" eaLnBrk="1" hangingPunct="1"/>
            <a:r>
              <a:rPr lang="en-US" sz="2000" smtClean="0"/>
              <a:t>Consider the following schema:</a:t>
            </a:r>
          </a:p>
          <a:p>
            <a:pPr marL="533400" indent="-533400" eaLnBrk="1" hangingPunct="1">
              <a:buFontTx/>
              <a:buNone/>
            </a:pPr>
            <a:r>
              <a:rPr lang="en-US" sz="2000" smtClean="0"/>
              <a:t>	</a:t>
            </a:r>
            <a:r>
              <a:rPr lang="en-US" sz="2400" smtClean="0"/>
              <a:t>Student(StudentNo:Integer; name:varchar(50), major:char(4); GPA:float) </a:t>
            </a:r>
          </a:p>
          <a:p>
            <a:pPr marL="533400" indent="-533400" eaLnBrk="1" hangingPunct="1">
              <a:buFontTx/>
              <a:buNone/>
            </a:pPr>
            <a:endParaRPr lang="en-US" sz="2400" smtClean="0"/>
          </a:p>
          <a:p>
            <a:pPr marL="952500" lvl="1" indent="-495300" eaLnBrk="1" hangingPunct="1">
              <a:buFontTx/>
              <a:buNone/>
            </a:pPr>
            <a:r>
              <a:rPr lang="en-US" sz="2000" smtClean="0"/>
              <a:t>Write SQL statements to perform the following</a:t>
            </a:r>
          </a:p>
          <a:p>
            <a:pPr marL="952500" lvl="1" indent="-495300" eaLnBrk="1" hangingPunct="1">
              <a:buFont typeface="Wingdings" pitchFamily="2" charset="2"/>
              <a:buAutoNum type="arabicPeriod"/>
            </a:pPr>
            <a:r>
              <a:rPr lang="en-US" sz="2200" smtClean="0"/>
              <a:t>Create the above table</a:t>
            </a:r>
          </a:p>
          <a:p>
            <a:pPr marL="952500" lvl="1" indent="-495300" eaLnBrk="1" hangingPunct="1">
              <a:buFont typeface="Wingdings" pitchFamily="2" charset="2"/>
              <a:buAutoNum type="arabicPeriod"/>
            </a:pPr>
            <a:r>
              <a:rPr lang="en-US" sz="2200" smtClean="0"/>
              <a:t>Insert the following information:</a:t>
            </a:r>
          </a:p>
          <a:p>
            <a:pPr marL="952500" lvl="1" indent="-495300" eaLnBrk="1" hangingPunct="1">
              <a:buFontTx/>
              <a:buNone/>
            </a:pPr>
            <a:r>
              <a:rPr lang="en-US" sz="2200" smtClean="0"/>
              <a:t>					</a:t>
            </a:r>
          </a:p>
          <a:p>
            <a:pPr marL="533400" indent="-533400" eaLnBrk="1" hangingPunct="1"/>
            <a:endParaRPr lang="en-US" sz="2400" smtClean="0"/>
          </a:p>
          <a:p>
            <a:pPr marL="533400" indent="-533400" eaLnBrk="1" hangingPunct="1">
              <a:buFontTx/>
              <a:buNone/>
            </a:pPr>
            <a:endParaRPr lang="en-US" sz="2400" smtClean="0"/>
          </a:p>
        </p:txBody>
      </p:sp>
      <p:graphicFrame>
        <p:nvGraphicFramePr>
          <p:cNvPr id="112689" name="Group 49"/>
          <p:cNvGraphicFramePr>
            <a:graphicFrameLocks noGrp="1"/>
          </p:cNvGraphicFramePr>
          <p:nvPr>
            <p:ph sz="half" idx="4294967295"/>
          </p:nvPr>
        </p:nvGraphicFramePr>
        <p:xfrm>
          <a:off x="1790700" y="4984750"/>
          <a:ext cx="6049963" cy="1416051"/>
        </p:xfrm>
        <a:graphic>
          <a:graphicData uri="http://schemas.openxmlformats.org/drawingml/2006/table">
            <a:tbl>
              <a:tblPr/>
              <a:tblGrid>
                <a:gridCol w="1728788"/>
                <a:gridCol w="2233612"/>
                <a:gridCol w="1006475"/>
                <a:gridCol w="1081088"/>
              </a:tblGrid>
              <a:tr h="473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</a:rPr>
                        <a:t>StudentNo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</a:rPr>
                        <a:t>Name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</a:rPr>
                        <a:t>Major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</a:rPr>
                        <a:t>GPA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</a:rPr>
                        <a:t>josh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</a:rPr>
                        <a:t>EE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</a:rPr>
                        <a:t>3.5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</a:rPr>
                        <a:t>mery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33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</a:rPr>
                        <a:t>CSE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3333CC"/>
                          </a:solidFill>
                          <a:effectLst/>
                          <a:latin typeface="Arial" charset="0"/>
                        </a:rPr>
                        <a:t>3.4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7421092" y="4572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Exercises…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>
            <a:normAutofit lnSpcReduction="10000"/>
          </a:bodyPr>
          <a:lstStyle/>
          <a:p>
            <a:pPr marL="533400" indent="-533400" eaLnBrk="1" hangingPunct="1">
              <a:buFont typeface="Wingdings" pitchFamily="2" charset="2"/>
              <a:buAutoNum type="arabicPeriod" startAt="3"/>
            </a:pPr>
            <a:r>
              <a:rPr lang="en-US" sz="2400" dirty="0" smtClean="0"/>
              <a:t>Update josh’s GPA to 3.7.</a:t>
            </a:r>
          </a:p>
          <a:p>
            <a:pPr marL="533400" indent="-533400" eaLnBrk="1" hangingPunct="1">
              <a:buFont typeface="Wingdings" pitchFamily="2" charset="2"/>
              <a:buAutoNum type="arabicPeriod" startAt="3"/>
            </a:pPr>
            <a:r>
              <a:rPr lang="en-US" sz="2400" dirty="0" smtClean="0"/>
              <a:t>Delete student  table</a:t>
            </a:r>
          </a:p>
          <a:p>
            <a:pPr marL="533400" indent="-533400" eaLnBrk="1" hangingPunct="1">
              <a:buFont typeface="Wingdings" pitchFamily="2" charset="2"/>
              <a:buAutoNum type="arabicPeriod" startAt="3"/>
            </a:pPr>
            <a:r>
              <a:rPr lang="en-US" sz="2400" dirty="0" smtClean="0"/>
              <a:t>Add a column address (i.e. address: </a:t>
            </a:r>
            <a:r>
              <a:rPr lang="en-US" sz="2400" dirty="0" err="1" smtClean="0"/>
              <a:t>varchar</a:t>
            </a:r>
            <a:r>
              <a:rPr lang="en-US" sz="2400" dirty="0" smtClean="0"/>
              <a:t>(50) ) to the </a:t>
            </a:r>
            <a:r>
              <a:rPr lang="en-US" sz="2400" i="1" dirty="0" smtClean="0"/>
              <a:t>Student</a:t>
            </a:r>
            <a:r>
              <a:rPr lang="en-US" sz="2400" dirty="0" smtClean="0"/>
              <a:t> table.</a:t>
            </a:r>
          </a:p>
          <a:p>
            <a:pPr marL="533400" indent="-533400" eaLnBrk="1" hangingPunct="1">
              <a:buFont typeface="Wingdings" pitchFamily="2" charset="2"/>
              <a:buAutoNum type="arabicPeriod" startAt="3"/>
            </a:pPr>
            <a:r>
              <a:rPr lang="en-US" sz="2400" dirty="0" smtClean="0"/>
              <a:t>Change the data type of address column into </a:t>
            </a:r>
            <a:r>
              <a:rPr lang="en-US" sz="2400" dirty="0" err="1" smtClean="0"/>
              <a:t>varchar</a:t>
            </a:r>
            <a:r>
              <a:rPr lang="en-US" sz="2400" dirty="0" smtClean="0"/>
              <a:t>(100).</a:t>
            </a:r>
          </a:p>
          <a:p>
            <a:pPr marL="533400" indent="-533400" eaLnBrk="1" hangingPunct="1">
              <a:buFont typeface="Wingdings" pitchFamily="2" charset="2"/>
              <a:buAutoNum type="arabicPeriod" startAt="3"/>
            </a:pPr>
            <a:r>
              <a:rPr lang="en-US" sz="2400" dirty="0" smtClean="0"/>
              <a:t>Add a checking rule to GPA column, GPA values should between 0 and 4.</a:t>
            </a:r>
          </a:p>
          <a:p>
            <a:pPr marL="533400" indent="-533400" eaLnBrk="1" hangingPunct="1">
              <a:buFont typeface="Wingdings" pitchFamily="2" charset="2"/>
              <a:buAutoNum type="arabicPeriod" startAt="3"/>
            </a:pPr>
            <a:r>
              <a:rPr lang="en-US" sz="2400" dirty="0" smtClean="0"/>
              <a:t>Remove the check constraint added to the GPA column.</a:t>
            </a:r>
          </a:p>
          <a:p>
            <a:pPr marL="533400" indent="-533400" eaLnBrk="1" hangingPunct="1">
              <a:buFont typeface="Wingdings" pitchFamily="2" charset="2"/>
              <a:buAutoNum type="arabicPeriod" startAt="3"/>
            </a:pPr>
            <a:r>
              <a:rPr lang="en-US" sz="2400" dirty="0" smtClean="0"/>
              <a:t>Create table  Major(</a:t>
            </a:r>
            <a:r>
              <a:rPr lang="en-US" sz="2400" dirty="0" err="1" smtClean="0"/>
              <a:t>majorId</a:t>
            </a:r>
            <a:r>
              <a:rPr lang="en-US" sz="2400" dirty="0" smtClean="0"/>
              <a:t> , description).</a:t>
            </a:r>
          </a:p>
          <a:p>
            <a:pPr marL="533400" indent="-533400" eaLnBrk="1" hangingPunct="1">
              <a:buFont typeface="Wingdings" pitchFamily="2" charset="2"/>
              <a:buAutoNum type="arabicPeriod" startAt="3"/>
            </a:pPr>
            <a:r>
              <a:rPr lang="en-US" sz="2400" dirty="0" smtClean="0"/>
              <a:t>Change student table to reflect Primary Key.</a:t>
            </a:r>
          </a:p>
        </p:txBody>
      </p:sp>
      <p:sp>
        <p:nvSpPr>
          <p:cNvPr id="2" name="Rectangle 1"/>
          <p:cNvSpPr/>
          <p:nvPr/>
        </p:nvSpPr>
        <p:spPr>
          <a:xfrm>
            <a:off x="6954927" y="479612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200" smtClean="0"/>
              <a:t>Relational Tables Can Answer</a:t>
            </a:r>
            <a:br>
              <a:rPr lang="en-GB" sz="3200" smtClean="0"/>
            </a:br>
            <a:r>
              <a:rPr lang="en-GB" sz="3200" smtClean="0"/>
              <a:t>Many Queries</a:t>
            </a:r>
            <a:endParaRPr lang="en-GB" sz="3600" smtClean="0"/>
          </a:p>
        </p:txBody>
      </p:sp>
      <p:pic>
        <p:nvPicPr>
          <p:cNvPr id="6147" name="Picture 3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828800" y="2046288"/>
            <a:ext cx="5546725" cy="2220912"/>
          </a:xfrm>
        </p:spPr>
      </p:pic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2032000" y="1690688"/>
            <a:ext cx="10350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1800">
                <a:solidFill>
                  <a:srgbClr val="3333CC"/>
                </a:solidFill>
              </a:rPr>
              <a:t>Student</a:t>
            </a: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3832225" y="1690688"/>
            <a:ext cx="1314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1800">
                <a:solidFill>
                  <a:srgbClr val="3333CC"/>
                </a:solidFill>
              </a:rPr>
              <a:t>Enrolment</a:t>
            </a: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5992813" y="1676400"/>
            <a:ext cx="971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1800">
                <a:solidFill>
                  <a:srgbClr val="3333CC"/>
                </a:solidFill>
              </a:rPr>
              <a:t>Course</a:t>
            </a: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381000" y="4660900"/>
            <a:ext cx="8458200" cy="128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en-GB" sz="2600" b="0">
                <a:solidFill>
                  <a:srgbClr val="3333CC"/>
                </a:solidFill>
              </a:rPr>
              <a:t> How many courses are there &amp; what are their names?</a:t>
            </a:r>
          </a:p>
          <a:p>
            <a:pPr>
              <a:buFontTx/>
              <a:buChar char="•"/>
            </a:pPr>
            <a:r>
              <a:rPr lang="en-GB" sz="2600" b="0">
                <a:solidFill>
                  <a:srgbClr val="3333CC"/>
                </a:solidFill>
              </a:rPr>
              <a:t> Which students are enrolled for Java?</a:t>
            </a:r>
          </a:p>
          <a:p>
            <a:pPr>
              <a:buFontTx/>
              <a:buChar char="•"/>
            </a:pPr>
            <a:r>
              <a:rPr lang="en-GB" sz="2600" b="0">
                <a:solidFill>
                  <a:srgbClr val="3333CC"/>
                </a:solidFill>
              </a:rPr>
              <a:t> How many students take 3 or more courses?</a:t>
            </a:r>
          </a:p>
        </p:txBody>
      </p:sp>
      <p:sp>
        <p:nvSpPr>
          <p:cNvPr id="8" name="Rectangle 7"/>
          <p:cNvSpPr/>
          <p:nvPr/>
        </p:nvSpPr>
        <p:spPr>
          <a:xfrm>
            <a:off x="7421092" y="4572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3"/>
              </a:rPr>
              <a:t>www.hndit.com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600" smtClean="0"/>
              <a:t>SQL - Structured Query Language</a:t>
            </a:r>
          </a:p>
        </p:txBody>
      </p:sp>
      <p:sp>
        <p:nvSpPr>
          <p:cNvPr id="363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/>
            <a:endParaRPr lang="en-GB" sz="2400" smtClean="0"/>
          </a:p>
          <a:p>
            <a:pPr eaLnBrk="1" hangingPunct="1"/>
            <a:r>
              <a:rPr lang="en-GB" sz="2400" smtClean="0"/>
              <a:t>SQL was developed at IBM around 1975...</a:t>
            </a:r>
          </a:p>
          <a:p>
            <a:pPr eaLnBrk="1" hangingPunct="1"/>
            <a:endParaRPr lang="en-GB" sz="2400" smtClean="0"/>
          </a:p>
          <a:p>
            <a:pPr eaLnBrk="1" hangingPunct="1"/>
            <a:r>
              <a:rPr lang="en-GB" sz="2400" smtClean="0"/>
              <a:t>Structured programming?</a:t>
            </a:r>
          </a:p>
          <a:p>
            <a:pPr eaLnBrk="1" hangingPunct="1">
              <a:buFontTx/>
              <a:buNone/>
            </a:pPr>
            <a:r>
              <a:rPr lang="en-GB" sz="2400" smtClean="0"/>
              <a:t>		No! - Structured English (from ‘SEQUEL’)</a:t>
            </a:r>
          </a:p>
          <a:p>
            <a:pPr eaLnBrk="1" hangingPunct="1">
              <a:buFontTx/>
              <a:buNone/>
            </a:pPr>
            <a:r>
              <a:rPr lang="en-GB" sz="2400" smtClean="0"/>
              <a:t>	 	</a:t>
            </a:r>
            <a:r>
              <a:rPr lang="en-US" sz="2400" smtClean="0"/>
              <a:t>(for Structured English QUEry Language)</a:t>
            </a:r>
          </a:p>
          <a:p>
            <a:pPr eaLnBrk="1" hangingPunct="1">
              <a:buFontTx/>
              <a:buNone/>
            </a:pPr>
            <a:endParaRPr lang="en-GB" sz="2400" smtClean="0"/>
          </a:p>
          <a:p>
            <a:pPr eaLnBrk="1" hangingPunct="1"/>
            <a:r>
              <a:rPr lang="en-GB" sz="2400" smtClean="0"/>
              <a:t> SQL is a </a:t>
            </a:r>
            <a:r>
              <a:rPr lang="en-GB" sz="2400" i="1" smtClean="0"/>
              <a:t>declarative language -</a:t>
            </a:r>
            <a:r>
              <a:rPr lang="en-GB" sz="2400" smtClean="0"/>
              <a:t> says </a:t>
            </a:r>
            <a:r>
              <a:rPr lang="en-GB" sz="2400" i="1" smtClean="0"/>
              <a:t>what </a:t>
            </a:r>
            <a:r>
              <a:rPr lang="en-GB" sz="2400" smtClean="0"/>
              <a:t>not </a:t>
            </a:r>
            <a:r>
              <a:rPr lang="en-GB" sz="2400" i="1" smtClean="0"/>
              <a:t>how</a:t>
            </a:r>
          </a:p>
          <a:p>
            <a:pPr eaLnBrk="1" hangingPunct="1"/>
            <a:endParaRPr lang="en-GB" sz="2400" i="1" smtClean="0"/>
          </a:p>
          <a:p>
            <a:pPr eaLnBrk="1" hangingPunct="1"/>
            <a:r>
              <a:rPr lang="en-GB" sz="2400" smtClean="0"/>
              <a:t> SQL is an </a:t>
            </a:r>
            <a:r>
              <a:rPr lang="en-GB" sz="2400" i="1" smtClean="0"/>
              <a:t>abstract </a:t>
            </a:r>
            <a:r>
              <a:rPr lang="en-GB" sz="2400" smtClean="0"/>
              <a:t>&amp; </a:t>
            </a:r>
            <a:r>
              <a:rPr lang="en-GB" sz="2400" i="1" smtClean="0"/>
              <a:t>portable </a:t>
            </a:r>
            <a:r>
              <a:rPr lang="en-GB" sz="2400" smtClean="0"/>
              <a:t>interface to RDMBs</a:t>
            </a:r>
          </a:p>
          <a:p>
            <a:pPr eaLnBrk="1" hangingPunct="1"/>
            <a:endParaRPr lang="en-GB" sz="2400" smtClean="0"/>
          </a:p>
          <a:p>
            <a:pPr eaLnBrk="1" hangingPunct="1"/>
            <a:r>
              <a:rPr lang="en-GB" sz="2400" smtClean="0"/>
              <a:t> </a:t>
            </a:r>
            <a:r>
              <a:rPr lang="en-GB" sz="2400" b="1" smtClean="0">
                <a:solidFill>
                  <a:srgbClr val="FF0066"/>
                </a:solidFill>
              </a:rPr>
              <a:t>Warning</a:t>
            </a:r>
            <a:r>
              <a:rPr lang="en-GB" sz="2400" b="1" smtClean="0"/>
              <a:t>: </a:t>
            </a:r>
            <a:r>
              <a:rPr lang="en-GB" sz="2400" smtClean="0">
                <a:solidFill>
                  <a:srgbClr val="008000"/>
                </a:solidFill>
              </a:rPr>
              <a:t>different vendors have </a:t>
            </a:r>
            <a:r>
              <a:rPr lang="en-GB" sz="2400" b="1" smtClean="0">
                <a:solidFill>
                  <a:srgbClr val="008000"/>
                </a:solidFill>
              </a:rPr>
              <a:t>dialects </a:t>
            </a:r>
            <a:r>
              <a:rPr lang="en-GB" sz="2400" smtClean="0">
                <a:solidFill>
                  <a:srgbClr val="008000"/>
                </a:solidFill>
              </a:rPr>
              <a:t>&amp; </a:t>
            </a:r>
            <a:r>
              <a:rPr lang="en-GB" sz="2400" b="1" smtClean="0">
                <a:solidFill>
                  <a:srgbClr val="008000"/>
                </a:solidFill>
              </a:rPr>
              <a:t>extensions</a:t>
            </a:r>
          </a:p>
          <a:p>
            <a:pPr eaLnBrk="1" hangingPunct="1">
              <a:buFontTx/>
              <a:buNone/>
            </a:pPr>
            <a:endParaRPr lang="en-GB" sz="2400" smtClean="0">
              <a:solidFill>
                <a:srgbClr val="008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421092" y="4572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3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3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3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63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63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63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63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63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635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635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635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635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6352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6352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Structured Query Language (contd.)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buFontTx/>
              <a:buNone/>
            </a:pPr>
            <a:endParaRPr lang="en-US" sz="2400" dirty="0" smtClean="0"/>
          </a:p>
          <a:p>
            <a:pPr eaLnBrk="1" hangingPunct="1">
              <a:buFontTx/>
              <a:buNone/>
            </a:pPr>
            <a:r>
              <a:rPr lang="en-US" sz="2400" dirty="0" smtClean="0"/>
              <a:t>SQL is a comprehensive database language:</a:t>
            </a:r>
          </a:p>
          <a:p>
            <a:pPr eaLnBrk="1" hangingPunct="1">
              <a:buFontTx/>
              <a:buNone/>
            </a:pPr>
            <a:endParaRPr lang="en-US" sz="2400" dirty="0" smtClean="0"/>
          </a:p>
          <a:p>
            <a:pPr lvl="1" eaLnBrk="1" hangingPunct="1"/>
            <a:r>
              <a:rPr lang="en-US" sz="2200" dirty="0" smtClean="0"/>
              <a:t>Data Definition Language (DDL)</a:t>
            </a:r>
          </a:p>
          <a:p>
            <a:pPr lvl="1" eaLnBrk="1" hangingPunct="1"/>
            <a:endParaRPr lang="en-US" sz="2200" dirty="0" smtClean="0"/>
          </a:p>
          <a:p>
            <a:pPr lvl="1" eaLnBrk="1" hangingPunct="1"/>
            <a:r>
              <a:rPr lang="en-US" sz="2200" dirty="0" smtClean="0"/>
              <a:t>Data Manipulation Language (DML)</a:t>
            </a:r>
          </a:p>
          <a:p>
            <a:pPr lvl="1" eaLnBrk="1" hangingPunct="1"/>
            <a:endParaRPr lang="en-US" sz="2200" dirty="0" smtClean="0"/>
          </a:p>
          <a:p>
            <a:pPr lvl="1" eaLnBrk="1" hangingPunct="1"/>
            <a:r>
              <a:rPr lang="en-US" sz="2200" dirty="0" smtClean="0"/>
              <a:t>Facilities for security &amp; authorization</a:t>
            </a:r>
          </a:p>
          <a:p>
            <a:pPr lvl="1" eaLnBrk="1" hangingPunct="1"/>
            <a:r>
              <a:rPr lang="en-US" sz="2200" dirty="0" smtClean="0"/>
              <a:t>Facilities for transaction processing</a:t>
            </a:r>
          </a:p>
          <a:p>
            <a:pPr lvl="1" eaLnBrk="1" hangingPunct="1"/>
            <a:endParaRPr lang="en-US" sz="2200" dirty="0" smtClean="0"/>
          </a:p>
          <a:p>
            <a:pPr lvl="1" eaLnBrk="1" hangingPunct="1"/>
            <a:r>
              <a:rPr lang="en-US" sz="2200" dirty="0" smtClean="0"/>
              <a:t>Facilities for embedding SQL in general purpose languages (Embedded SQL)</a:t>
            </a:r>
          </a:p>
          <a:p>
            <a:pPr lvl="1" eaLnBrk="1" hangingPunct="1">
              <a:buFontTx/>
              <a:buNone/>
            </a:pPr>
            <a:endParaRPr lang="en-US" sz="2200" dirty="0" smtClean="0"/>
          </a:p>
        </p:txBody>
      </p:sp>
      <p:pic>
        <p:nvPicPr>
          <p:cNvPr id="8196" name="Picture 4" descr="eleve_prof-12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13525" y="1752600"/>
            <a:ext cx="2073275" cy="227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7421092" y="4572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3"/>
              </a:rPr>
              <a:t>www.hndit.com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1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1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</a:pPr>
            <a:endParaRPr lang="en-GB" sz="2000" smtClean="0"/>
          </a:p>
          <a:p>
            <a:pPr eaLnBrk="1" hangingPunct="1">
              <a:lnSpc>
                <a:spcPct val="90000"/>
              </a:lnSpc>
            </a:pPr>
            <a:r>
              <a:rPr lang="en-GB" sz="2000" smtClean="0"/>
              <a:t>SQL uses English keywords &amp; user-defined names</a:t>
            </a:r>
          </a:p>
          <a:p>
            <a:pPr eaLnBrk="1" hangingPunct="1">
              <a:lnSpc>
                <a:spcPct val="90000"/>
              </a:lnSpc>
            </a:pPr>
            <a:endParaRPr lang="en-GB" sz="2000" smtClean="0"/>
          </a:p>
          <a:p>
            <a:pPr lvl="2" eaLnBrk="1" hangingPunct="1">
              <a:lnSpc>
                <a:spcPct val="90000"/>
              </a:lnSpc>
              <a:buFontTx/>
              <a:buNone/>
            </a:pPr>
            <a:endParaRPr lang="en-GB" sz="18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sz="2000" smtClean="0"/>
              <a:t> </a:t>
            </a:r>
          </a:p>
          <a:p>
            <a:pPr eaLnBrk="1" hangingPunct="1">
              <a:lnSpc>
                <a:spcPct val="90000"/>
              </a:lnSpc>
            </a:pPr>
            <a:endParaRPr lang="en-GB" sz="2000" smtClean="0"/>
          </a:p>
          <a:p>
            <a:pPr eaLnBrk="1" hangingPunct="1">
              <a:lnSpc>
                <a:spcPct val="90000"/>
              </a:lnSpc>
            </a:pPr>
            <a:endParaRPr lang="en-GB" sz="2000" smtClean="0"/>
          </a:p>
          <a:p>
            <a:pPr eaLnBrk="1" hangingPunct="1">
              <a:lnSpc>
                <a:spcPct val="90000"/>
              </a:lnSpc>
            </a:pPr>
            <a:endParaRPr lang="en-GB" sz="2000" smtClean="0"/>
          </a:p>
          <a:p>
            <a:pPr eaLnBrk="1" hangingPunct="1">
              <a:lnSpc>
                <a:spcPct val="90000"/>
              </a:lnSpc>
            </a:pPr>
            <a:endParaRPr lang="en-GB" sz="2000" smtClean="0"/>
          </a:p>
          <a:p>
            <a:pPr eaLnBrk="1" hangingPunct="1">
              <a:lnSpc>
                <a:spcPct val="90000"/>
              </a:lnSpc>
            </a:pPr>
            <a:r>
              <a:rPr lang="en-GB" sz="2000" smtClean="0"/>
              <a:t>By convention, keywords are upper-case</a:t>
            </a:r>
          </a:p>
          <a:p>
            <a:pPr eaLnBrk="1" hangingPunct="1">
              <a:lnSpc>
                <a:spcPct val="90000"/>
              </a:lnSpc>
            </a:pPr>
            <a:r>
              <a:rPr lang="en-GB" sz="2000" smtClean="0"/>
              <a:t> Text data is enclosed using single quotes (‘ ' ‘)</a:t>
            </a:r>
          </a:p>
          <a:p>
            <a:pPr eaLnBrk="1" hangingPunct="1">
              <a:lnSpc>
                <a:spcPct val="90000"/>
              </a:lnSpc>
            </a:pPr>
            <a:r>
              <a:rPr lang="en-GB" sz="2000" smtClean="0"/>
              <a:t> Round brackets (‘(‘) are used to group related items</a:t>
            </a:r>
          </a:p>
          <a:p>
            <a:pPr eaLnBrk="1" hangingPunct="1">
              <a:lnSpc>
                <a:spcPct val="90000"/>
              </a:lnSpc>
            </a:pPr>
            <a:r>
              <a:rPr lang="en-GB" sz="2000" smtClean="0"/>
              <a:t> Commas (‘,’) separate items in a list</a:t>
            </a:r>
          </a:p>
          <a:p>
            <a:pPr eaLnBrk="1" hangingPunct="1">
              <a:lnSpc>
                <a:spcPct val="90000"/>
              </a:lnSpc>
            </a:pPr>
            <a:r>
              <a:rPr lang="en-GB" sz="2000" smtClean="0"/>
              <a:t> Statements are terminated with a semicolon (‘;’)</a:t>
            </a:r>
          </a:p>
        </p:txBody>
      </p:sp>
      <p:sp>
        <p:nvSpPr>
          <p:cNvPr id="9219" name="Rectangle 4"/>
          <p:cNvSpPr>
            <a:spLocks noChangeArrowheads="1"/>
          </p:cNvSpPr>
          <p:nvPr/>
        </p:nvSpPr>
        <p:spPr bwMode="auto">
          <a:xfrm>
            <a:off x="1371600" y="2133600"/>
            <a:ext cx="5943600" cy="2057400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lvl="2"/>
            <a:r>
              <a:rPr lang="en-GB" sz="1600"/>
              <a:t>CREATE TABLE Staff ( </a:t>
            </a:r>
          </a:p>
          <a:p>
            <a:pPr lvl="2"/>
            <a:r>
              <a:rPr lang="en-GB" sz="1600"/>
              <a:t>	StaffNo	 INTEGER, </a:t>
            </a:r>
          </a:p>
          <a:p>
            <a:pPr lvl="2"/>
            <a:r>
              <a:rPr lang="en-GB" sz="1600"/>
              <a:t>	Salary	 FLOAT,</a:t>
            </a:r>
          </a:p>
          <a:p>
            <a:pPr lvl="2"/>
            <a:r>
              <a:rPr lang="en-GB" sz="1600"/>
              <a:t>	Lname	 CHAR(20) </a:t>
            </a:r>
          </a:p>
          <a:p>
            <a:pPr lvl="2"/>
            <a:r>
              <a:rPr lang="en-GB" sz="1600"/>
              <a:t>);</a:t>
            </a:r>
          </a:p>
          <a:p>
            <a:pPr lvl="2"/>
            <a:r>
              <a:rPr lang="en-GB" sz="1600"/>
              <a:t>INSERT INTO Staff VALUES (32, 25000.0, 'Smith');</a:t>
            </a:r>
          </a:p>
          <a:p>
            <a:endParaRPr lang="en-US" sz="1600"/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SQL Syntax</a:t>
            </a:r>
          </a:p>
        </p:txBody>
      </p:sp>
      <p:sp>
        <p:nvSpPr>
          <p:cNvPr id="365573" name="Line 5"/>
          <p:cNvSpPr>
            <a:spLocks noChangeShapeType="1"/>
          </p:cNvSpPr>
          <p:nvPr/>
        </p:nvSpPr>
        <p:spPr bwMode="auto">
          <a:xfrm flipH="1" flipV="1">
            <a:off x="4572000" y="2362200"/>
            <a:ext cx="1066800" cy="2743200"/>
          </a:xfrm>
          <a:prstGeom prst="line">
            <a:avLst/>
          </a:prstGeom>
          <a:noFill/>
          <a:ln w="25400">
            <a:solidFill>
              <a:srgbClr val="FF99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5574" name="Line 6"/>
          <p:cNvSpPr>
            <a:spLocks noChangeShapeType="1"/>
          </p:cNvSpPr>
          <p:nvPr/>
        </p:nvSpPr>
        <p:spPr bwMode="auto">
          <a:xfrm flipV="1">
            <a:off x="2743200" y="2667000"/>
            <a:ext cx="2514600" cy="2743200"/>
          </a:xfrm>
          <a:prstGeom prst="line">
            <a:avLst/>
          </a:prstGeom>
          <a:noFill/>
          <a:ln w="25400">
            <a:solidFill>
              <a:srgbClr val="FF99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5575" name="Line 7"/>
          <p:cNvSpPr>
            <a:spLocks noChangeShapeType="1"/>
          </p:cNvSpPr>
          <p:nvPr/>
        </p:nvSpPr>
        <p:spPr bwMode="auto">
          <a:xfrm flipV="1">
            <a:off x="5867400" y="3657600"/>
            <a:ext cx="1295400" cy="2209800"/>
          </a:xfrm>
          <a:prstGeom prst="line">
            <a:avLst/>
          </a:prstGeom>
          <a:noFill/>
          <a:ln w="25400">
            <a:solidFill>
              <a:srgbClr val="FF99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421092" y="4572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55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55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3655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655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5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655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655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3655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655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5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655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655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3655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3655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5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5573" grpId="0" animBg="1"/>
      <p:bldP spid="365573" grpId="1" animBg="1"/>
      <p:bldP spid="365574" grpId="0" animBg="1"/>
      <p:bldP spid="365574" grpId="1" animBg="1"/>
      <p:bldP spid="365575" grpId="0" animBg="1"/>
      <p:bldP spid="365575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SQL Terminology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z="2400" smtClean="0"/>
              <a:t>SQL does not use formal relational terminology</a:t>
            </a:r>
          </a:p>
          <a:p>
            <a:pPr eaLnBrk="1" hangingPunct="1"/>
            <a:endParaRPr lang="en-GB" sz="2400" smtClean="0"/>
          </a:p>
          <a:p>
            <a:pPr lvl="2" eaLnBrk="1" hangingPunct="1">
              <a:buFontTx/>
              <a:buNone/>
            </a:pPr>
            <a:r>
              <a:rPr lang="en-GB" sz="2000" u="sng" smtClean="0"/>
              <a:t>Formal 				Informal (SQL)</a:t>
            </a:r>
          </a:p>
          <a:p>
            <a:pPr lvl="2" eaLnBrk="1" hangingPunct="1">
              <a:buFontTx/>
              <a:buNone/>
            </a:pPr>
            <a:r>
              <a:rPr lang="en-GB" sz="2000" smtClean="0"/>
              <a:t>Relation 			Table</a:t>
            </a:r>
          </a:p>
          <a:p>
            <a:pPr lvl="2" eaLnBrk="1" hangingPunct="1">
              <a:buFontTx/>
              <a:buNone/>
            </a:pPr>
            <a:r>
              <a:rPr lang="en-GB" sz="2000" smtClean="0"/>
              <a:t>Tuple 				Row</a:t>
            </a:r>
          </a:p>
          <a:p>
            <a:pPr lvl="2" eaLnBrk="1" hangingPunct="1">
              <a:buFontTx/>
              <a:buNone/>
            </a:pPr>
            <a:r>
              <a:rPr lang="en-GB" sz="2000" smtClean="0"/>
              <a:t>Attribute 			Column</a:t>
            </a:r>
          </a:p>
          <a:p>
            <a:pPr lvl="2" eaLnBrk="1" hangingPunct="1">
              <a:buFontTx/>
              <a:buNone/>
            </a:pPr>
            <a:r>
              <a:rPr lang="en-GB" sz="2000" smtClean="0"/>
              <a:t>Cardinality 			No. of rows</a:t>
            </a:r>
          </a:p>
          <a:p>
            <a:pPr lvl="2" eaLnBrk="1" hangingPunct="1">
              <a:buFontTx/>
              <a:buNone/>
            </a:pPr>
            <a:r>
              <a:rPr lang="en-GB" sz="2000" smtClean="0"/>
              <a:t>Degree 				No. of columns</a:t>
            </a:r>
          </a:p>
          <a:p>
            <a:pPr lvl="2" eaLnBrk="1" hangingPunct="1">
              <a:buFontTx/>
              <a:buNone/>
            </a:pPr>
            <a:r>
              <a:rPr lang="en-GB" sz="2000" smtClean="0"/>
              <a:t>Relationships 			Foreign keys</a:t>
            </a:r>
          </a:p>
          <a:p>
            <a:pPr lvl="2" eaLnBrk="1" hangingPunct="1">
              <a:buFontTx/>
              <a:buNone/>
            </a:pPr>
            <a:r>
              <a:rPr lang="en-GB" sz="2000" smtClean="0"/>
              <a:t>Constraints 			Assertions</a:t>
            </a:r>
          </a:p>
          <a:p>
            <a:pPr eaLnBrk="1" hangingPunct="1">
              <a:buFontTx/>
              <a:buNone/>
            </a:pPr>
            <a:endParaRPr lang="en-GB" sz="2400" smtClean="0"/>
          </a:p>
        </p:txBody>
      </p:sp>
      <p:pic>
        <p:nvPicPr>
          <p:cNvPr id="10244" name="Picture 4" descr="005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81800" y="2667000"/>
            <a:ext cx="16764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7421092" y="4572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3"/>
              </a:rPr>
              <a:t>www.hndit.com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Structured Query Language (contd.)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4294967295"/>
          </p:nvPr>
        </p:nvSpPr>
        <p:spPr>
          <a:ln>
            <a:solidFill>
              <a:srgbClr val="FF9900"/>
            </a:solidFill>
          </a:ln>
        </p:spPr>
        <p:txBody>
          <a:bodyPr/>
          <a:lstStyle/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Creating tables…</a:t>
            </a:r>
          </a:p>
          <a:p>
            <a:pPr lvl="1" eaLnBrk="1" hangingPunct="1"/>
            <a:endParaRPr lang="en-US" smtClean="0"/>
          </a:p>
          <a:p>
            <a:pPr lvl="1" eaLnBrk="1" hangingPunct="1"/>
            <a:r>
              <a:rPr lang="en-US" smtClean="0"/>
              <a:t>Tables can be created using </a:t>
            </a:r>
            <a:r>
              <a:rPr lang="en-US" b="1" smtClean="0"/>
              <a:t>CREATE TABLE</a:t>
            </a:r>
            <a:r>
              <a:rPr lang="en-US" smtClean="0"/>
              <a:t> statement</a:t>
            </a:r>
          </a:p>
          <a:p>
            <a:pPr lvl="1" eaLnBrk="1" hangingPunct="1"/>
            <a:r>
              <a:rPr lang="en-US" smtClean="0"/>
              <a:t>There are different data types available in SQL2</a:t>
            </a:r>
          </a:p>
          <a:p>
            <a:pPr lvl="1" eaLnBrk="1" hangingPunct="1">
              <a:buFontTx/>
              <a:buNone/>
            </a:pPr>
            <a:endParaRPr lang="en-US" smtClean="0"/>
          </a:p>
        </p:txBody>
      </p:sp>
      <p:sp>
        <p:nvSpPr>
          <p:cNvPr id="4" name="Rectangle 3"/>
          <p:cNvSpPr/>
          <p:nvPr/>
        </p:nvSpPr>
        <p:spPr>
          <a:xfrm>
            <a:off x="7421092" y="4572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Structured Query Language (contd.)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458200" cy="45307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z="2200" smtClean="0"/>
          </a:p>
          <a:p>
            <a:pPr eaLnBrk="1" hangingPunct="1">
              <a:lnSpc>
                <a:spcPct val="90000"/>
              </a:lnSpc>
            </a:pPr>
            <a:r>
              <a:rPr lang="en-US" sz="2200" smtClean="0"/>
              <a:t>Integer (INT, INTEGER &amp; SMALLINT)     </a:t>
            </a:r>
          </a:p>
          <a:p>
            <a:pPr eaLnBrk="1" hangingPunct="1">
              <a:lnSpc>
                <a:spcPct val="90000"/>
              </a:lnSpc>
            </a:pPr>
            <a:endParaRPr lang="en-US" sz="2200" smtClean="0"/>
          </a:p>
          <a:p>
            <a:pPr eaLnBrk="1" hangingPunct="1">
              <a:lnSpc>
                <a:spcPct val="90000"/>
              </a:lnSpc>
            </a:pPr>
            <a:r>
              <a:rPr lang="en-US" sz="2200" smtClean="0"/>
              <a:t>Real numbers (FLOAT, REAL, DOUBLE)</a:t>
            </a:r>
          </a:p>
          <a:p>
            <a:pPr eaLnBrk="1" hangingPunct="1">
              <a:lnSpc>
                <a:spcPct val="90000"/>
              </a:lnSpc>
            </a:pPr>
            <a:endParaRPr lang="en-US" sz="2200" smtClean="0"/>
          </a:p>
          <a:p>
            <a:pPr eaLnBrk="1" hangingPunct="1">
              <a:lnSpc>
                <a:spcPct val="90000"/>
              </a:lnSpc>
            </a:pPr>
            <a:r>
              <a:rPr lang="en-US" sz="2200" smtClean="0"/>
              <a:t>Formatted numbers DECIMAL(i,j) or DEC(i,j) or NUMERIC(i,j)</a:t>
            </a:r>
          </a:p>
          <a:p>
            <a:pPr eaLnBrk="1" hangingPunct="1">
              <a:lnSpc>
                <a:spcPct val="90000"/>
              </a:lnSpc>
            </a:pPr>
            <a:endParaRPr lang="en-US" sz="2200" smtClean="0"/>
          </a:p>
          <a:p>
            <a:pPr eaLnBrk="1" hangingPunct="1">
              <a:lnSpc>
                <a:spcPct val="90000"/>
              </a:lnSpc>
            </a:pPr>
            <a:r>
              <a:rPr lang="en-US" sz="2200" smtClean="0"/>
              <a:t>Character strings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smtClean="0"/>
              <a:t>Fixed length: CHAR(n) or CHARACTER(n)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200" smtClean="0"/>
              <a:t>Variable length: VARCHAR(n)</a:t>
            </a:r>
          </a:p>
          <a:p>
            <a:pPr lvl="1" eaLnBrk="1" hangingPunct="1">
              <a:lnSpc>
                <a:spcPct val="90000"/>
              </a:lnSpc>
            </a:pPr>
            <a:endParaRPr lang="en-US" sz="2200" smtClean="0"/>
          </a:p>
          <a:p>
            <a:pPr eaLnBrk="1" hangingPunct="1">
              <a:lnSpc>
                <a:spcPct val="90000"/>
              </a:lnSpc>
            </a:pPr>
            <a:r>
              <a:rPr lang="en-US" sz="2200" smtClean="0"/>
              <a:t>Date and Time: DATE and TIME data types are supported in SQL2</a:t>
            </a:r>
          </a:p>
          <a:p>
            <a:pPr lvl="1" eaLnBrk="1" hangingPunct="1">
              <a:lnSpc>
                <a:spcPct val="90000"/>
              </a:lnSpc>
            </a:pPr>
            <a:endParaRPr lang="en-US" sz="2200" smtClean="0"/>
          </a:p>
        </p:txBody>
      </p:sp>
      <p:sp>
        <p:nvSpPr>
          <p:cNvPr id="4" name="Rectangle 3"/>
          <p:cNvSpPr/>
          <p:nvPr/>
        </p:nvSpPr>
        <p:spPr>
          <a:xfrm>
            <a:off x="7421092" y="457200"/>
            <a:ext cx="1722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hlinkClick r:id="rId2"/>
              </a:rPr>
              <a:t>www.hndit.com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NDI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HNDIT</Template>
  <TotalTime>233</TotalTime>
  <Words>853</Words>
  <Application>Microsoft Office PowerPoint</Application>
  <PresentationFormat>On-screen Show (4:3)</PresentationFormat>
  <Paragraphs>354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3" baseType="lpstr">
      <vt:lpstr>Arial</vt:lpstr>
      <vt:lpstr>Calibri</vt:lpstr>
      <vt:lpstr>Wingdings</vt:lpstr>
      <vt:lpstr>HNDIT</vt:lpstr>
      <vt:lpstr>SQL-1</vt:lpstr>
      <vt:lpstr>SQL Components: DDL, DCL, &amp; DML</vt:lpstr>
      <vt:lpstr>Relational Tables Can Answer Many Queries</vt:lpstr>
      <vt:lpstr>SQL - Structured Query Language</vt:lpstr>
      <vt:lpstr>Structured Query Language (contd.)</vt:lpstr>
      <vt:lpstr>SQL Syntax</vt:lpstr>
      <vt:lpstr>SQL Terminology</vt:lpstr>
      <vt:lpstr>Structured Query Language (contd.)</vt:lpstr>
      <vt:lpstr>Structured Query Language (contd.)</vt:lpstr>
      <vt:lpstr>Structured Query Language (contd.)</vt:lpstr>
      <vt:lpstr>Structured Query Language (contd.)</vt:lpstr>
      <vt:lpstr>Structured Query Language (contd.)</vt:lpstr>
      <vt:lpstr>Structured Query Language (contd.)</vt:lpstr>
      <vt:lpstr>Structured Query Language (contd.)</vt:lpstr>
      <vt:lpstr>Structured Query Language (contd.)   </vt:lpstr>
      <vt:lpstr>Structured Query Language (contd.)  </vt:lpstr>
      <vt:lpstr>Structured Query Language (contd.)</vt:lpstr>
      <vt:lpstr>Structured Query Language (contd.)</vt:lpstr>
      <vt:lpstr>Structured Query Language (contd.)</vt:lpstr>
      <vt:lpstr>Structured Query Language (contd.)</vt:lpstr>
      <vt:lpstr>Structured Query Language (contd.)</vt:lpstr>
      <vt:lpstr>Structured Query Language (contd.)</vt:lpstr>
      <vt:lpstr>Structured Query Language (contd.)</vt:lpstr>
      <vt:lpstr>Structured Query Language (contd.)</vt:lpstr>
      <vt:lpstr>Structured Query Language (contd.)</vt:lpstr>
      <vt:lpstr>Structured Query Language (contd.)</vt:lpstr>
      <vt:lpstr>Structured Query Language (contd.)</vt:lpstr>
      <vt:lpstr>Exercises…</vt:lpstr>
      <vt:lpstr>Exercises…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 2002 – Graphics &amp; Multimedia</dc:title>
  <dc:creator>Dell PC</dc:creator>
  <cp:lastModifiedBy>HELLO USER™</cp:lastModifiedBy>
  <cp:revision>44</cp:revision>
  <dcterms:created xsi:type="dcterms:W3CDTF">2013-10-16T01:16:09Z</dcterms:created>
  <dcterms:modified xsi:type="dcterms:W3CDTF">2016-09-21T10:17:47Z</dcterms:modified>
</cp:coreProperties>
</file>