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58" r:id="rId4"/>
    <p:sldId id="278" r:id="rId5"/>
    <p:sldId id="259" r:id="rId6"/>
    <p:sldId id="280" r:id="rId7"/>
    <p:sldId id="260" r:id="rId8"/>
    <p:sldId id="282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7" r:id="rId22"/>
    <p:sldId id="273" r:id="rId23"/>
    <p:sldId id="274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CFC08-8C81-43E1-92F5-D7BDC51735F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FFB39D-CAEB-4401-AE6B-F432B2937C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502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7" name="Picture 3" descr="C:\Users\Dell PC\Desktop\mainp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38" y="2133600"/>
            <a:ext cx="9162738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95431" y="4800600"/>
            <a:ext cx="8696169" cy="609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Chapter 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2247901"/>
            <a:ext cx="3886200" cy="198119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Course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127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74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3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 descr="C:\Users\Dell PC\Desktop\templat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35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8172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410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15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61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9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40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932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18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 descr="C:\Users\Dell PC\Desktop\template2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35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0384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ndit.com/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Week 6-7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DBMS</a:t>
            </a:r>
            <a:br>
              <a:rPr lang="en-US" dirty="0" smtClean="0"/>
            </a:br>
            <a:r>
              <a:rPr lang="en-GB" dirty="0" smtClean="0">
                <a:solidFill>
                  <a:srgbClr val="008000"/>
                </a:solidFill>
              </a:rPr>
              <a:t>ER model-2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010400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96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Enhanced ER Modelling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endParaRPr lang="en-GB" sz="2000" dirty="0" smtClean="0"/>
          </a:p>
          <a:p>
            <a:pPr eaLnBrk="1" hangingPunct="1">
              <a:lnSpc>
                <a:spcPct val="90000"/>
              </a:lnSpc>
            </a:pPr>
            <a:r>
              <a:rPr lang="en-GB" sz="2000" dirty="0" smtClean="0"/>
              <a:t>ER modelling does not capture all the semantics of client’s domain, such as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/>
              <a:t>‘</a:t>
            </a:r>
            <a:r>
              <a:rPr lang="en-GB" sz="2000" dirty="0" smtClean="0">
                <a:solidFill>
                  <a:srgbClr val="FF6600"/>
                </a:solidFill>
              </a:rPr>
              <a:t>ISA</a:t>
            </a:r>
            <a:r>
              <a:rPr lang="en-GB" sz="2000" dirty="0" smtClean="0"/>
              <a:t>’ (‘is a’) relationship or specialization-generalization</a:t>
            </a:r>
          </a:p>
          <a:p>
            <a:pPr lvl="2" eaLnBrk="1" hangingPunct="1">
              <a:lnSpc>
                <a:spcPct val="90000"/>
              </a:lnSpc>
            </a:pPr>
            <a:r>
              <a:rPr lang="en-GB" sz="1700" dirty="0" smtClean="0"/>
              <a:t>‘Manager’ entity type ‘is a’ </a:t>
            </a:r>
            <a:r>
              <a:rPr lang="en-GB" sz="1700" dirty="0" err="1" smtClean="0"/>
              <a:t>subentity</a:t>
            </a:r>
            <a:r>
              <a:rPr lang="en-GB" sz="1700" dirty="0" smtClean="0"/>
              <a:t> of ‘Staff’ entity.</a:t>
            </a:r>
          </a:p>
          <a:p>
            <a:pPr lvl="2" eaLnBrk="1" hangingPunct="1">
              <a:lnSpc>
                <a:spcPct val="90000"/>
              </a:lnSpc>
            </a:pPr>
            <a:endParaRPr lang="en-GB" sz="1700" dirty="0" smtClean="0"/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/>
              <a:t>‘</a:t>
            </a:r>
            <a:r>
              <a:rPr lang="en-GB" sz="2000" dirty="0" err="1" smtClean="0">
                <a:solidFill>
                  <a:srgbClr val="FF6600"/>
                </a:solidFill>
              </a:rPr>
              <a:t>HASA</a:t>
            </a:r>
            <a:r>
              <a:rPr lang="en-GB" sz="2000" dirty="0" smtClean="0"/>
              <a:t>’ (‘has a’) relationship or ‘is-part-of’ relationship or aggregation</a:t>
            </a:r>
          </a:p>
          <a:p>
            <a:pPr lvl="2" eaLnBrk="1" hangingPunct="1">
              <a:lnSpc>
                <a:spcPct val="90000"/>
              </a:lnSpc>
            </a:pPr>
            <a:r>
              <a:rPr lang="en-GB" sz="1700" dirty="0" smtClean="0"/>
              <a:t>A relationship between the ‘whole’ and the ‘part’.</a:t>
            </a:r>
          </a:p>
          <a:p>
            <a:pPr lvl="2" eaLnBrk="1" hangingPunct="1">
              <a:lnSpc>
                <a:spcPct val="90000"/>
              </a:lnSpc>
            </a:pPr>
            <a:r>
              <a:rPr lang="en-GB" sz="1700" dirty="0" smtClean="0"/>
              <a:t>Branch (whole) Has Staff (part)</a:t>
            </a:r>
          </a:p>
          <a:p>
            <a:pPr lvl="2" eaLnBrk="1" hangingPunct="1">
              <a:lnSpc>
                <a:spcPct val="90000"/>
              </a:lnSpc>
            </a:pPr>
            <a:r>
              <a:rPr lang="en-GB" sz="1700" dirty="0" smtClean="0"/>
              <a:t>Composition is a special form of aggregation – ‘part’ is strongly owned by the ‘whole’.</a:t>
            </a:r>
          </a:p>
          <a:p>
            <a:pPr eaLnBrk="1" hangingPunct="1">
              <a:lnSpc>
                <a:spcPct val="90000"/>
              </a:lnSpc>
            </a:pPr>
            <a:endParaRPr lang="en-GB" sz="2000" dirty="0" smtClean="0"/>
          </a:p>
          <a:p>
            <a:pPr eaLnBrk="1" hangingPunct="1">
              <a:lnSpc>
                <a:spcPct val="90000"/>
              </a:lnSpc>
            </a:pPr>
            <a:r>
              <a:rPr lang="en-GB" sz="2000" dirty="0" smtClean="0"/>
              <a:t>Enhanced ER models represent the above relationships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/>
              <a:t>Therefore capture client’s domain more comprehensively.</a:t>
            </a:r>
          </a:p>
        </p:txBody>
      </p:sp>
      <p:sp>
        <p:nvSpPr>
          <p:cNvPr id="4" name="Rectangle 3"/>
          <p:cNvSpPr/>
          <p:nvPr/>
        </p:nvSpPr>
        <p:spPr>
          <a:xfrm>
            <a:off x="7010400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5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5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5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50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50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Diagrammatic Representation of ‘ISA’ relationship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b="1" smtClean="0"/>
          </a:p>
        </p:txBody>
      </p:sp>
      <p:sp>
        <p:nvSpPr>
          <p:cNvPr id="82948" name="Line 12"/>
          <p:cNvSpPr>
            <a:spLocks noChangeShapeType="1"/>
          </p:cNvSpPr>
          <p:nvPr/>
        </p:nvSpPr>
        <p:spPr bwMode="auto">
          <a:xfrm flipH="1">
            <a:off x="3124200" y="3352800"/>
            <a:ext cx="1635125" cy="304800"/>
          </a:xfrm>
          <a:prstGeom prst="line">
            <a:avLst/>
          </a:prstGeom>
          <a:noFill/>
          <a:ln w="9525">
            <a:solidFill>
              <a:srgbClr val="3333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949" name="Text Box 15"/>
          <p:cNvSpPr txBox="1">
            <a:spLocks noChangeArrowheads="1"/>
          </p:cNvSpPr>
          <p:nvPr/>
        </p:nvSpPr>
        <p:spPr bwMode="auto">
          <a:xfrm>
            <a:off x="4806950" y="3200400"/>
            <a:ext cx="4337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800">
                <a:solidFill>
                  <a:srgbClr val="FF9900"/>
                </a:solidFill>
              </a:rPr>
              <a:t>Specialization/generalization indicator</a:t>
            </a:r>
          </a:p>
        </p:txBody>
      </p:sp>
      <p:sp>
        <p:nvSpPr>
          <p:cNvPr id="82950" name="Rectangle 25"/>
          <p:cNvSpPr>
            <a:spLocks noChangeArrowheads="1"/>
          </p:cNvSpPr>
          <p:nvPr/>
        </p:nvSpPr>
        <p:spPr bwMode="auto">
          <a:xfrm>
            <a:off x="1828800" y="2514600"/>
            <a:ext cx="1981200" cy="6096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Staff</a:t>
            </a:r>
          </a:p>
        </p:txBody>
      </p:sp>
      <p:sp>
        <p:nvSpPr>
          <p:cNvPr id="82951" name="Oval 26"/>
          <p:cNvSpPr>
            <a:spLocks noChangeArrowheads="1"/>
          </p:cNvSpPr>
          <p:nvPr/>
        </p:nvSpPr>
        <p:spPr bwMode="auto">
          <a:xfrm>
            <a:off x="3657600" y="1676400"/>
            <a:ext cx="1447800" cy="533400"/>
          </a:xfrm>
          <a:prstGeom prst="ellipse">
            <a:avLst/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u="sng"/>
              <a:t>staffNo</a:t>
            </a:r>
          </a:p>
        </p:txBody>
      </p:sp>
      <p:sp>
        <p:nvSpPr>
          <p:cNvPr id="82952" name="Oval 27"/>
          <p:cNvSpPr>
            <a:spLocks noChangeArrowheads="1"/>
          </p:cNvSpPr>
          <p:nvPr/>
        </p:nvSpPr>
        <p:spPr bwMode="auto">
          <a:xfrm>
            <a:off x="2133600" y="1295400"/>
            <a:ext cx="1371600" cy="609600"/>
          </a:xfrm>
          <a:prstGeom prst="ellipse">
            <a:avLst/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name</a:t>
            </a:r>
          </a:p>
        </p:txBody>
      </p:sp>
      <p:sp>
        <p:nvSpPr>
          <p:cNvPr id="82953" name="Oval 28"/>
          <p:cNvSpPr>
            <a:spLocks noChangeArrowheads="1"/>
          </p:cNvSpPr>
          <p:nvPr/>
        </p:nvSpPr>
        <p:spPr bwMode="auto">
          <a:xfrm>
            <a:off x="457200" y="1524000"/>
            <a:ext cx="1600200" cy="533400"/>
          </a:xfrm>
          <a:prstGeom prst="ellipse">
            <a:avLst/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position</a:t>
            </a:r>
          </a:p>
        </p:txBody>
      </p:sp>
      <p:sp>
        <p:nvSpPr>
          <p:cNvPr id="82954" name="Oval 29"/>
          <p:cNvSpPr>
            <a:spLocks noChangeArrowheads="1"/>
          </p:cNvSpPr>
          <p:nvPr/>
        </p:nvSpPr>
        <p:spPr bwMode="auto">
          <a:xfrm>
            <a:off x="152400" y="2286000"/>
            <a:ext cx="1371600" cy="457200"/>
          </a:xfrm>
          <a:prstGeom prst="ellipse">
            <a:avLst/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salary</a:t>
            </a:r>
          </a:p>
        </p:txBody>
      </p:sp>
      <p:sp>
        <p:nvSpPr>
          <p:cNvPr id="82955" name="Line 30"/>
          <p:cNvSpPr>
            <a:spLocks noChangeShapeType="1"/>
          </p:cNvSpPr>
          <p:nvPr/>
        </p:nvSpPr>
        <p:spPr bwMode="auto">
          <a:xfrm>
            <a:off x="914400" y="2743200"/>
            <a:ext cx="914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56" name="Line 31"/>
          <p:cNvSpPr>
            <a:spLocks noChangeShapeType="1"/>
          </p:cNvSpPr>
          <p:nvPr/>
        </p:nvSpPr>
        <p:spPr bwMode="auto">
          <a:xfrm>
            <a:off x="1295400" y="2057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57" name="Line 32"/>
          <p:cNvSpPr>
            <a:spLocks noChangeShapeType="1"/>
          </p:cNvSpPr>
          <p:nvPr/>
        </p:nvSpPr>
        <p:spPr bwMode="auto">
          <a:xfrm flipH="1">
            <a:off x="2590800" y="19050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58" name="Line 33"/>
          <p:cNvSpPr>
            <a:spLocks noChangeShapeType="1"/>
          </p:cNvSpPr>
          <p:nvPr/>
        </p:nvSpPr>
        <p:spPr bwMode="auto">
          <a:xfrm flipH="1">
            <a:off x="3505200" y="22098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59" name="Rectangle 34"/>
          <p:cNvSpPr>
            <a:spLocks noChangeArrowheads="1"/>
          </p:cNvSpPr>
          <p:nvPr/>
        </p:nvSpPr>
        <p:spPr bwMode="auto">
          <a:xfrm>
            <a:off x="762000" y="4572000"/>
            <a:ext cx="1828800" cy="5334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Manager</a:t>
            </a:r>
          </a:p>
        </p:txBody>
      </p:sp>
      <p:sp>
        <p:nvSpPr>
          <p:cNvPr id="82960" name="Oval 35"/>
          <p:cNvSpPr>
            <a:spLocks noChangeArrowheads="1"/>
          </p:cNvSpPr>
          <p:nvPr/>
        </p:nvSpPr>
        <p:spPr bwMode="auto">
          <a:xfrm>
            <a:off x="228600" y="5791200"/>
            <a:ext cx="2133600" cy="609600"/>
          </a:xfrm>
          <a:prstGeom prst="ellipse">
            <a:avLst/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mgrStartDate</a:t>
            </a:r>
          </a:p>
        </p:txBody>
      </p:sp>
      <p:sp>
        <p:nvSpPr>
          <p:cNvPr id="82961" name="Line 36"/>
          <p:cNvSpPr>
            <a:spLocks noChangeShapeType="1"/>
          </p:cNvSpPr>
          <p:nvPr/>
        </p:nvSpPr>
        <p:spPr bwMode="auto">
          <a:xfrm flipH="1">
            <a:off x="1066800" y="51054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62" name="Oval 37"/>
          <p:cNvSpPr>
            <a:spLocks noChangeArrowheads="1"/>
          </p:cNvSpPr>
          <p:nvPr/>
        </p:nvSpPr>
        <p:spPr bwMode="auto">
          <a:xfrm>
            <a:off x="2590800" y="5410200"/>
            <a:ext cx="1676400" cy="533400"/>
          </a:xfrm>
          <a:prstGeom prst="ellipse">
            <a:avLst/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bonus</a:t>
            </a:r>
          </a:p>
        </p:txBody>
      </p:sp>
      <p:sp>
        <p:nvSpPr>
          <p:cNvPr id="82963" name="Line 38"/>
          <p:cNvSpPr>
            <a:spLocks noChangeShapeType="1"/>
          </p:cNvSpPr>
          <p:nvPr/>
        </p:nvSpPr>
        <p:spPr bwMode="auto">
          <a:xfrm>
            <a:off x="1905000" y="5105400"/>
            <a:ext cx="990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64" name="Rectangle 39"/>
          <p:cNvSpPr>
            <a:spLocks noChangeArrowheads="1"/>
          </p:cNvSpPr>
          <p:nvPr/>
        </p:nvSpPr>
        <p:spPr bwMode="auto">
          <a:xfrm>
            <a:off x="3581400" y="4572000"/>
            <a:ext cx="1981200" cy="5334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Supervisor</a:t>
            </a:r>
          </a:p>
        </p:txBody>
      </p:sp>
      <p:sp>
        <p:nvSpPr>
          <p:cNvPr id="82965" name="AutoShape 40"/>
          <p:cNvSpPr>
            <a:spLocks noChangeArrowheads="1"/>
          </p:cNvSpPr>
          <p:nvPr/>
        </p:nvSpPr>
        <p:spPr bwMode="auto">
          <a:xfrm>
            <a:off x="2362200" y="3352800"/>
            <a:ext cx="914400" cy="762000"/>
          </a:xfrm>
          <a:prstGeom prst="triangle">
            <a:avLst>
              <a:gd name="adj" fmla="val 50000"/>
            </a:avLst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ISA</a:t>
            </a:r>
          </a:p>
        </p:txBody>
      </p:sp>
      <p:sp>
        <p:nvSpPr>
          <p:cNvPr id="82966" name="Line 41"/>
          <p:cNvSpPr>
            <a:spLocks noChangeShapeType="1"/>
          </p:cNvSpPr>
          <p:nvPr/>
        </p:nvSpPr>
        <p:spPr bwMode="auto">
          <a:xfrm>
            <a:off x="2819400" y="3124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67" name="Line 42"/>
          <p:cNvSpPr>
            <a:spLocks noChangeShapeType="1"/>
          </p:cNvSpPr>
          <p:nvPr/>
        </p:nvSpPr>
        <p:spPr bwMode="auto">
          <a:xfrm flipH="1">
            <a:off x="1752600" y="4114800"/>
            <a:ext cx="762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68" name="Line 43"/>
          <p:cNvSpPr>
            <a:spLocks noChangeShapeType="1"/>
          </p:cNvSpPr>
          <p:nvPr/>
        </p:nvSpPr>
        <p:spPr bwMode="auto">
          <a:xfrm>
            <a:off x="3124200" y="4114800"/>
            <a:ext cx="990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6108" name="Text Box 44"/>
          <p:cNvSpPr txBox="1">
            <a:spLocks noChangeArrowheads="1"/>
          </p:cNvSpPr>
          <p:nvPr/>
        </p:nvSpPr>
        <p:spPr bwMode="auto">
          <a:xfrm>
            <a:off x="6232525" y="3897313"/>
            <a:ext cx="2851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Manager &amp; supervisor</a:t>
            </a:r>
          </a:p>
          <a:p>
            <a:r>
              <a:rPr lang="en-US"/>
              <a:t>Is of the type Staff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010400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6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6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10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7064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mtClean="0"/>
              <a:t>Summary So far ….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7880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GB" sz="2000" smtClean="0"/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ER modelling technique helps us to model data from any domain</a:t>
            </a:r>
          </a:p>
          <a:p>
            <a:pPr eaLnBrk="1" hangingPunct="1">
              <a:lnSpc>
                <a:spcPct val="90000"/>
              </a:lnSpc>
            </a:pPr>
            <a:endParaRPr lang="en-GB" sz="2000" smtClean="0"/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The </a:t>
            </a:r>
            <a:r>
              <a:rPr lang="en-GB" sz="2000" smtClean="0">
                <a:solidFill>
                  <a:srgbClr val="FF6600"/>
                </a:solidFill>
              </a:rPr>
              <a:t>main components</a:t>
            </a:r>
            <a:r>
              <a:rPr lang="en-GB" sz="2000" smtClean="0"/>
              <a:t> are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Entities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Relationships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Attributes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Multiplicity constraints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Superclass-subclass relationships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Diagrammatic notations for all the above</a:t>
            </a:r>
          </a:p>
          <a:p>
            <a:pPr eaLnBrk="1" hangingPunct="1">
              <a:lnSpc>
                <a:spcPct val="90000"/>
              </a:lnSpc>
            </a:pPr>
            <a:endParaRPr lang="en-GB" sz="2000" smtClean="0"/>
          </a:p>
          <a:p>
            <a:pPr eaLnBrk="1" hangingPunct="1">
              <a:lnSpc>
                <a:spcPct val="90000"/>
              </a:lnSpc>
            </a:pPr>
            <a:endParaRPr lang="en-GB" sz="2000" smtClean="0"/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We need to now learn how to use this knowledge to actually model data from a particular domain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We use a step-by-step procedure as described next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This means we build EER models incrementally</a:t>
            </a:r>
          </a:p>
        </p:txBody>
      </p:sp>
      <p:sp>
        <p:nvSpPr>
          <p:cNvPr id="4" name="Rectangle 3"/>
          <p:cNvSpPr/>
          <p:nvPr/>
        </p:nvSpPr>
        <p:spPr>
          <a:xfrm>
            <a:off x="7010400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8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8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8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8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8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8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8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8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81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81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81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81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81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81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81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81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25538"/>
          </a:xfrm>
        </p:spPr>
        <p:txBody>
          <a:bodyPr/>
          <a:lstStyle/>
          <a:p>
            <a:pPr eaLnBrk="1" hangingPunct="1"/>
            <a:r>
              <a:rPr lang="en-GB" sz="3600" smtClean="0"/>
              <a:t>Top-down approach for ERDs</a:t>
            </a:r>
          </a:p>
        </p:txBody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382000" cy="5791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400" smtClean="0"/>
              <a:t>Identify entity types.</a:t>
            </a:r>
          </a:p>
          <a:p>
            <a:pPr eaLnBrk="1" hangingPunct="1">
              <a:lnSpc>
                <a:spcPct val="80000"/>
              </a:lnSpc>
            </a:pPr>
            <a:endParaRPr lang="en-GB" sz="2400" smtClean="0"/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Identify relationship types.</a:t>
            </a:r>
          </a:p>
          <a:p>
            <a:pPr eaLnBrk="1" hangingPunct="1">
              <a:lnSpc>
                <a:spcPct val="80000"/>
              </a:lnSpc>
            </a:pPr>
            <a:endParaRPr lang="en-GB" sz="2400" smtClean="0"/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Identify and associate attributes with entity or relationship types.</a:t>
            </a:r>
          </a:p>
          <a:p>
            <a:pPr eaLnBrk="1" hangingPunct="1">
              <a:lnSpc>
                <a:spcPct val="80000"/>
              </a:lnSpc>
            </a:pPr>
            <a:endParaRPr lang="en-GB" sz="2400" smtClean="0"/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Determine attribute domains.</a:t>
            </a:r>
          </a:p>
          <a:p>
            <a:pPr eaLnBrk="1" hangingPunct="1">
              <a:lnSpc>
                <a:spcPct val="80000"/>
              </a:lnSpc>
            </a:pPr>
            <a:endParaRPr lang="en-GB" sz="2400" smtClean="0"/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Determine candidate, primary and alternate key attributes.</a:t>
            </a:r>
          </a:p>
          <a:p>
            <a:pPr eaLnBrk="1" hangingPunct="1">
              <a:lnSpc>
                <a:spcPct val="80000"/>
              </a:lnSpc>
            </a:pPr>
            <a:endParaRPr lang="en-GB" sz="2400" smtClean="0"/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Validate conceptual model against user transactions.</a:t>
            </a:r>
          </a:p>
          <a:p>
            <a:pPr eaLnBrk="1" hangingPunct="1">
              <a:lnSpc>
                <a:spcPct val="80000"/>
              </a:lnSpc>
            </a:pPr>
            <a:endParaRPr lang="en-GB" sz="2400" smtClean="0"/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Review conceptual data model with user.</a:t>
            </a:r>
          </a:p>
          <a:p>
            <a:pPr eaLnBrk="1" hangingPunct="1">
              <a:lnSpc>
                <a:spcPct val="80000"/>
              </a:lnSpc>
            </a:pPr>
            <a:endParaRPr lang="en-GB" sz="2400" u="sng" smtClean="0"/>
          </a:p>
        </p:txBody>
      </p:sp>
      <p:sp>
        <p:nvSpPr>
          <p:cNvPr id="4" name="Rectangle 3"/>
          <p:cNvSpPr/>
          <p:nvPr/>
        </p:nvSpPr>
        <p:spPr>
          <a:xfrm>
            <a:off x="7010400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37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37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37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37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379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379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Identify entity types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GB" sz="2000" smtClean="0"/>
              <a:t>No well defined procedure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Take a very selective view of the world</a:t>
            </a:r>
          </a:p>
          <a:p>
            <a:pPr eaLnBrk="1" hangingPunct="1">
              <a:lnSpc>
                <a:spcPct val="90000"/>
              </a:lnSpc>
            </a:pPr>
            <a:endParaRPr lang="en-GB" sz="2000" smtClean="0"/>
          </a:p>
          <a:p>
            <a:pPr eaLnBrk="1" hangingPunct="1">
              <a:lnSpc>
                <a:spcPct val="90000"/>
              </a:lnSpc>
            </a:pPr>
            <a:r>
              <a:rPr lang="en-GB" sz="2000" smtClean="0">
                <a:solidFill>
                  <a:srgbClr val="FF9900"/>
                </a:solidFill>
              </a:rPr>
              <a:t>Determine the main concepts in the domain about which the database has to store data.</a:t>
            </a:r>
          </a:p>
          <a:p>
            <a:pPr eaLnBrk="1" hangingPunct="1">
              <a:lnSpc>
                <a:spcPct val="90000"/>
              </a:lnSpc>
            </a:pPr>
            <a:endParaRPr lang="en-GB" sz="2000" smtClean="0">
              <a:solidFill>
                <a:srgbClr val="FF99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In the user requirement specification, identify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Nouns and noun phrases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Places, people and concepts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Objects with independent existence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Watch out for synonyms and homonyms</a:t>
            </a:r>
          </a:p>
          <a:p>
            <a:pPr eaLnBrk="1" hangingPunct="1">
              <a:lnSpc>
                <a:spcPct val="90000"/>
              </a:lnSpc>
            </a:pPr>
            <a:endParaRPr lang="en-GB" sz="2000" smtClean="0"/>
          </a:p>
          <a:p>
            <a:pPr eaLnBrk="1" hangingPunct="1">
              <a:lnSpc>
                <a:spcPct val="90000"/>
              </a:lnSpc>
            </a:pPr>
            <a:r>
              <a:rPr lang="en-GB" sz="2000" smtClean="0">
                <a:solidFill>
                  <a:srgbClr val="FF9900"/>
                </a:solidFill>
              </a:rPr>
              <a:t>Draw the entity types in the ER diagram.</a:t>
            </a:r>
          </a:p>
          <a:p>
            <a:pPr eaLnBrk="1" hangingPunct="1">
              <a:lnSpc>
                <a:spcPct val="90000"/>
              </a:lnSpc>
            </a:pPr>
            <a:endParaRPr lang="en-GB" sz="2000" smtClean="0">
              <a:solidFill>
                <a:srgbClr val="FF99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GB" sz="2000" smtClean="0">
                <a:solidFill>
                  <a:srgbClr val="FF9900"/>
                </a:solidFill>
              </a:rPr>
              <a:t>Document entity details in the data dictionary.</a:t>
            </a:r>
          </a:p>
        </p:txBody>
      </p:sp>
      <p:sp>
        <p:nvSpPr>
          <p:cNvPr id="4" name="Rectangle 3"/>
          <p:cNvSpPr/>
          <p:nvPr/>
        </p:nvSpPr>
        <p:spPr>
          <a:xfrm>
            <a:off x="7010400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0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0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0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0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01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01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01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01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Identify relationship types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en-GB" sz="2000" b="1" smtClean="0">
                <a:solidFill>
                  <a:srgbClr val="008000"/>
                </a:solidFill>
              </a:rPr>
              <a:t>Determine the relationships among the entity types identified in the previous step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b="1" smtClean="0">
                <a:solidFill>
                  <a:srgbClr val="008000"/>
                </a:solidFill>
              </a:rPr>
              <a:t>Relationships may open up new entity types!!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GB" sz="2000" b="1" smtClean="0">
              <a:solidFill>
                <a:srgbClr val="008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GB" sz="2000" b="1" smtClean="0">
                <a:solidFill>
                  <a:srgbClr val="FF6600"/>
                </a:solidFill>
              </a:rPr>
              <a:t>In the user requirement specification, identify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b="1" smtClean="0">
                <a:solidFill>
                  <a:srgbClr val="FF6600"/>
                </a:solidFill>
              </a:rPr>
              <a:t>Verbs and verb groups (verbal expressions)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b="1" smtClean="0">
                <a:solidFill>
                  <a:srgbClr val="FF6600"/>
                </a:solidFill>
              </a:rPr>
              <a:t>First identify binary relationships.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b="1" smtClean="0">
                <a:solidFill>
                  <a:srgbClr val="FF6600"/>
                </a:solidFill>
              </a:rPr>
              <a:t>Only then identify complex relationships.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b="1" smtClean="0">
                <a:solidFill>
                  <a:srgbClr val="FF6600"/>
                </a:solidFill>
              </a:rPr>
              <a:t>Check the possibility of a relationship between each pair of entity types</a:t>
            </a:r>
          </a:p>
          <a:p>
            <a:pPr lvl="2" eaLnBrk="1" hangingPunct="1">
              <a:lnSpc>
                <a:spcPct val="80000"/>
              </a:lnSpc>
            </a:pPr>
            <a:r>
              <a:rPr lang="en-GB" sz="2000" b="1" smtClean="0">
                <a:solidFill>
                  <a:srgbClr val="FF6600"/>
                </a:solidFill>
              </a:rPr>
              <a:t>Time consuming but possible on smaller design problems.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b="1" smtClean="0">
                <a:solidFill>
                  <a:srgbClr val="FF6600"/>
                </a:solidFill>
              </a:rPr>
              <a:t>Determine the structural constraints.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GB" sz="2000" b="1" smtClean="0">
              <a:solidFill>
                <a:srgbClr val="FF66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GB" sz="2000" b="1" smtClean="0"/>
              <a:t>Draw the relationship types in the ER diagram.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000" b="1" smtClean="0"/>
          </a:p>
          <a:p>
            <a:pPr eaLnBrk="1" hangingPunct="1">
              <a:lnSpc>
                <a:spcPct val="80000"/>
              </a:lnSpc>
            </a:pPr>
            <a:r>
              <a:rPr lang="en-GB" sz="2000" b="1" smtClean="0"/>
              <a:t>Add information about structural constraints to the ER diagram.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000" b="1" smtClean="0"/>
          </a:p>
          <a:p>
            <a:pPr eaLnBrk="1" hangingPunct="1">
              <a:lnSpc>
                <a:spcPct val="80000"/>
              </a:lnSpc>
            </a:pPr>
            <a:r>
              <a:rPr lang="en-GB" sz="2000" b="1" smtClean="0"/>
              <a:t>Document relationship details in the data dictionary.</a:t>
            </a:r>
          </a:p>
        </p:txBody>
      </p:sp>
      <p:sp>
        <p:nvSpPr>
          <p:cNvPr id="4" name="Rectangle 3"/>
          <p:cNvSpPr/>
          <p:nvPr/>
        </p:nvSpPr>
        <p:spPr>
          <a:xfrm>
            <a:off x="7010400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22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22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22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22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222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222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smtClean="0"/>
              <a:t>Identify and associate attributes (I)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endParaRPr lang="en-GB" sz="2400" smtClean="0"/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For each entity/relationship identified in the previous steps</a:t>
            </a:r>
          </a:p>
          <a:p>
            <a:pPr lvl="1" eaLnBrk="1" hangingPunct="1">
              <a:lnSpc>
                <a:spcPct val="90000"/>
              </a:lnSpc>
            </a:pPr>
            <a:endParaRPr lang="en-GB" sz="2200" smtClean="0"/>
          </a:p>
          <a:p>
            <a:pPr lvl="1" eaLnBrk="1" hangingPunct="1">
              <a:lnSpc>
                <a:spcPct val="90000"/>
              </a:lnSpc>
            </a:pPr>
            <a:r>
              <a:rPr lang="en-GB" sz="2200" smtClean="0"/>
              <a:t>Determine required information about that entity/relationship.</a:t>
            </a:r>
          </a:p>
          <a:p>
            <a:pPr lvl="1" eaLnBrk="1" hangingPunct="1">
              <a:lnSpc>
                <a:spcPct val="90000"/>
              </a:lnSpc>
            </a:pPr>
            <a:endParaRPr lang="en-GB" sz="2200" smtClean="0"/>
          </a:p>
          <a:p>
            <a:pPr lvl="1" eaLnBrk="1" hangingPunct="1">
              <a:lnSpc>
                <a:spcPct val="90000"/>
              </a:lnSpc>
            </a:pPr>
            <a:r>
              <a:rPr lang="en-GB" sz="2200" smtClean="0"/>
              <a:t>if an attribute is </a:t>
            </a:r>
            <a:r>
              <a:rPr lang="en-GB" sz="2200" smtClean="0">
                <a:solidFill>
                  <a:srgbClr val="FF6600"/>
                </a:solidFill>
              </a:rPr>
              <a:t>composite</a:t>
            </a:r>
          </a:p>
          <a:p>
            <a:pPr lvl="2" eaLnBrk="1" hangingPunct="1">
              <a:lnSpc>
                <a:spcPct val="90000"/>
              </a:lnSpc>
            </a:pPr>
            <a:r>
              <a:rPr lang="en-GB" sz="2200" smtClean="0"/>
              <a:t>If the user wants to access parts of the composite attribute</a:t>
            </a:r>
          </a:p>
          <a:p>
            <a:pPr lvl="3" eaLnBrk="1" hangingPunct="1">
              <a:lnSpc>
                <a:spcPct val="90000"/>
              </a:lnSpc>
            </a:pPr>
            <a:r>
              <a:rPr lang="en-GB" sz="1800" smtClean="0"/>
              <a:t>Represent it in terms of the constituent simple attributes.</a:t>
            </a:r>
          </a:p>
          <a:p>
            <a:pPr lvl="1" eaLnBrk="1" hangingPunct="1">
              <a:lnSpc>
                <a:spcPct val="90000"/>
              </a:lnSpc>
            </a:pPr>
            <a:endParaRPr lang="en-GB" sz="2200" smtClean="0"/>
          </a:p>
          <a:p>
            <a:pPr lvl="1" eaLnBrk="1" hangingPunct="1">
              <a:lnSpc>
                <a:spcPct val="90000"/>
              </a:lnSpc>
            </a:pPr>
            <a:r>
              <a:rPr lang="en-GB" sz="2200" smtClean="0"/>
              <a:t>If an attribute is </a:t>
            </a:r>
            <a:r>
              <a:rPr lang="en-GB" sz="2200" smtClean="0">
                <a:solidFill>
                  <a:srgbClr val="FF0066"/>
                </a:solidFill>
              </a:rPr>
              <a:t>multi-valued</a:t>
            </a:r>
          </a:p>
          <a:p>
            <a:pPr lvl="2" eaLnBrk="1" hangingPunct="1">
              <a:lnSpc>
                <a:spcPct val="90000"/>
              </a:lnSpc>
            </a:pPr>
            <a:r>
              <a:rPr lang="en-GB" sz="2200" smtClean="0"/>
              <a:t>Model it as a separate entity at this stage Or</a:t>
            </a:r>
          </a:p>
          <a:p>
            <a:pPr lvl="2" eaLnBrk="1" hangingPunct="1">
              <a:lnSpc>
                <a:spcPct val="90000"/>
              </a:lnSpc>
            </a:pPr>
            <a:r>
              <a:rPr lang="en-GB" sz="2200" smtClean="0"/>
              <a:t>Leave it alone at this stage - logical design process will anyway model it as a separate relation.</a:t>
            </a:r>
          </a:p>
        </p:txBody>
      </p:sp>
      <p:sp>
        <p:nvSpPr>
          <p:cNvPr id="4" name="Rectangle 3"/>
          <p:cNvSpPr/>
          <p:nvPr/>
        </p:nvSpPr>
        <p:spPr>
          <a:xfrm>
            <a:off x="7010400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4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4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4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4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4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4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4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4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42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42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42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42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42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42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smtClean="0"/>
              <a:t>Identify and associate attributes (II)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endParaRPr lang="en-GB" sz="2000" smtClean="0"/>
          </a:p>
          <a:p>
            <a:pPr eaLnBrk="1" hangingPunct="1">
              <a:lnSpc>
                <a:spcPct val="80000"/>
              </a:lnSpc>
            </a:pPr>
            <a:endParaRPr lang="en-GB" sz="2000" smtClean="0"/>
          </a:p>
          <a:p>
            <a:pPr eaLnBrk="1" hangingPunct="1">
              <a:lnSpc>
                <a:spcPct val="80000"/>
              </a:lnSpc>
            </a:pPr>
            <a:endParaRPr lang="en-GB" sz="2000" smtClean="0"/>
          </a:p>
          <a:p>
            <a:pPr eaLnBrk="1" hangingPunct="1">
              <a:lnSpc>
                <a:spcPct val="80000"/>
              </a:lnSpc>
            </a:pPr>
            <a:endParaRPr lang="en-GB" sz="2000" smtClean="0"/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Alternatively make a list of attributes from user requirements specification.</a:t>
            </a:r>
          </a:p>
          <a:p>
            <a:pPr eaLnBrk="1" hangingPunct="1">
              <a:lnSpc>
                <a:spcPct val="80000"/>
              </a:lnSpc>
            </a:pPr>
            <a:endParaRPr lang="en-GB" sz="2000" smtClean="0"/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Tick them off the list as you associate them with an entity/relationship.</a:t>
            </a:r>
          </a:p>
          <a:p>
            <a:pPr eaLnBrk="1" hangingPunct="1">
              <a:lnSpc>
                <a:spcPct val="80000"/>
              </a:lnSpc>
            </a:pPr>
            <a:endParaRPr lang="en-GB" sz="2000" smtClean="0"/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When attributes appear to be associated with more than one entity/relationship, either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smtClean="0"/>
              <a:t>have a potential relationship between the entity types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smtClean="0"/>
              <a:t>Or have a case for applying generalization/specialization</a:t>
            </a:r>
          </a:p>
          <a:p>
            <a:pPr eaLnBrk="1" hangingPunct="1">
              <a:lnSpc>
                <a:spcPct val="80000"/>
              </a:lnSpc>
            </a:pPr>
            <a:endParaRPr lang="en-GB" sz="2000" smtClean="0"/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Add attribute information to the ER diagram and data dictionary.</a:t>
            </a:r>
          </a:p>
        </p:txBody>
      </p:sp>
      <p:pic>
        <p:nvPicPr>
          <p:cNvPr id="89092" name="Picture 4" descr="down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182479">
            <a:off x="728517" y="1448418"/>
            <a:ext cx="1143000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010400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3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5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52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2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52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2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Specify Structural Constraints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sz="2000" smtClean="0"/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A relationship has some participating entities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smtClean="0"/>
              <a:t>E.g. Staff manage Branch has Staff and Branch as the participating entities</a:t>
            </a:r>
          </a:p>
          <a:p>
            <a:pPr lvl="1" eaLnBrk="1" hangingPunct="1">
              <a:lnSpc>
                <a:spcPct val="80000"/>
              </a:lnSpc>
            </a:pPr>
            <a:endParaRPr lang="en-GB" sz="2000" smtClean="0"/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The main task in relationship specification is to specify </a:t>
            </a:r>
            <a:r>
              <a:rPr lang="en-GB" sz="2000" smtClean="0">
                <a:solidFill>
                  <a:srgbClr val="FF0066"/>
                </a:solidFill>
              </a:rPr>
              <a:t>structural constraints</a:t>
            </a:r>
            <a:r>
              <a:rPr lang="en-GB" sz="2000" smtClean="0"/>
              <a:t> (min-max constraints) on the participating entities.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smtClean="0"/>
              <a:t>E.g. Many Staff might manage a Branch</a:t>
            </a:r>
          </a:p>
          <a:p>
            <a:pPr lvl="1" eaLnBrk="1" hangingPunct="1">
              <a:lnSpc>
                <a:spcPct val="80000"/>
              </a:lnSpc>
            </a:pPr>
            <a:endParaRPr lang="en-GB" sz="2000" smtClean="0"/>
          </a:p>
          <a:p>
            <a:pPr eaLnBrk="1" hangingPunct="1">
              <a:lnSpc>
                <a:spcPct val="80000"/>
              </a:lnSpc>
            </a:pPr>
            <a:r>
              <a:rPr lang="en-GB" sz="2000" smtClean="0">
                <a:solidFill>
                  <a:srgbClr val="008000"/>
                </a:solidFill>
              </a:rPr>
              <a:t>These constraints specify how many instances of data from one participating entity correspond to one instance from the other participating entity.</a:t>
            </a:r>
          </a:p>
          <a:p>
            <a:pPr eaLnBrk="1" hangingPunct="1">
              <a:lnSpc>
                <a:spcPct val="80000"/>
              </a:lnSpc>
            </a:pPr>
            <a:endParaRPr lang="en-GB" sz="2000" smtClean="0">
              <a:solidFill>
                <a:srgbClr val="008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GB" sz="2000" smtClean="0"/>
              <a:t>E.g., One Branch may have many Staff</a:t>
            </a:r>
          </a:p>
        </p:txBody>
      </p:sp>
      <p:sp>
        <p:nvSpPr>
          <p:cNvPr id="4" name="Rectangle 3"/>
          <p:cNvSpPr/>
          <p:nvPr/>
        </p:nvSpPr>
        <p:spPr>
          <a:xfrm>
            <a:off x="7010400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3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23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23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23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smtClean="0"/>
              <a:t>Guidelines for identifying primary key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endParaRPr lang="en-GB" sz="2000" smtClean="0"/>
          </a:p>
          <a:p>
            <a:pPr eaLnBrk="1" hangingPunct="1"/>
            <a:r>
              <a:rPr lang="en-GB" sz="2400" smtClean="0"/>
              <a:t>The candidate key with the minimal set of attributes</a:t>
            </a:r>
          </a:p>
          <a:p>
            <a:pPr eaLnBrk="1" hangingPunct="1"/>
            <a:endParaRPr lang="en-GB" sz="2400" smtClean="0"/>
          </a:p>
          <a:p>
            <a:pPr eaLnBrk="1" hangingPunct="1"/>
            <a:r>
              <a:rPr lang="en-GB" sz="2400" smtClean="0"/>
              <a:t>The candidate key that is least likely to have its values changed</a:t>
            </a:r>
          </a:p>
          <a:p>
            <a:pPr eaLnBrk="1" hangingPunct="1"/>
            <a:endParaRPr lang="en-GB" sz="2400" smtClean="0"/>
          </a:p>
          <a:p>
            <a:pPr eaLnBrk="1" hangingPunct="1"/>
            <a:r>
              <a:rPr lang="en-GB" sz="2400" smtClean="0"/>
              <a:t>The candidate key with fewest characters</a:t>
            </a:r>
          </a:p>
          <a:p>
            <a:pPr eaLnBrk="1" hangingPunct="1"/>
            <a:endParaRPr lang="en-GB" sz="2400" smtClean="0"/>
          </a:p>
          <a:p>
            <a:pPr eaLnBrk="1" hangingPunct="1"/>
            <a:r>
              <a:rPr lang="en-GB" sz="2400" smtClean="0"/>
              <a:t>The candidate key with smallest maximum values</a:t>
            </a:r>
          </a:p>
          <a:p>
            <a:pPr eaLnBrk="1" hangingPunct="1"/>
            <a:endParaRPr lang="en-GB" sz="2400" smtClean="0"/>
          </a:p>
          <a:p>
            <a:pPr eaLnBrk="1" hangingPunct="1"/>
            <a:r>
              <a:rPr lang="en-GB" sz="2400" smtClean="0"/>
              <a:t>The candidate key that is easiest to use from the user’s point of view</a:t>
            </a:r>
          </a:p>
        </p:txBody>
      </p:sp>
      <p:sp>
        <p:nvSpPr>
          <p:cNvPr id="4" name="Rectangle 3"/>
          <p:cNvSpPr/>
          <p:nvPr/>
        </p:nvSpPr>
        <p:spPr>
          <a:xfrm>
            <a:off x="7010400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6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6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26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26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263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Structural constraints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endParaRPr lang="en-GB" sz="2400" smtClean="0"/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Apply on the entity types that participate in a relationship.</a:t>
            </a:r>
          </a:p>
          <a:p>
            <a:pPr eaLnBrk="1" hangingPunct="1">
              <a:lnSpc>
                <a:spcPct val="90000"/>
              </a:lnSpc>
            </a:pPr>
            <a:endParaRPr lang="en-GB" sz="2400" smtClean="0"/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Come from the real world constraints in client’s domain.</a:t>
            </a:r>
          </a:p>
          <a:p>
            <a:pPr eaLnBrk="1" hangingPunct="1">
              <a:lnSpc>
                <a:spcPct val="90000"/>
              </a:lnSpc>
            </a:pPr>
            <a:endParaRPr lang="en-GB" sz="2400" smtClean="0"/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We focus on binary relationships which have two participating entity types.</a:t>
            </a:r>
          </a:p>
          <a:p>
            <a:pPr eaLnBrk="1" hangingPunct="1">
              <a:lnSpc>
                <a:spcPct val="90000"/>
              </a:lnSpc>
            </a:pPr>
            <a:endParaRPr lang="en-GB" sz="2400" smtClean="0"/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Three types of binary relations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 smtClean="0"/>
              <a:t>one-to-one – 1:1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 smtClean="0"/>
              <a:t>one-to-many – 1:*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 smtClean="0"/>
              <a:t>many-to-many - *:*</a:t>
            </a:r>
          </a:p>
        </p:txBody>
      </p:sp>
      <p:sp>
        <p:nvSpPr>
          <p:cNvPr id="4" name="Rectangle 3"/>
          <p:cNvSpPr/>
          <p:nvPr/>
        </p:nvSpPr>
        <p:spPr>
          <a:xfrm>
            <a:off x="7010400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en-GB" sz="2000" smtClean="0"/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So far we have learnt step-by-step procedure for collecting data models of components of the conceptual design.</a:t>
            </a:r>
          </a:p>
          <a:p>
            <a:pPr eaLnBrk="1" hangingPunct="1">
              <a:lnSpc>
                <a:spcPct val="90000"/>
              </a:lnSpc>
            </a:pPr>
            <a:endParaRPr lang="en-GB" smtClean="0"/>
          </a:p>
          <a:p>
            <a:pPr eaLnBrk="1" hangingPunct="1">
              <a:lnSpc>
                <a:spcPct val="90000"/>
              </a:lnSpc>
            </a:pPr>
            <a:endParaRPr lang="en-GB" smtClean="0"/>
          </a:p>
          <a:p>
            <a:pPr eaLnBrk="1" hangingPunct="1">
              <a:lnSpc>
                <a:spcPct val="90000"/>
              </a:lnSpc>
            </a:pPr>
            <a:endParaRPr lang="en-GB" smtClean="0"/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These component data models need to be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/>
              <a:t>	put together into an ER diagram showing the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/>
              <a:t>	overall data model for the domain.</a:t>
            </a:r>
          </a:p>
          <a:p>
            <a:pPr eaLnBrk="1" hangingPunct="1">
              <a:lnSpc>
                <a:spcPct val="90000"/>
              </a:lnSpc>
            </a:pPr>
            <a:endParaRPr lang="en-GB" smtClean="0"/>
          </a:p>
        </p:txBody>
      </p:sp>
      <p:sp>
        <p:nvSpPr>
          <p:cNvPr id="921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Putting it all together</a:t>
            </a:r>
          </a:p>
        </p:txBody>
      </p:sp>
      <p:sp>
        <p:nvSpPr>
          <p:cNvPr id="92165" name="Text Box 6"/>
          <p:cNvSpPr txBox="1">
            <a:spLocks noChangeArrowheads="1"/>
          </p:cNvSpPr>
          <p:nvPr/>
        </p:nvSpPr>
        <p:spPr bwMode="auto">
          <a:xfrm>
            <a:off x="6781800" y="3657600"/>
            <a:ext cx="19812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010400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“A football club has a name and a ground and is made up of players. A player can play for only one club and a manager, represented by his name manages a club. A footballer has a registration number, name and age. A club manager also buys players. Each club plays against each other club in the league and matches have a date, venue and score.”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010400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try!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382000" cy="4572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 smtClean="0"/>
              <a:t>Patients are treated in a single ward by the doctors assigned to them. Usually each patient will be assigned a single doctor, but in rare cases they will have two. </a:t>
            </a:r>
            <a:r>
              <a:rPr lang="en-US" sz="2800" dirty="0" err="1" smtClean="0"/>
              <a:t>Heathcare</a:t>
            </a:r>
            <a:r>
              <a:rPr lang="en-US" sz="2800" dirty="0" smtClean="0"/>
              <a:t> assistants also attend to the patients, a number of these are associated with each ward.”</a:t>
            </a:r>
            <a:endParaRPr lang="en-US" sz="2800" dirty="0" smtClean="0">
              <a:solidFill>
                <a:srgbClr val="008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010400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Try!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800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400" b="1" dirty="0" smtClean="0"/>
              <a:t>“A lecturer, identified by his or her number, name and room number, is responsible for </a:t>
            </a:r>
            <a:r>
              <a:rPr lang="en-US" sz="2400" b="1" dirty="0" err="1" smtClean="0"/>
              <a:t>organising</a:t>
            </a:r>
            <a:r>
              <a:rPr lang="en-US" sz="2400" b="1" dirty="0" smtClean="0"/>
              <a:t> a number of course modules. Each module has a unique code and also a name and each module can involve a number of lecturers who deliver part of it. A module is composed of a series of lectures and because of </a:t>
            </a:r>
            <a:r>
              <a:rPr lang="en-US" sz="2400" b="1" dirty="0" err="1" smtClean="0"/>
              <a:t>economicconstraints</a:t>
            </a:r>
            <a:r>
              <a:rPr lang="en-US" sz="2400" b="1" dirty="0" smtClean="0"/>
              <a:t> and common sense, sometimes lectures on a given topic can be part of more than one module. A lecture has a time, room and date and is delivered by a lecturer and a lecturer may deliver more than one lecture. Students, identified by number and name, can attend lectures and a student must be registered for a number of modules. We also store the date on which the student first registered for that module. Finally, a lecturer acts as a tutor for a number of students and each student has only one tutor.”</a:t>
            </a:r>
          </a:p>
        </p:txBody>
      </p:sp>
      <p:sp>
        <p:nvSpPr>
          <p:cNvPr id="2" name="Rectangle 1"/>
          <p:cNvSpPr/>
          <p:nvPr/>
        </p:nvSpPr>
        <p:spPr>
          <a:xfrm>
            <a:off x="6950445" y="424934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3600" dirty="0" smtClean="0"/>
              <a:t>One to One  relationships 1:1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GB" dirty="0" smtClean="0"/>
              <a:t>For example, Staff Manages Branch</a:t>
            </a:r>
          </a:p>
          <a:p>
            <a:pPr eaLnBrk="1" hangingPunct="1">
              <a:lnSpc>
                <a:spcPct val="90000"/>
              </a:lnSpc>
            </a:pPr>
            <a:endParaRPr lang="en-GB" dirty="0" smtClean="0"/>
          </a:p>
          <a:p>
            <a:pPr eaLnBrk="1" hangingPunct="1">
              <a:lnSpc>
                <a:spcPct val="90000"/>
              </a:lnSpc>
            </a:pPr>
            <a:endParaRPr lang="en-GB" dirty="0" smtClean="0"/>
          </a:p>
          <a:p>
            <a:pPr eaLnBrk="1" hangingPunct="1">
              <a:lnSpc>
                <a:spcPct val="90000"/>
              </a:lnSpc>
            </a:pPr>
            <a:endParaRPr lang="en-GB" dirty="0" smtClean="0"/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Meaning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>
                <a:solidFill>
                  <a:srgbClr val="FF0066"/>
                </a:solidFill>
              </a:rPr>
              <a:t>At least</a:t>
            </a:r>
            <a:r>
              <a:rPr lang="en-GB" dirty="0" smtClean="0"/>
              <a:t> one and a maximum of </a:t>
            </a:r>
            <a:r>
              <a:rPr lang="en-GB" dirty="0" err="1" smtClean="0"/>
              <a:t>onemanager</a:t>
            </a:r>
            <a:r>
              <a:rPr lang="en-GB" dirty="0" smtClean="0"/>
              <a:t> manages a branch.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A member of manager manages zero or one branch.</a:t>
            </a:r>
          </a:p>
        </p:txBody>
      </p:sp>
      <p:sp>
        <p:nvSpPr>
          <p:cNvPr id="77828" name="Rectangle 5"/>
          <p:cNvSpPr>
            <a:spLocks noChangeArrowheads="1"/>
          </p:cNvSpPr>
          <p:nvPr/>
        </p:nvSpPr>
        <p:spPr bwMode="auto">
          <a:xfrm>
            <a:off x="539750" y="2676525"/>
            <a:ext cx="1728788" cy="720725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800" dirty="0" smtClean="0"/>
              <a:t>manager</a:t>
            </a:r>
            <a:endParaRPr lang="en-GB" sz="1800" dirty="0"/>
          </a:p>
        </p:txBody>
      </p:sp>
      <p:sp>
        <p:nvSpPr>
          <p:cNvPr id="77829" name="Rectangle 6"/>
          <p:cNvSpPr>
            <a:spLocks noChangeArrowheads="1"/>
          </p:cNvSpPr>
          <p:nvPr/>
        </p:nvSpPr>
        <p:spPr bwMode="auto">
          <a:xfrm>
            <a:off x="6516688" y="2676525"/>
            <a:ext cx="1728787" cy="720725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800" dirty="0" smtClean="0"/>
              <a:t>Bank branch</a:t>
            </a:r>
            <a:endParaRPr lang="en-GB" sz="1800" dirty="0"/>
          </a:p>
        </p:txBody>
      </p:sp>
      <p:cxnSp>
        <p:nvCxnSpPr>
          <p:cNvPr id="77830" name="AutoShape 7"/>
          <p:cNvCxnSpPr>
            <a:cxnSpLocks noChangeShapeType="1"/>
            <a:stCxn id="77828" idx="3"/>
            <a:endCxn id="77829" idx="1"/>
          </p:cNvCxnSpPr>
          <p:nvPr/>
        </p:nvCxnSpPr>
        <p:spPr bwMode="auto">
          <a:xfrm>
            <a:off x="2268538" y="3036888"/>
            <a:ext cx="424815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77831" name="Text Box 10"/>
          <p:cNvSpPr txBox="1">
            <a:spLocks noChangeArrowheads="1"/>
          </p:cNvSpPr>
          <p:nvPr/>
        </p:nvSpPr>
        <p:spPr bwMode="auto">
          <a:xfrm>
            <a:off x="2392363" y="3057525"/>
            <a:ext cx="654050" cy="366712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800"/>
              <a:t>(1,1)</a:t>
            </a:r>
          </a:p>
        </p:txBody>
      </p:sp>
      <p:sp>
        <p:nvSpPr>
          <p:cNvPr id="77832" name="Text Box 11"/>
          <p:cNvSpPr txBox="1">
            <a:spLocks noChangeArrowheads="1"/>
          </p:cNvSpPr>
          <p:nvPr/>
        </p:nvSpPr>
        <p:spPr bwMode="auto">
          <a:xfrm>
            <a:off x="5775325" y="3028950"/>
            <a:ext cx="654050" cy="366712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800"/>
              <a:t>(0,1)</a:t>
            </a:r>
          </a:p>
        </p:txBody>
      </p:sp>
      <p:sp>
        <p:nvSpPr>
          <p:cNvPr id="77833" name="AutoShape 12"/>
          <p:cNvSpPr>
            <a:spLocks noChangeArrowheads="1"/>
          </p:cNvSpPr>
          <p:nvPr/>
        </p:nvSpPr>
        <p:spPr bwMode="auto">
          <a:xfrm>
            <a:off x="3429000" y="2667000"/>
            <a:ext cx="1828800" cy="7620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manages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010400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/>
          <a:lstStyle/>
          <a:p>
            <a:r>
              <a:rPr lang="en-US" dirty="0" smtClean="0"/>
              <a:t>Occurrence diagram 1:1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 flipH="1">
            <a:off x="6400800" y="1905000"/>
            <a:ext cx="1088572" cy="3505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143000" y="5867400"/>
            <a:ext cx="1728788" cy="720725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800" dirty="0" smtClean="0"/>
              <a:t>manager</a:t>
            </a:r>
            <a:endParaRPr lang="en-GB" sz="1800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5867400" y="5943600"/>
            <a:ext cx="1728787" cy="720725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800" dirty="0" smtClean="0"/>
              <a:t>Bank branch</a:t>
            </a:r>
            <a:endParaRPr lang="en-GB" sz="1800" dirty="0"/>
          </a:p>
        </p:txBody>
      </p:sp>
      <p:sp>
        <p:nvSpPr>
          <p:cNvPr id="11" name="Oval 10"/>
          <p:cNvSpPr/>
          <p:nvPr/>
        </p:nvSpPr>
        <p:spPr>
          <a:xfrm flipH="1">
            <a:off x="6807200" y="2438400"/>
            <a:ext cx="508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 flipH="1">
            <a:off x="6807200" y="3613356"/>
            <a:ext cx="508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 flipH="1">
            <a:off x="6807200" y="4800600"/>
            <a:ext cx="508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 flipH="1">
            <a:off x="6807200" y="4267200"/>
            <a:ext cx="508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 flipH="1">
            <a:off x="6807200" y="3048000"/>
            <a:ext cx="508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 flipH="1">
            <a:off x="6883400" y="2819400"/>
            <a:ext cx="50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b2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 flipH="1">
            <a:off x="6883400" y="2286000"/>
            <a:ext cx="50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b1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 flipH="1">
            <a:off x="6883400" y="3429000"/>
            <a:ext cx="50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b3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 flipH="1">
            <a:off x="6883400" y="4038600"/>
            <a:ext cx="50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b4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 flipH="1">
            <a:off x="6883400" y="4572000"/>
            <a:ext cx="50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b5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1524000" y="1905000"/>
            <a:ext cx="1143000" cy="3505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2286000" y="2362200"/>
            <a:ext cx="762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2286000" y="3537156"/>
            <a:ext cx="762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2286000" y="4724400"/>
            <a:ext cx="762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2286000" y="4191000"/>
            <a:ext cx="762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2286000" y="2971800"/>
            <a:ext cx="762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16764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m2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1676400" y="2286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m1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1676400" y="3429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m3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1676400" y="4038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m4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1676400" y="4572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m5</a:t>
            </a:r>
            <a:endParaRPr lang="en-US" dirty="0"/>
          </a:p>
        </p:txBody>
      </p:sp>
      <p:cxnSp>
        <p:nvCxnSpPr>
          <p:cNvPr id="61" name="Straight Arrow Connector 60"/>
          <p:cNvCxnSpPr>
            <a:stCxn id="50" idx="6"/>
            <a:endCxn id="11" idx="6"/>
          </p:cNvCxnSpPr>
          <p:nvPr/>
        </p:nvCxnSpPr>
        <p:spPr>
          <a:xfrm>
            <a:off x="2362200" y="2438400"/>
            <a:ext cx="4445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2362200" y="3048000"/>
            <a:ext cx="4445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2438400" y="3657600"/>
            <a:ext cx="4445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2362200" y="4800600"/>
            <a:ext cx="4445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2362200" y="4267200"/>
            <a:ext cx="4445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2286000" y="5029200"/>
            <a:ext cx="762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1676400" y="5029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m6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7010400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One to many  relationships   </a:t>
            </a:r>
            <a:r>
              <a:rPr lang="en-GB" sz="2800" dirty="0" smtClean="0">
                <a:solidFill>
                  <a:srgbClr val="FF0000"/>
                </a:solidFill>
              </a:rPr>
              <a:t>1:N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000" dirty="0" smtClean="0"/>
              <a:t>For example, Staff oversees </a:t>
            </a:r>
            <a:r>
              <a:rPr lang="en-GB" sz="2000" dirty="0" err="1" smtClean="0"/>
              <a:t>PropertyForRent</a:t>
            </a:r>
            <a:endParaRPr lang="en-GB" sz="2000" dirty="0" smtClean="0"/>
          </a:p>
          <a:p>
            <a:pPr eaLnBrk="1" hangingPunct="1"/>
            <a:endParaRPr lang="en-GB" sz="2000" dirty="0" smtClean="0"/>
          </a:p>
          <a:p>
            <a:pPr eaLnBrk="1" hangingPunct="1"/>
            <a:endParaRPr lang="en-GB" sz="2000" dirty="0" smtClean="0"/>
          </a:p>
          <a:p>
            <a:pPr eaLnBrk="1" hangingPunct="1"/>
            <a:endParaRPr lang="en-GB" sz="2000" dirty="0" smtClean="0"/>
          </a:p>
          <a:p>
            <a:pPr eaLnBrk="1" hangingPunct="1"/>
            <a:endParaRPr lang="en-GB" sz="2000" dirty="0" smtClean="0"/>
          </a:p>
          <a:p>
            <a:pPr eaLnBrk="1" hangingPunct="1"/>
            <a:endParaRPr lang="en-GB" sz="2000" dirty="0" smtClean="0"/>
          </a:p>
          <a:p>
            <a:pPr eaLnBrk="1" hangingPunct="1"/>
            <a:endParaRPr lang="en-GB" sz="2000" dirty="0" smtClean="0"/>
          </a:p>
          <a:p>
            <a:pPr eaLnBrk="1" hangingPunct="1"/>
            <a:r>
              <a:rPr lang="en-GB" sz="2000" dirty="0" smtClean="0"/>
              <a:t>Meaning</a:t>
            </a:r>
          </a:p>
          <a:p>
            <a:pPr eaLnBrk="1" hangingPunct="1"/>
            <a:endParaRPr lang="en-GB" sz="2000" dirty="0" smtClean="0"/>
          </a:p>
          <a:p>
            <a:pPr lvl="1" eaLnBrk="1" hangingPunct="1"/>
            <a:r>
              <a:rPr lang="en-GB" sz="2000" dirty="0" smtClean="0">
                <a:solidFill>
                  <a:srgbClr val="FF0066"/>
                </a:solidFill>
              </a:rPr>
              <a:t>At least</a:t>
            </a:r>
            <a:r>
              <a:rPr lang="en-GB" sz="2000" dirty="0" smtClean="0"/>
              <a:t> zero and many of one students follows a course</a:t>
            </a:r>
          </a:p>
          <a:p>
            <a:pPr lvl="1" eaLnBrk="1" hangingPunct="1"/>
            <a:r>
              <a:rPr lang="en-GB" sz="2000" dirty="0" smtClean="0"/>
              <a:t>A student follows  maximum or minimum 1 course.</a:t>
            </a:r>
          </a:p>
        </p:txBody>
      </p:sp>
      <p:sp>
        <p:nvSpPr>
          <p:cNvPr id="78852" name="Rectangle 5"/>
          <p:cNvSpPr>
            <a:spLocks noChangeArrowheads="1"/>
          </p:cNvSpPr>
          <p:nvPr/>
        </p:nvSpPr>
        <p:spPr bwMode="auto">
          <a:xfrm>
            <a:off x="539750" y="2708275"/>
            <a:ext cx="1728788" cy="720725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 smtClean="0"/>
              <a:t>Student </a:t>
            </a:r>
            <a:endParaRPr lang="en-GB" sz="1800" dirty="0"/>
          </a:p>
        </p:txBody>
      </p:sp>
      <p:sp>
        <p:nvSpPr>
          <p:cNvPr id="78853" name="Rectangle 6"/>
          <p:cNvSpPr>
            <a:spLocks noChangeArrowheads="1"/>
          </p:cNvSpPr>
          <p:nvPr/>
        </p:nvSpPr>
        <p:spPr bwMode="auto">
          <a:xfrm>
            <a:off x="6516688" y="2708275"/>
            <a:ext cx="1728787" cy="720725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800" dirty="0" smtClean="0"/>
              <a:t>course</a:t>
            </a:r>
            <a:endParaRPr lang="en-GB" sz="1800" dirty="0"/>
          </a:p>
        </p:txBody>
      </p:sp>
      <p:cxnSp>
        <p:nvCxnSpPr>
          <p:cNvPr id="78854" name="AutoShape 7"/>
          <p:cNvCxnSpPr>
            <a:cxnSpLocks noChangeShapeType="1"/>
            <a:stCxn id="78852" idx="3"/>
            <a:endCxn id="78853" idx="1"/>
          </p:cNvCxnSpPr>
          <p:nvPr/>
        </p:nvCxnSpPr>
        <p:spPr bwMode="auto">
          <a:xfrm>
            <a:off x="2268538" y="3068638"/>
            <a:ext cx="42481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78855" name="Text Box 10"/>
          <p:cNvSpPr txBox="1">
            <a:spLocks noChangeArrowheads="1"/>
          </p:cNvSpPr>
          <p:nvPr/>
        </p:nvSpPr>
        <p:spPr bwMode="auto">
          <a:xfrm>
            <a:off x="2392363" y="3089275"/>
            <a:ext cx="654050" cy="366713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800" dirty="0"/>
              <a:t>(</a:t>
            </a:r>
            <a:r>
              <a:rPr lang="en-GB" sz="1800" dirty="0" smtClean="0"/>
              <a:t>0,N)</a:t>
            </a:r>
            <a:endParaRPr lang="en-GB" sz="1800" dirty="0"/>
          </a:p>
        </p:txBody>
      </p:sp>
      <p:sp>
        <p:nvSpPr>
          <p:cNvPr id="78856" name="Text Box 11"/>
          <p:cNvSpPr txBox="1">
            <a:spLocks noChangeArrowheads="1"/>
          </p:cNvSpPr>
          <p:nvPr/>
        </p:nvSpPr>
        <p:spPr bwMode="auto">
          <a:xfrm>
            <a:off x="5481638" y="3105150"/>
            <a:ext cx="617477" cy="369332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800" dirty="0" smtClean="0"/>
              <a:t>(1,1)</a:t>
            </a:r>
            <a:endParaRPr lang="en-GB" sz="1800" dirty="0"/>
          </a:p>
        </p:txBody>
      </p:sp>
      <p:sp>
        <p:nvSpPr>
          <p:cNvPr id="78857" name="AutoShape 12"/>
          <p:cNvSpPr>
            <a:spLocks noChangeArrowheads="1"/>
          </p:cNvSpPr>
          <p:nvPr/>
        </p:nvSpPr>
        <p:spPr bwMode="auto">
          <a:xfrm>
            <a:off x="3352800" y="2590800"/>
            <a:ext cx="1828800" cy="9144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 smtClean="0"/>
              <a:t>follows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010400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/>
          <a:lstStyle/>
          <a:p>
            <a:r>
              <a:rPr lang="en-US" dirty="0" smtClean="0"/>
              <a:t>Occurrence diagram 1:N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 flipH="1">
            <a:off x="6400800" y="1905000"/>
            <a:ext cx="1088572" cy="3505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143000" y="5867400"/>
            <a:ext cx="1728788" cy="720725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800" dirty="0" smtClean="0"/>
              <a:t>Student</a:t>
            </a:r>
            <a:endParaRPr lang="en-GB" sz="1800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5867400" y="5943600"/>
            <a:ext cx="1728787" cy="720725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800" dirty="0" smtClean="0"/>
              <a:t>Course</a:t>
            </a:r>
            <a:endParaRPr lang="en-GB" sz="1800" dirty="0"/>
          </a:p>
        </p:txBody>
      </p:sp>
      <p:sp>
        <p:nvSpPr>
          <p:cNvPr id="14" name="Oval 13"/>
          <p:cNvSpPr/>
          <p:nvPr/>
        </p:nvSpPr>
        <p:spPr>
          <a:xfrm flipH="1">
            <a:off x="6807200" y="3613356"/>
            <a:ext cx="508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 flipH="1">
            <a:off x="6807200" y="4800600"/>
            <a:ext cx="508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 flipH="1">
            <a:off x="6807200" y="4267200"/>
            <a:ext cx="508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 flipH="1">
            <a:off x="6807200" y="3048000"/>
            <a:ext cx="508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 flipH="1">
            <a:off x="6883400" y="2819400"/>
            <a:ext cx="50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c1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 flipH="1">
            <a:off x="6883400" y="3429000"/>
            <a:ext cx="50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c2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 flipH="1">
            <a:off x="6883400" y="4038600"/>
            <a:ext cx="50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c3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1524000" y="1905000"/>
            <a:ext cx="1143000" cy="3505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2286000" y="2362200"/>
            <a:ext cx="762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2286000" y="3537156"/>
            <a:ext cx="762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2286000" y="4724400"/>
            <a:ext cx="762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2286000" y="4191000"/>
            <a:ext cx="762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2286000" y="2971800"/>
            <a:ext cx="762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16764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s2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1676400" y="2286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s1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1676400" y="3429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s3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1676400" y="4038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s4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1676400" y="4572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s5</a:t>
            </a:r>
            <a:endParaRPr lang="en-US" dirty="0"/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2362200" y="3048000"/>
            <a:ext cx="4445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endCxn id="16" idx="0"/>
          </p:cNvCxnSpPr>
          <p:nvPr/>
        </p:nvCxnSpPr>
        <p:spPr>
          <a:xfrm>
            <a:off x="2438400" y="3657600"/>
            <a:ext cx="4394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2362200" y="4800600"/>
            <a:ext cx="4445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2362200" y="4267200"/>
            <a:ext cx="4445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 flipH="1">
            <a:off x="6934200" y="4648200"/>
            <a:ext cx="50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c4</a:t>
            </a:r>
            <a:endParaRPr lang="en-US" dirty="0"/>
          </a:p>
        </p:txBody>
      </p:sp>
      <p:cxnSp>
        <p:nvCxnSpPr>
          <p:cNvPr id="39" name="Straight Arrow Connector 38"/>
          <p:cNvCxnSpPr>
            <a:endCxn id="20" idx="6"/>
          </p:cNvCxnSpPr>
          <p:nvPr/>
        </p:nvCxnSpPr>
        <p:spPr>
          <a:xfrm>
            <a:off x="2362200" y="2438400"/>
            <a:ext cx="44450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7010400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Many  to many   relationships  N:M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2400" dirty="0" smtClean="0"/>
              <a:t>For example, </a:t>
            </a:r>
            <a:r>
              <a:rPr lang="en-GB" sz="2400" dirty="0" err="1" smtClean="0"/>
              <a:t>NewsPaper</a:t>
            </a:r>
            <a:r>
              <a:rPr lang="en-GB" sz="2400" dirty="0" smtClean="0"/>
              <a:t> Advertises </a:t>
            </a:r>
            <a:r>
              <a:rPr lang="en-GB" sz="2400" dirty="0" err="1" smtClean="0"/>
              <a:t>PropertyForRent</a:t>
            </a:r>
            <a:endParaRPr lang="en-GB" sz="2400" dirty="0" smtClean="0"/>
          </a:p>
          <a:p>
            <a:pPr eaLnBrk="1" hangingPunct="1"/>
            <a:endParaRPr lang="en-GB" sz="2400" dirty="0" smtClean="0"/>
          </a:p>
          <a:p>
            <a:pPr eaLnBrk="1" hangingPunct="1"/>
            <a:endParaRPr lang="en-GB" sz="2400" dirty="0" smtClean="0"/>
          </a:p>
          <a:p>
            <a:pPr eaLnBrk="1" hangingPunct="1"/>
            <a:endParaRPr lang="en-GB" sz="2400" dirty="0" smtClean="0"/>
          </a:p>
          <a:p>
            <a:pPr eaLnBrk="1" hangingPunct="1"/>
            <a:endParaRPr lang="en-GB" sz="2400" dirty="0" smtClean="0"/>
          </a:p>
          <a:p>
            <a:pPr eaLnBrk="1" hangingPunct="1"/>
            <a:r>
              <a:rPr lang="en-GB" sz="2400" dirty="0" smtClean="0"/>
              <a:t>Meaning</a:t>
            </a:r>
          </a:p>
          <a:p>
            <a:pPr lvl="1" eaLnBrk="1" hangingPunct="1"/>
            <a:r>
              <a:rPr lang="en-GB" sz="2200" dirty="0" smtClean="0">
                <a:solidFill>
                  <a:srgbClr val="FF0066"/>
                </a:solidFill>
              </a:rPr>
              <a:t>At least</a:t>
            </a:r>
            <a:r>
              <a:rPr lang="en-GB" sz="2200" dirty="0" smtClean="0"/>
              <a:t> one  and a maximum of many subject teach by a teacher</a:t>
            </a:r>
          </a:p>
          <a:p>
            <a:pPr lvl="1" eaLnBrk="1" hangingPunct="1"/>
            <a:r>
              <a:rPr lang="en-GB" sz="2200" dirty="0" smtClean="0"/>
              <a:t>A subject tech by one or many teacher.</a:t>
            </a:r>
          </a:p>
        </p:txBody>
      </p:sp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539750" y="2281238"/>
            <a:ext cx="1728788" cy="720725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800" b="0" dirty="0" smtClean="0"/>
              <a:t>subject</a:t>
            </a:r>
            <a:endParaRPr lang="en-GB" sz="1800" b="0" dirty="0"/>
          </a:p>
        </p:txBody>
      </p:sp>
      <p:sp>
        <p:nvSpPr>
          <p:cNvPr id="79877" name="Rectangle 5"/>
          <p:cNvSpPr>
            <a:spLocks noChangeArrowheads="1"/>
          </p:cNvSpPr>
          <p:nvPr/>
        </p:nvSpPr>
        <p:spPr bwMode="auto">
          <a:xfrm>
            <a:off x="6516688" y="2281238"/>
            <a:ext cx="1728787" cy="720725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800" b="0" dirty="0" smtClean="0"/>
              <a:t>teacher</a:t>
            </a:r>
            <a:endParaRPr lang="en-GB" sz="1800" b="0" dirty="0"/>
          </a:p>
        </p:txBody>
      </p:sp>
      <p:cxnSp>
        <p:nvCxnSpPr>
          <p:cNvPr id="79878" name="AutoShape 6"/>
          <p:cNvCxnSpPr>
            <a:cxnSpLocks noChangeShapeType="1"/>
            <a:stCxn id="79876" idx="3"/>
            <a:endCxn id="79877" idx="1"/>
          </p:cNvCxnSpPr>
          <p:nvPr/>
        </p:nvCxnSpPr>
        <p:spPr bwMode="auto">
          <a:xfrm>
            <a:off x="2268538" y="2641600"/>
            <a:ext cx="4248150" cy="0"/>
          </a:xfrm>
          <a:prstGeom prst="straightConnector1">
            <a:avLst/>
          </a:prstGeom>
          <a:noFill/>
          <a:ln w="9525">
            <a:solidFill>
              <a:srgbClr val="3333CC"/>
            </a:solidFill>
            <a:round/>
            <a:headEnd/>
            <a:tailEnd/>
          </a:ln>
        </p:spPr>
      </p:cxnSp>
      <p:sp>
        <p:nvSpPr>
          <p:cNvPr id="79879" name="Text Box 9"/>
          <p:cNvSpPr txBox="1">
            <a:spLocks noChangeArrowheads="1"/>
          </p:cNvSpPr>
          <p:nvPr/>
        </p:nvSpPr>
        <p:spPr bwMode="auto">
          <a:xfrm>
            <a:off x="2392363" y="2695575"/>
            <a:ext cx="6976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800" b="0" dirty="0" smtClean="0"/>
              <a:t>(1,M)</a:t>
            </a:r>
            <a:endParaRPr lang="en-GB" sz="1800" b="0" dirty="0"/>
          </a:p>
        </p:txBody>
      </p:sp>
      <p:sp>
        <p:nvSpPr>
          <p:cNvPr id="79880" name="Text Box 10"/>
          <p:cNvSpPr txBox="1">
            <a:spLocks noChangeArrowheads="1"/>
          </p:cNvSpPr>
          <p:nvPr/>
        </p:nvSpPr>
        <p:spPr bwMode="auto">
          <a:xfrm>
            <a:off x="5775325" y="2667000"/>
            <a:ext cx="692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800" b="0"/>
              <a:t>(1,N)</a:t>
            </a:r>
          </a:p>
        </p:txBody>
      </p:sp>
      <p:sp>
        <p:nvSpPr>
          <p:cNvPr id="79881" name="AutoShape 11"/>
          <p:cNvSpPr>
            <a:spLocks noChangeArrowheads="1"/>
          </p:cNvSpPr>
          <p:nvPr/>
        </p:nvSpPr>
        <p:spPr bwMode="auto">
          <a:xfrm>
            <a:off x="3429000" y="2200275"/>
            <a:ext cx="1981200" cy="89535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0" dirty="0" smtClean="0"/>
              <a:t>Teach by</a:t>
            </a:r>
            <a:endParaRPr lang="en-US" b="0" dirty="0"/>
          </a:p>
        </p:txBody>
      </p:sp>
      <p:sp>
        <p:nvSpPr>
          <p:cNvPr id="10" name="Rectangle 9"/>
          <p:cNvSpPr/>
          <p:nvPr/>
        </p:nvSpPr>
        <p:spPr>
          <a:xfrm>
            <a:off x="7010400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/>
          <a:lstStyle/>
          <a:p>
            <a:r>
              <a:rPr lang="en-US" dirty="0" smtClean="0"/>
              <a:t>Occurrence diagram M:N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 flipH="1">
            <a:off x="6400800" y="1905000"/>
            <a:ext cx="1088572" cy="3505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143000" y="5867400"/>
            <a:ext cx="1728788" cy="720725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800" dirty="0" smtClean="0"/>
              <a:t>subject</a:t>
            </a:r>
            <a:endParaRPr lang="en-GB" sz="1800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5943600" y="5943600"/>
            <a:ext cx="1728787" cy="720725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800" dirty="0" smtClean="0"/>
              <a:t>Teacher</a:t>
            </a:r>
            <a:endParaRPr lang="en-GB" sz="1800" dirty="0"/>
          </a:p>
        </p:txBody>
      </p:sp>
      <p:sp>
        <p:nvSpPr>
          <p:cNvPr id="14" name="Oval 13"/>
          <p:cNvSpPr/>
          <p:nvPr/>
        </p:nvSpPr>
        <p:spPr>
          <a:xfrm flipH="1">
            <a:off x="6807200" y="3613356"/>
            <a:ext cx="508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 flipH="1">
            <a:off x="6807200" y="4800600"/>
            <a:ext cx="508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 flipH="1">
            <a:off x="6807200" y="4267200"/>
            <a:ext cx="508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 flipH="1">
            <a:off x="6807200" y="3048000"/>
            <a:ext cx="508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 flipH="1">
            <a:off x="6883400" y="2819400"/>
            <a:ext cx="50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t2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 flipH="1">
            <a:off x="6883400" y="3429000"/>
            <a:ext cx="50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t3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 flipH="1">
            <a:off x="6883400" y="4038600"/>
            <a:ext cx="50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t4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1524000" y="1905000"/>
            <a:ext cx="1143000" cy="3505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2286000" y="2362200"/>
            <a:ext cx="762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2286000" y="3537156"/>
            <a:ext cx="762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2286000" y="4724400"/>
            <a:ext cx="762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2286000" y="4191000"/>
            <a:ext cx="762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2286000" y="2971800"/>
            <a:ext cx="762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16764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s2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1676400" y="2286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s1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1676400" y="3429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s3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1676400" y="4038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s4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1676400" y="4572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s5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 flipH="1">
            <a:off x="6934200" y="4648200"/>
            <a:ext cx="50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t5</a:t>
            </a:r>
            <a:endParaRPr lang="en-US" dirty="0"/>
          </a:p>
        </p:txBody>
      </p:sp>
      <p:sp>
        <p:nvSpPr>
          <p:cNvPr id="30" name="Oval 29"/>
          <p:cNvSpPr/>
          <p:nvPr/>
        </p:nvSpPr>
        <p:spPr>
          <a:xfrm flipH="1">
            <a:off x="6781800" y="2514600"/>
            <a:ext cx="508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 flipH="1">
            <a:off x="6858000" y="2362200"/>
            <a:ext cx="50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cxnSp>
        <p:nvCxnSpPr>
          <p:cNvPr id="40" name="Straight Connector 39"/>
          <p:cNvCxnSpPr>
            <a:endCxn id="30" idx="2"/>
          </p:cNvCxnSpPr>
          <p:nvPr/>
        </p:nvCxnSpPr>
        <p:spPr>
          <a:xfrm>
            <a:off x="2362200" y="2438400"/>
            <a:ext cx="4470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endCxn id="16" idx="4"/>
          </p:cNvCxnSpPr>
          <p:nvPr/>
        </p:nvCxnSpPr>
        <p:spPr>
          <a:xfrm>
            <a:off x="2362200" y="4343400"/>
            <a:ext cx="4470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endCxn id="20" idx="6"/>
          </p:cNvCxnSpPr>
          <p:nvPr/>
        </p:nvCxnSpPr>
        <p:spPr>
          <a:xfrm flipV="1">
            <a:off x="2362200" y="3124200"/>
            <a:ext cx="44450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endCxn id="14" idx="5"/>
          </p:cNvCxnSpPr>
          <p:nvPr/>
        </p:nvCxnSpPr>
        <p:spPr>
          <a:xfrm>
            <a:off x="2362200" y="3657600"/>
            <a:ext cx="4452439" cy="858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endCxn id="14" idx="5"/>
          </p:cNvCxnSpPr>
          <p:nvPr/>
        </p:nvCxnSpPr>
        <p:spPr>
          <a:xfrm>
            <a:off x="2362200" y="3124200"/>
            <a:ext cx="4452439" cy="619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endCxn id="15" idx="6"/>
          </p:cNvCxnSpPr>
          <p:nvPr/>
        </p:nvCxnSpPr>
        <p:spPr>
          <a:xfrm>
            <a:off x="2362200" y="4800600"/>
            <a:ext cx="44450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7010400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Multiplicity Range – Min..Max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9154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GB" sz="2000" smtClean="0"/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Used to specify the </a:t>
            </a:r>
            <a:r>
              <a:rPr lang="en-GB" sz="2000" smtClean="0">
                <a:solidFill>
                  <a:srgbClr val="FF6600"/>
                </a:solidFill>
              </a:rPr>
              <a:t>number of possible occurrences</a:t>
            </a:r>
            <a:r>
              <a:rPr lang="en-GB" sz="2000" smtClean="0"/>
              <a:t> of each participating entity type in a relationship.</a:t>
            </a:r>
          </a:p>
          <a:p>
            <a:pPr eaLnBrk="1" hangingPunct="1">
              <a:lnSpc>
                <a:spcPct val="90000"/>
              </a:lnSpc>
            </a:pPr>
            <a:endParaRPr lang="en-GB" sz="2000" smtClean="0"/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Multiplicity range is for this specification has two parts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Min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Max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For example, for a multiplicity range of 0..1</a:t>
            </a:r>
          </a:p>
          <a:p>
            <a:pPr lvl="2" eaLnBrk="1" hangingPunct="1">
              <a:lnSpc>
                <a:spcPct val="90000"/>
              </a:lnSpc>
            </a:pPr>
            <a:r>
              <a:rPr lang="en-GB" sz="1700" smtClean="0"/>
              <a:t>Min = 0</a:t>
            </a:r>
          </a:p>
          <a:p>
            <a:pPr lvl="2" eaLnBrk="1" hangingPunct="1">
              <a:lnSpc>
                <a:spcPct val="90000"/>
              </a:lnSpc>
            </a:pPr>
            <a:r>
              <a:rPr lang="en-GB" sz="1700" smtClean="0"/>
              <a:t>Max = 1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GB" sz="1700" smtClean="0"/>
          </a:p>
          <a:p>
            <a:pPr eaLnBrk="1" hangingPunct="1">
              <a:lnSpc>
                <a:spcPct val="90000"/>
              </a:lnSpc>
            </a:pPr>
            <a:r>
              <a:rPr lang="en-GB" sz="2000" smtClean="0">
                <a:solidFill>
                  <a:srgbClr val="FF0066"/>
                </a:solidFill>
              </a:rPr>
              <a:t>Max of a multiplicity range denotes Cardinality</a:t>
            </a:r>
          </a:p>
          <a:p>
            <a:pPr eaLnBrk="1" hangingPunct="1">
              <a:lnSpc>
                <a:spcPct val="90000"/>
              </a:lnSpc>
            </a:pPr>
            <a:endParaRPr lang="en-GB" sz="2000" smtClean="0">
              <a:solidFill>
                <a:srgbClr val="FF0066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GB" sz="2000" smtClean="0">
                <a:solidFill>
                  <a:srgbClr val="008000"/>
                </a:solidFill>
              </a:rPr>
              <a:t>Min of a multiplicity range denotes Participation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7010400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NDI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HNDIT</Template>
  <TotalTime>240</TotalTime>
  <Words>1357</Words>
  <Application>Microsoft Office PowerPoint</Application>
  <PresentationFormat>On-screen Show (4:3)</PresentationFormat>
  <Paragraphs>287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HNDIT</vt:lpstr>
      <vt:lpstr>DBMS ER model-2</vt:lpstr>
      <vt:lpstr>Structural constraints</vt:lpstr>
      <vt:lpstr>One to One  relationships 1:1</vt:lpstr>
      <vt:lpstr>Occurrence diagram 1:1</vt:lpstr>
      <vt:lpstr>One to many  relationships   1:N</vt:lpstr>
      <vt:lpstr>Occurrence diagram 1:N</vt:lpstr>
      <vt:lpstr>Many  to many   relationships  N:M</vt:lpstr>
      <vt:lpstr>Occurrence diagram M:N</vt:lpstr>
      <vt:lpstr>Multiplicity Range – Min..Max</vt:lpstr>
      <vt:lpstr>Enhanced ER Modelling</vt:lpstr>
      <vt:lpstr>Diagrammatic Representation of ‘ISA’ relationship</vt:lpstr>
      <vt:lpstr>Summary So far ….</vt:lpstr>
      <vt:lpstr>Top-down approach for ERDs</vt:lpstr>
      <vt:lpstr>Identify entity types</vt:lpstr>
      <vt:lpstr>Identify relationship types</vt:lpstr>
      <vt:lpstr>Identify and associate attributes (I)</vt:lpstr>
      <vt:lpstr>Identify and associate attributes (II)</vt:lpstr>
      <vt:lpstr>Specify Structural Constraints</vt:lpstr>
      <vt:lpstr>Guidelines for identifying primary key</vt:lpstr>
      <vt:lpstr>Putting it all together</vt:lpstr>
      <vt:lpstr>try</vt:lpstr>
      <vt:lpstr>try!</vt:lpstr>
      <vt:lpstr>Try!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2002 – Graphics &amp; Multimedia</dc:title>
  <dc:creator>Dell PC</dc:creator>
  <cp:lastModifiedBy>HELLO USER™</cp:lastModifiedBy>
  <cp:revision>45</cp:revision>
  <dcterms:created xsi:type="dcterms:W3CDTF">2013-10-16T01:16:09Z</dcterms:created>
  <dcterms:modified xsi:type="dcterms:W3CDTF">2016-09-21T10:16:33Z</dcterms:modified>
</cp:coreProperties>
</file>