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404" r:id="rId2"/>
    <p:sldId id="405" r:id="rId3"/>
    <p:sldId id="406" r:id="rId4"/>
    <p:sldId id="407" r:id="rId5"/>
    <p:sldId id="438" r:id="rId6"/>
    <p:sldId id="408" r:id="rId7"/>
    <p:sldId id="409" r:id="rId8"/>
    <p:sldId id="410" r:id="rId9"/>
    <p:sldId id="413" r:id="rId10"/>
    <p:sldId id="416" r:id="rId11"/>
    <p:sldId id="417" r:id="rId12"/>
    <p:sldId id="418" r:id="rId13"/>
    <p:sldId id="419" r:id="rId14"/>
    <p:sldId id="420" r:id="rId15"/>
    <p:sldId id="421" r:id="rId16"/>
    <p:sldId id="422" r:id="rId17"/>
    <p:sldId id="423" r:id="rId18"/>
    <p:sldId id="429" r:id="rId19"/>
    <p:sldId id="430" r:id="rId20"/>
    <p:sldId id="439" r:id="rId21"/>
    <p:sldId id="431" r:id="rId22"/>
    <p:sldId id="432" r:id="rId23"/>
    <p:sldId id="433" r:id="rId24"/>
    <p:sldId id="4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EC9C6-C7AA-4504-81E8-3420944F3F8E}" type="datetimeFigureOut">
              <a:rPr lang="en-US" smtClean="0"/>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0A441-5B0C-4A99-8F52-FAFD58CB586B}" type="slidenum">
              <a:rPr lang="en-US" smtClean="0"/>
              <a:pPr/>
              <a:t>‹#›</a:t>
            </a:fld>
            <a:endParaRPr lang="en-US"/>
          </a:p>
        </p:txBody>
      </p:sp>
    </p:spTree>
    <p:extLst>
      <p:ext uri="{BB962C8B-B14F-4D97-AF65-F5344CB8AC3E}">
        <p14:creationId xmlns:p14="http://schemas.microsoft.com/office/powerpoint/2010/main" val="268507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10A441-5B0C-4A99-8F52-FAFD58CB586B}" type="slidenum">
              <a:rPr lang="en-US" smtClean="0"/>
              <a:pPr/>
              <a:t>3</a:t>
            </a:fld>
            <a:endParaRPr lang="en-US"/>
          </a:p>
        </p:txBody>
      </p:sp>
    </p:spTree>
    <p:extLst>
      <p:ext uri="{BB962C8B-B14F-4D97-AF65-F5344CB8AC3E}">
        <p14:creationId xmlns:p14="http://schemas.microsoft.com/office/powerpoint/2010/main" val="772010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10A441-5B0C-4A99-8F52-FAFD58CB586B}" type="slidenum">
              <a:rPr lang="en-US" smtClean="0"/>
              <a:pPr/>
              <a:t>6</a:t>
            </a:fld>
            <a:endParaRPr lang="en-US"/>
          </a:p>
        </p:txBody>
      </p:sp>
    </p:spTree>
    <p:extLst>
      <p:ext uri="{BB962C8B-B14F-4D97-AF65-F5344CB8AC3E}">
        <p14:creationId xmlns:p14="http://schemas.microsoft.com/office/powerpoint/2010/main" val="2052950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FD6874-B023-4E8C-95DE-65DD18B1C8BB}"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p>
            <a:fld id="{61B2778E-D6C5-460A-A171-F313AD52F123}" type="slidenum">
              <a:rPr lang="en-US" smtClean="0"/>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8434157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9628-74EC-46E7-B0C7-BF6C22D9655C}"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24461644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2739A-DFD9-4B51-A650-3AB48E5458AE}"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365373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5050"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858000" y="6172200"/>
            <a:ext cx="1905000" cy="457200"/>
          </a:xfrm>
        </p:spPr>
        <p:txBody>
          <a:bodyPr/>
          <a:lstStyle>
            <a:lvl1pPr>
              <a:defRPr/>
            </a:lvl1pPr>
          </a:lstStyle>
          <a:p>
            <a:fld id="{61B2778E-D6C5-460A-A171-F313AD52F123}" type="slidenum">
              <a:rPr lang="en-US" smtClean="0"/>
              <a:pPr/>
              <a:t>‹#›</a:t>
            </a:fld>
            <a:endParaRPr lang="en-US"/>
          </a:p>
        </p:txBody>
      </p:sp>
    </p:spTree>
    <p:extLst>
      <p:ext uri="{BB962C8B-B14F-4D97-AF65-F5344CB8AC3E}">
        <p14:creationId xmlns:p14="http://schemas.microsoft.com/office/powerpoint/2010/main" val="12155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A0BBD-1C46-4B12-B657-C73D8AEB0782}"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2778E-D6C5-460A-A171-F313AD52F123}" type="slidenum">
              <a:rPr lang="en-US" smtClean="0"/>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758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3077E-C87D-4B9E-BD0B-7EEBEB6F71E8}"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17022574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A95803-99E8-4780-8315-80FCE19AF091}"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16462127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8437F-7BFE-42E5-882E-5F8687C16C9D}" type="datetime1">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23974840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38FA4-F844-4F74-97CB-68558955B15E}" type="datetime1">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10445475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7EDF9-811A-4DD7-B343-91C586EEC237}" type="datetime1">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36818431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3AFA7-2C46-48D3-BE5F-38058891F149}"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10338763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5372D-692A-4ECB-B348-C01A2D0E1C05}"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2778E-D6C5-460A-A171-F313AD52F123}" type="slidenum">
              <a:rPr lang="en-US" smtClean="0"/>
              <a:pPr/>
              <a:t>‹#›</a:t>
            </a:fld>
            <a:endParaRPr lang="en-US"/>
          </a:p>
        </p:txBody>
      </p:sp>
    </p:spTree>
    <p:extLst>
      <p:ext uri="{BB962C8B-B14F-4D97-AF65-F5344CB8AC3E}">
        <p14:creationId xmlns:p14="http://schemas.microsoft.com/office/powerpoint/2010/main" val="16253922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8ACFD-BBBF-4139-A3D1-249C10B1D45D}" type="datetime1">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2778E-D6C5-460A-A171-F313AD52F123}" type="slidenum">
              <a:rPr lang="en-US" smtClean="0"/>
              <a:pPr/>
              <a:t>‹#›</a:t>
            </a:fld>
            <a:endParaRPr lang="en-US"/>
          </a:p>
        </p:txBody>
      </p:sp>
      <p:pic>
        <p:nvPicPr>
          <p:cNvPr id="8" name="Picture 2" descr="C:\Users\Dell PC\Desktop\template2.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73784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133600"/>
            <a:ext cx="4572000" cy="2362200"/>
          </a:xfrm>
        </p:spPr>
        <p:txBody>
          <a:bodyPr>
            <a:normAutofit/>
          </a:bodyPr>
          <a:lstStyle/>
          <a:p>
            <a:pPr eaLnBrk="1" hangingPunct="1"/>
            <a:r>
              <a:rPr lang="en-US" altLang="en-US" sz="4800" b="1" dirty="0" smtClean="0">
                <a:effectLst>
                  <a:outerShdw blurRad="38100" dist="38100" dir="2700000" algn="tl">
                    <a:srgbClr val="000000">
                      <a:alpha val="43137"/>
                    </a:srgbClr>
                  </a:outerShdw>
                </a:effectLst>
              </a:rPr>
              <a:t/>
            </a:r>
            <a:br>
              <a:rPr lang="en-US" altLang="en-US" sz="4800" b="1" dirty="0" smtClean="0">
                <a:effectLst>
                  <a:outerShdw blurRad="38100" dist="38100" dir="2700000" algn="tl">
                    <a:srgbClr val="000000">
                      <a:alpha val="43137"/>
                    </a:srgbClr>
                  </a:outerShdw>
                </a:effectLst>
              </a:rPr>
            </a:br>
            <a:r>
              <a:rPr lang="en-US" altLang="en-US" sz="4800" b="1" dirty="0" smtClean="0">
                <a:effectLst>
                  <a:outerShdw blurRad="38100" dist="38100" dir="2700000" algn="tl">
                    <a:srgbClr val="000000">
                      <a:alpha val="43137"/>
                    </a:srgbClr>
                  </a:outerShdw>
                </a:effectLst>
              </a:rPr>
              <a:t>Project Scope Management</a:t>
            </a:r>
          </a:p>
        </p:txBody>
      </p:sp>
      <p:sp>
        <p:nvSpPr>
          <p:cNvPr id="3" name="Slide Number Placeholder 2"/>
          <p:cNvSpPr>
            <a:spLocks noGrp="1"/>
          </p:cNvSpPr>
          <p:nvPr>
            <p:ph type="sldNum" sz="quarter" idx="12"/>
          </p:nvPr>
        </p:nvSpPr>
        <p:spPr/>
        <p:txBody>
          <a:bodyPr/>
          <a:lstStyle/>
          <a:p>
            <a:fld id="{61B2778E-D6C5-460A-A171-F313AD52F123}" type="slidenum">
              <a:rPr lang="en-US" smtClean="0"/>
              <a:pPr/>
              <a:t>1</a:t>
            </a:fld>
            <a:endParaRPr lang="en-US"/>
          </a:p>
        </p:txBody>
      </p:sp>
      <p:sp>
        <p:nvSpPr>
          <p:cNvPr id="4"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249208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0246252-FF49-49D1-B173-ABFF0EEAC360}" type="slidenum">
              <a:rPr lang="en-US" altLang="en-US" sz="1400"/>
              <a:pPr eaLnBrk="1" hangingPunct="1"/>
              <a:t>10</a:t>
            </a:fld>
            <a:endParaRPr lang="en-US" altLang="en-US" sz="1400"/>
          </a:p>
        </p:txBody>
      </p:sp>
      <p:sp>
        <p:nvSpPr>
          <p:cNvPr id="15364" name="Rectangle 2"/>
          <p:cNvSpPr>
            <a:spLocks noGrp="1" noChangeArrowheads="1"/>
          </p:cNvSpPr>
          <p:nvPr>
            <p:ph type="title"/>
          </p:nvPr>
        </p:nvSpPr>
        <p:spPr>
          <a:xfrm>
            <a:off x="152400" y="457200"/>
            <a:ext cx="8839200" cy="1172665"/>
          </a:xfrm>
        </p:spPr>
        <p:txBody>
          <a:bodyPr>
            <a:normAutofit fontScale="90000"/>
          </a:bodyPr>
          <a:lstStyle/>
          <a:p>
            <a:pPr eaLnBrk="1" hangingPunct="1"/>
            <a:r>
              <a:rPr lang="en-US" altLang="en-US" b="1" dirty="0" smtClean="0">
                <a:effectLst>
                  <a:outerShdw blurRad="38100" dist="38100" dir="2700000" algn="tl">
                    <a:srgbClr val="000000">
                      <a:alpha val="43137"/>
                    </a:srgbClr>
                  </a:outerShdw>
                </a:effectLst>
              </a:rPr>
              <a:t>Creating the Work Breakdown Structure (WBS)</a:t>
            </a:r>
          </a:p>
        </p:txBody>
      </p:sp>
      <p:sp>
        <p:nvSpPr>
          <p:cNvPr id="15365" name="Rectangle 3"/>
          <p:cNvSpPr>
            <a:spLocks noGrp="1" noChangeArrowheads="1"/>
          </p:cNvSpPr>
          <p:nvPr>
            <p:ph type="body" idx="1"/>
          </p:nvPr>
        </p:nvSpPr>
        <p:spPr>
          <a:xfrm>
            <a:off x="152400" y="1752600"/>
            <a:ext cx="8686800" cy="4800600"/>
          </a:xfrm>
        </p:spPr>
        <p:txBody>
          <a:bodyPr>
            <a:normAutofit/>
          </a:bodyPr>
          <a:lstStyle/>
          <a:p>
            <a:pPr algn="just" eaLnBrk="1" hangingPunct="1">
              <a:spcBef>
                <a:spcPct val="80000"/>
              </a:spcBef>
            </a:pPr>
            <a:r>
              <a:rPr lang="en-US" altLang="en-US" dirty="0" smtClean="0"/>
              <a:t>A </a:t>
            </a:r>
            <a:r>
              <a:rPr lang="en-US" altLang="en-US" b="1" dirty="0" smtClean="0"/>
              <a:t>WBS</a:t>
            </a:r>
            <a:r>
              <a:rPr lang="en-US" altLang="en-US" dirty="0" smtClean="0"/>
              <a:t> is a deliverable-oriented grouping of the work involved in a project that defines the total scope of the project.</a:t>
            </a:r>
          </a:p>
          <a:p>
            <a:pPr algn="just" eaLnBrk="1" hangingPunct="1">
              <a:spcBef>
                <a:spcPct val="80000"/>
              </a:spcBef>
            </a:pPr>
            <a:r>
              <a:rPr lang="en-US" altLang="en-US" dirty="0" smtClean="0"/>
              <a:t>A WBS is a foundation document that provides the basis for planning and managing project schedules, costs, resources, and changes.</a:t>
            </a:r>
          </a:p>
          <a:p>
            <a:pPr algn="just" eaLnBrk="1" hangingPunct="1">
              <a:spcBef>
                <a:spcPct val="80000"/>
              </a:spcBef>
            </a:pPr>
            <a:r>
              <a:rPr lang="en-US" altLang="en-US" b="1" dirty="0" smtClean="0"/>
              <a:t>Decomposition</a:t>
            </a:r>
            <a:r>
              <a:rPr lang="en-US" altLang="en-US" dirty="0" smtClean="0"/>
              <a:t> is subdividing project deliverables into smaller pieces.</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97122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0E95EDB-8E81-4FBD-8D1D-F7D80ACA6E5E}" type="slidenum">
              <a:rPr lang="en-US" altLang="en-US" sz="1400"/>
              <a:pPr eaLnBrk="1" hangingPunct="1"/>
              <a:t>11</a:t>
            </a:fld>
            <a:endParaRPr lang="en-US" altLang="en-US" sz="1400"/>
          </a:p>
        </p:txBody>
      </p:sp>
      <p:sp>
        <p:nvSpPr>
          <p:cNvPr id="16388" name="Rectangle 2"/>
          <p:cNvSpPr>
            <a:spLocks noGrp="1" noChangeArrowheads="1"/>
          </p:cNvSpPr>
          <p:nvPr>
            <p:ph type="title"/>
          </p:nvPr>
        </p:nvSpPr>
        <p:spPr>
          <a:xfrm>
            <a:off x="647700" y="457200"/>
            <a:ext cx="7772400" cy="1190625"/>
          </a:xfrm>
        </p:spPr>
        <p:txBody>
          <a:bodyPr>
            <a:normAutofit fontScale="90000"/>
          </a:bodyPr>
          <a:lstStyle/>
          <a:p>
            <a:pPr eaLnBrk="1" hangingPunct="1"/>
            <a:r>
              <a:rPr lang="en-US" altLang="en-US" dirty="0" smtClean="0"/>
              <a:t>Sample Intranet WBS</a:t>
            </a:r>
            <a:br>
              <a:rPr lang="en-US" altLang="en-US" dirty="0" smtClean="0"/>
            </a:br>
            <a:r>
              <a:rPr lang="en-US" altLang="en-US" dirty="0" smtClean="0"/>
              <a:t>Organized by Product </a:t>
            </a:r>
          </a:p>
        </p:txBody>
      </p:sp>
      <p:pic>
        <p:nvPicPr>
          <p:cNvPr id="16389" name="Picture 4"/>
          <p:cNvPicPr>
            <a:picLocks noChangeAspect="1" noChangeArrowheads="1"/>
          </p:cNvPicPr>
          <p:nvPr/>
        </p:nvPicPr>
        <p:blipFill>
          <a:blip r:embed="rId2">
            <a:extLst>
              <a:ext uri="{28A0092B-C50C-407E-A947-70E740481C1C}">
                <a14:useLocalDpi xmlns:a14="http://schemas.microsoft.com/office/drawing/2010/main" val="0"/>
              </a:ext>
            </a:extLst>
          </a:blip>
          <a:srcRect t="20512" b="31702"/>
          <a:stretch>
            <a:fillRect/>
          </a:stretch>
        </p:blipFill>
        <p:spPr bwMode="auto">
          <a:xfrm>
            <a:off x="19334" y="2286000"/>
            <a:ext cx="8915400"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676881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3225F1A-0257-4D7E-8F15-06651966628C}" type="slidenum">
              <a:rPr lang="en-US" altLang="en-US" sz="1400"/>
              <a:pPr eaLnBrk="1" hangingPunct="1"/>
              <a:t>12</a:t>
            </a:fld>
            <a:endParaRPr lang="en-US" altLang="en-US" sz="1400"/>
          </a:p>
        </p:txBody>
      </p:sp>
      <p:sp>
        <p:nvSpPr>
          <p:cNvPr id="17412" name="Rectangle 2"/>
          <p:cNvSpPr>
            <a:spLocks noGrp="1" noChangeArrowheads="1"/>
          </p:cNvSpPr>
          <p:nvPr>
            <p:ph type="title"/>
          </p:nvPr>
        </p:nvSpPr>
        <p:spPr>
          <a:xfrm>
            <a:off x="685800" y="258763"/>
            <a:ext cx="7772400" cy="1190625"/>
          </a:xfrm>
        </p:spPr>
        <p:txBody>
          <a:bodyPr>
            <a:normAutofit fontScale="90000"/>
          </a:bodyPr>
          <a:lstStyle/>
          <a:p>
            <a:pPr eaLnBrk="1" hangingPunct="1"/>
            <a:r>
              <a:rPr lang="en-US" altLang="en-US" dirty="0" smtClean="0"/>
              <a:t>Sample Intranet WBS</a:t>
            </a:r>
            <a:br>
              <a:rPr lang="en-US" altLang="en-US" dirty="0" smtClean="0"/>
            </a:br>
            <a:r>
              <a:rPr lang="en-US" altLang="en-US" dirty="0" smtClean="0"/>
              <a:t>Organized by Phase</a:t>
            </a:r>
          </a:p>
        </p:txBody>
      </p:sp>
      <p:pic>
        <p:nvPicPr>
          <p:cNvPr id="17413" name="Picture 4"/>
          <p:cNvPicPr>
            <a:picLocks noChangeAspect="1" noChangeArrowheads="1"/>
          </p:cNvPicPr>
          <p:nvPr/>
        </p:nvPicPr>
        <p:blipFill>
          <a:blip r:embed="rId2">
            <a:extLst>
              <a:ext uri="{28A0092B-C50C-407E-A947-70E740481C1C}">
                <a14:useLocalDpi xmlns:a14="http://schemas.microsoft.com/office/drawing/2010/main" val="0"/>
              </a:ext>
            </a:extLst>
          </a:blip>
          <a:srcRect t="5673" b="15390"/>
          <a:stretch>
            <a:fillRect/>
          </a:stretch>
        </p:blipFill>
        <p:spPr bwMode="auto">
          <a:xfrm>
            <a:off x="457200" y="1449388"/>
            <a:ext cx="7848600" cy="464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506524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103BDA17-A8E3-4ABA-9967-3708A59F5EE6}" type="slidenum">
              <a:rPr lang="en-US" altLang="en-US" sz="1400"/>
              <a:pPr eaLnBrk="1" hangingPunct="1"/>
              <a:t>13</a:t>
            </a:fld>
            <a:endParaRPr lang="en-US" altLang="en-US" sz="1400"/>
          </a:p>
        </p:txBody>
      </p:sp>
      <p:sp>
        <p:nvSpPr>
          <p:cNvPr id="18436" name="Rectangle 2"/>
          <p:cNvSpPr>
            <a:spLocks noGrp="1" noChangeArrowheads="1"/>
          </p:cNvSpPr>
          <p:nvPr>
            <p:ph type="title"/>
          </p:nvPr>
        </p:nvSpPr>
        <p:spPr>
          <a:xfrm>
            <a:off x="0" y="0"/>
            <a:ext cx="9448800" cy="1190625"/>
          </a:xfrm>
        </p:spPr>
        <p:txBody>
          <a:bodyPr/>
          <a:lstStyle/>
          <a:p>
            <a:pPr eaLnBrk="1" hangingPunct="1"/>
            <a:r>
              <a:rPr lang="en-US" altLang="en-US" sz="4000" dirty="0" smtClean="0"/>
              <a:t>Intranet WBS in Tabular Form</a:t>
            </a:r>
            <a:endParaRPr lang="en-US" altLang="en-US" sz="4800" dirty="0" smtClean="0"/>
          </a:p>
        </p:txBody>
      </p:sp>
      <p:sp>
        <p:nvSpPr>
          <p:cNvPr id="18437" name="Rectangle 3"/>
          <p:cNvSpPr>
            <a:spLocks noChangeArrowheads="1"/>
          </p:cNvSpPr>
          <p:nvPr/>
        </p:nvSpPr>
        <p:spPr bwMode="auto">
          <a:xfrm>
            <a:off x="685800" y="838200"/>
            <a:ext cx="6908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sz="2400"/>
              <a:t>1.0 Concept</a:t>
            </a:r>
          </a:p>
          <a:p>
            <a:r>
              <a:rPr lang="en-US" altLang="en-US" sz="2400"/>
              <a:t>	1.1 Evaluate current systems</a:t>
            </a:r>
          </a:p>
          <a:p>
            <a:r>
              <a:rPr lang="en-US" altLang="en-US" sz="2400"/>
              <a:t>	1.2 Define requirements</a:t>
            </a:r>
          </a:p>
          <a:p>
            <a:r>
              <a:rPr lang="en-US" altLang="en-US" sz="2400"/>
              <a:t>		1.2.1 Define user requirements</a:t>
            </a:r>
          </a:p>
          <a:p>
            <a:r>
              <a:rPr lang="en-US" altLang="en-US" sz="2400"/>
              <a:t>		1.2.2 Define content requirements</a:t>
            </a:r>
          </a:p>
          <a:p>
            <a:r>
              <a:rPr lang="en-US" altLang="en-US" sz="2400"/>
              <a:t>		1.2.3 Define system requirements</a:t>
            </a:r>
          </a:p>
          <a:p>
            <a:r>
              <a:rPr lang="en-US" altLang="en-US" sz="2400"/>
              <a:t>		1.2.4 Define server owner requirements</a:t>
            </a:r>
          </a:p>
          <a:p>
            <a:r>
              <a:rPr lang="en-US" altLang="en-US" sz="2400"/>
              <a:t>	1.3 Define specific functionality</a:t>
            </a:r>
          </a:p>
          <a:p>
            <a:r>
              <a:rPr lang="en-US" altLang="en-US" sz="2400"/>
              <a:t>	1.4 Define risks and risk management approach</a:t>
            </a:r>
          </a:p>
          <a:p>
            <a:r>
              <a:rPr lang="en-US" altLang="en-US" sz="2400"/>
              <a:t>	1.5 Develop project plan</a:t>
            </a:r>
          </a:p>
          <a:p>
            <a:r>
              <a:rPr lang="en-US" altLang="en-US" sz="2400"/>
              <a:t>	1.6 Brief Web development team</a:t>
            </a:r>
          </a:p>
          <a:p>
            <a:r>
              <a:rPr lang="en-US" altLang="en-US" sz="2400"/>
              <a:t>2.0 Web Site Design</a:t>
            </a:r>
          </a:p>
          <a:p>
            <a:r>
              <a:rPr lang="en-US" altLang="en-US" sz="2400"/>
              <a:t>3.0 Web Site Development</a:t>
            </a:r>
          </a:p>
          <a:p>
            <a:r>
              <a:rPr lang="en-US" altLang="en-US" sz="2400"/>
              <a:t>4.0 Roll Out</a:t>
            </a:r>
          </a:p>
          <a:p>
            <a:r>
              <a:rPr lang="en-US" altLang="en-US" sz="2400"/>
              <a:t>5.0 Support</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23721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671767C-CC50-42EC-AFC9-19EFA84582FB}" type="slidenum">
              <a:rPr lang="en-US" altLang="en-US" sz="1400"/>
              <a:pPr eaLnBrk="1" hangingPunct="1"/>
              <a:t>14</a:t>
            </a:fld>
            <a:endParaRPr lang="en-US" altLang="en-US" sz="1400"/>
          </a:p>
        </p:txBody>
      </p:sp>
      <p:sp>
        <p:nvSpPr>
          <p:cNvPr id="19460" name="Rectangle 2"/>
          <p:cNvSpPr>
            <a:spLocks noGrp="1" noChangeArrowheads="1"/>
          </p:cNvSpPr>
          <p:nvPr>
            <p:ph type="title"/>
          </p:nvPr>
        </p:nvSpPr>
        <p:spPr>
          <a:xfrm>
            <a:off x="494731" y="569913"/>
            <a:ext cx="7742238" cy="725487"/>
          </a:xfrm>
        </p:spPr>
        <p:txBody>
          <a:bodyPr>
            <a:normAutofit fontScale="90000"/>
          </a:bodyPr>
          <a:lstStyle/>
          <a:p>
            <a:pPr eaLnBrk="1" hangingPunct="1"/>
            <a:r>
              <a:rPr lang="en-US" altLang="en-US" sz="3600" dirty="0" smtClean="0"/>
              <a:t>Intranet WBS and Gantt Chart in Project 2000</a:t>
            </a:r>
            <a:endParaRPr lang="en-US" altLang="en-US" dirty="0" smtClean="0"/>
          </a:p>
        </p:txBody>
      </p:sp>
      <p:pic>
        <p:nvPicPr>
          <p:cNvPr id="19462" name="Picture 5"/>
          <p:cNvPicPr>
            <a:picLocks noChangeAspect="1" noChangeArrowheads="1"/>
          </p:cNvPicPr>
          <p:nvPr/>
        </p:nvPicPr>
        <p:blipFill>
          <a:blip r:embed="rId2">
            <a:extLst>
              <a:ext uri="{28A0092B-C50C-407E-A947-70E740481C1C}">
                <a14:useLocalDpi xmlns:a14="http://schemas.microsoft.com/office/drawing/2010/main" val="0"/>
              </a:ext>
            </a:extLst>
          </a:blip>
          <a:srcRect t="11470" b="16924"/>
          <a:stretch>
            <a:fillRect/>
          </a:stretch>
        </p:blipFill>
        <p:spPr bwMode="auto">
          <a:xfrm>
            <a:off x="457200" y="12954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749439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6EEB12D-4D46-4143-A08F-307959B2095A}" type="slidenum">
              <a:rPr lang="en-US" altLang="en-US" sz="1400"/>
              <a:pPr eaLnBrk="1" hangingPunct="1"/>
              <a:t>15</a:t>
            </a:fld>
            <a:endParaRPr lang="en-US" altLang="en-US" sz="1400"/>
          </a:p>
        </p:txBody>
      </p:sp>
      <p:sp>
        <p:nvSpPr>
          <p:cNvPr id="20484" name="Rectangle 2"/>
          <p:cNvSpPr>
            <a:spLocks noGrp="1" noChangeArrowheads="1"/>
          </p:cNvSpPr>
          <p:nvPr>
            <p:ph type="title"/>
          </p:nvPr>
        </p:nvSpPr>
        <p:spPr>
          <a:xfrm>
            <a:off x="152400" y="186472"/>
            <a:ext cx="9144000" cy="1143000"/>
          </a:xfrm>
        </p:spPr>
        <p:txBody>
          <a:bodyPr>
            <a:normAutofit fontScale="90000"/>
          </a:bodyPr>
          <a:lstStyle/>
          <a:p>
            <a:pPr eaLnBrk="1" hangingPunct="1"/>
            <a:r>
              <a:rPr lang="en-US" altLang="en-US" sz="3600" dirty="0" smtClean="0"/>
              <a:t>Intranet Gantt Chart Organized by Project Management Process Groups</a:t>
            </a:r>
          </a:p>
        </p:txBody>
      </p:sp>
      <p:pic>
        <p:nvPicPr>
          <p:cNvPr id="20485" name="Picture 4"/>
          <p:cNvPicPr>
            <a:picLocks noChangeAspect="1" noChangeArrowheads="1"/>
          </p:cNvPicPr>
          <p:nvPr/>
        </p:nvPicPr>
        <p:blipFill>
          <a:blip r:embed="rId2">
            <a:extLst>
              <a:ext uri="{28A0092B-C50C-407E-A947-70E740481C1C}">
                <a14:useLocalDpi xmlns:a14="http://schemas.microsoft.com/office/drawing/2010/main" val="0"/>
              </a:ext>
            </a:extLst>
          </a:blip>
          <a:srcRect t="10146" b="17061"/>
          <a:stretch>
            <a:fillRect/>
          </a:stretch>
        </p:blipFill>
        <p:spPr bwMode="auto">
          <a:xfrm>
            <a:off x="152400" y="1311275"/>
            <a:ext cx="87630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98158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E8804FE-397C-4BB0-BE21-51AA262B98D0}" type="slidenum">
              <a:rPr lang="en-US" altLang="en-US" sz="1400"/>
              <a:pPr eaLnBrk="1" hangingPunct="1"/>
              <a:t>16</a:t>
            </a:fld>
            <a:endParaRPr lang="en-US" altLang="en-US" sz="1400"/>
          </a:p>
        </p:txBody>
      </p:sp>
      <p:sp>
        <p:nvSpPr>
          <p:cNvPr id="21508" name="Rectangle 2"/>
          <p:cNvSpPr>
            <a:spLocks noGrp="1" noChangeArrowheads="1"/>
          </p:cNvSpPr>
          <p:nvPr>
            <p:ph type="title"/>
          </p:nvPr>
        </p:nvSpPr>
        <p:spPr>
          <a:xfrm>
            <a:off x="457200" y="455613"/>
            <a:ext cx="8229600" cy="1143000"/>
          </a:xfrm>
        </p:spPr>
        <p:txBody>
          <a:bodyPr>
            <a:normAutofit fontScale="90000"/>
          </a:bodyPr>
          <a:lstStyle/>
          <a:p>
            <a:pPr eaLnBrk="1" hangingPunct="1"/>
            <a:r>
              <a:rPr lang="en-US" altLang="en-US" sz="4000" dirty="0" smtClean="0"/>
              <a:t>Executing Tasks for JWD Consulting’s WBS</a:t>
            </a:r>
          </a:p>
        </p:txBody>
      </p:sp>
      <p:pic>
        <p:nvPicPr>
          <p:cNvPr id="21509" name="Picture 3"/>
          <p:cNvPicPr>
            <a:picLocks noChangeAspect="1" noChangeArrowheads="1"/>
          </p:cNvPicPr>
          <p:nvPr/>
        </p:nvPicPr>
        <p:blipFill>
          <a:blip r:embed="rId2">
            <a:extLst>
              <a:ext uri="{28A0092B-C50C-407E-A947-70E740481C1C}">
                <a14:useLocalDpi xmlns:a14="http://schemas.microsoft.com/office/drawing/2010/main" val="0"/>
              </a:ext>
            </a:extLst>
          </a:blip>
          <a:srcRect t="5244"/>
          <a:stretch>
            <a:fillRect/>
          </a:stretch>
        </p:blipFill>
        <p:spPr bwMode="auto">
          <a:xfrm>
            <a:off x="685800" y="1328738"/>
            <a:ext cx="7162800" cy="509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939782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512A21C-A870-4366-93FF-314A0C189B98}" type="slidenum">
              <a:rPr lang="en-US" altLang="en-US" sz="1400"/>
              <a:pPr eaLnBrk="1" hangingPunct="1"/>
              <a:t>17</a:t>
            </a:fld>
            <a:endParaRPr lang="en-US" altLang="en-US" sz="1400"/>
          </a:p>
        </p:txBody>
      </p:sp>
      <p:sp>
        <p:nvSpPr>
          <p:cNvPr id="22532" name="Rectangle 2"/>
          <p:cNvSpPr>
            <a:spLocks noGrp="1" noChangeArrowheads="1"/>
          </p:cNvSpPr>
          <p:nvPr>
            <p:ph type="title"/>
          </p:nvPr>
        </p:nvSpPr>
        <p:spPr>
          <a:xfrm>
            <a:off x="461963" y="350838"/>
            <a:ext cx="8301037" cy="427037"/>
          </a:xfrm>
        </p:spPr>
        <p:txBody>
          <a:bodyPr>
            <a:normAutofit fontScale="90000"/>
          </a:bodyPr>
          <a:lstStyle/>
          <a:p>
            <a:pPr eaLnBrk="1" hangingPunct="1"/>
            <a:r>
              <a:rPr lang="en-US" altLang="en-US" smtClean="0"/>
              <a:t>Approaches to Developing WBSs</a:t>
            </a:r>
          </a:p>
        </p:txBody>
      </p:sp>
      <p:sp>
        <p:nvSpPr>
          <p:cNvPr id="22533" name="Rectangle 3"/>
          <p:cNvSpPr>
            <a:spLocks noGrp="1" noChangeArrowheads="1"/>
          </p:cNvSpPr>
          <p:nvPr>
            <p:ph type="body" idx="1"/>
          </p:nvPr>
        </p:nvSpPr>
        <p:spPr>
          <a:xfrm>
            <a:off x="304800" y="1228725"/>
            <a:ext cx="8458200" cy="4410075"/>
          </a:xfrm>
        </p:spPr>
        <p:txBody>
          <a:bodyPr>
            <a:normAutofit fontScale="85000" lnSpcReduction="10000"/>
          </a:bodyPr>
          <a:lstStyle/>
          <a:p>
            <a:pPr eaLnBrk="1" hangingPunct="1"/>
            <a:r>
              <a:rPr lang="en-US" altLang="en-US" b="1" smtClean="0"/>
              <a:t>Guidelines</a:t>
            </a:r>
            <a:r>
              <a:rPr lang="en-US" altLang="en-US" smtClean="0"/>
              <a:t>: Some organizations, such as the DOD, provide guidelines for preparing WBSs.</a:t>
            </a:r>
          </a:p>
          <a:p>
            <a:pPr eaLnBrk="1" hangingPunct="1"/>
            <a:r>
              <a:rPr lang="en-US" altLang="en-US" b="1" smtClean="0"/>
              <a:t>Analogy approach</a:t>
            </a:r>
            <a:r>
              <a:rPr lang="en-US" altLang="en-US" smtClean="0"/>
              <a:t>: Review WBSs of similar projects and tailor to your project.</a:t>
            </a:r>
          </a:p>
          <a:p>
            <a:pPr eaLnBrk="1" hangingPunct="1"/>
            <a:r>
              <a:rPr lang="en-US" altLang="en-US" b="1" smtClean="0"/>
              <a:t>Top-down approach</a:t>
            </a:r>
            <a:r>
              <a:rPr lang="en-US" altLang="en-US" smtClean="0"/>
              <a:t>: Start with the largest items of the project and break them down.</a:t>
            </a:r>
          </a:p>
          <a:p>
            <a:pPr eaLnBrk="1" hangingPunct="1"/>
            <a:r>
              <a:rPr lang="en-US" altLang="en-US" b="1" smtClean="0"/>
              <a:t>Bottom-up approach</a:t>
            </a:r>
            <a:r>
              <a:rPr lang="en-US" altLang="en-US" smtClean="0"/>
              <a:t>: Start with the specific tasks and roll them up.</a:t>
            </a:r>
          </a:p>
          <a:p>
            <a:pPr eaLnBrk="1" hangingPunct="1"/>
            <a:r>
              <a:rPr lang="en-US" altLang="en-US" b="1" smtClean="0"/>
              <a:t>Mind-mapping approach</a:t>
            </a:r>
            <a:r>
              <a:rPr lang="en-US" altLang="en-US" smtClean="0"/>
              <a:t>: Write tasks in a non-linear, branching format and then create the WBS structure.</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926805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7EEBEC3-61A6-4737-9640-045C010D47A3}" type="slidenum">
              <a:rPr lang="en-US" altLang="en-US" sz="1400"/>
              <a:pPr eaLnBrk="1" hangingPunct="1"/>
              <a:t>18</a:t>
            </a:fld>
            <a:endParaRPr lang="en-US" altLang="en-US" sz="1400"/>
          </a:p>
        </p:txBody>
      </p:sp>
      <p:sp>
        <p:nvSpPr>
          <p:cNvPr id="28676" name="Rectangle 2"/>
          <p:cNvSpPr>
            <a:spLocks noGrp="1" noChangeArrowheads="1"/>
          </p:cNvSpPr>
          <p:nvPr>
            <p:ph type="title"/>
          </p:nvPr>
        </p:nvSpPr>
        <p:spPr>
          <a:xfrm>
            <a:off x="457200" y="76200"/>
            <a:ext cx="8229600" cy="1143000"/>
          </a:xfrm>
        </p:spPr>
        <p:txBody>
          <a:bodyPr/>
          <a:lstStyle/>
          <a:p>
            <a:pPr eaLnBrk="1" hangingPunct="1"/>
            <a:r>
              <a:rPr lang="en-US" altLang="en-US" b="1" dirty="0" smtClean="0"/>
              <a:t>Scope Verification</a:t>
            </a:r>
          </a:p>
        </p:txBody>
      </p:sp>
      <p:sp>
        <p:nvSpPr>
          <p:cNvPr id="28677" name="Rectangle 3"/>
          <p:cNvSpPr>
            <a:spLocks noGrp="1" noChangeArrowheads="1"/>
          </p:cNvSpPr>
          <p:nvPr>
            <p:ph type="body" idx="1"/>
          </p:nvPr>
        </p:nvSpPr>
        <p:spPr>
          <a:xfrm>
            <a:off x="304800" y="914400"/>
            <a:ext cx="8686800" cy="4791075"/>
          </a:xfrm>
        </p:spPr>
        <p:txBody>
          <a:bodyPr>
            <a:noAutofit/>
          </a:bodyPr>
          <a:lstStyle/>
          <a:p>
            <a:pPr algn="just">
              <a:lnSpc>
                <a:spcPct val="150000"/>
              </a:lnSpc>
            </a:pPr>
            <a:r>
              <a:rPr lang="en-US" sz="2800" i="1" dirty="0"/>
              <a:t>Verifying scope </a:t>
            </a:r>
            <a:r>
              <a:rPr lang="en-US" sz="2800" dirty="0"/>
              <a:t>involves formalizing acceptance of the project deliverables. </a:t>
            </a:r>
            <a:endParaRPr lang="en-US" sz="2800" dirty="0" smtClean="0"/>
          </a:p>
          <a:p>
            <a:pPr algn="just">
              <a:lnSpc>
                <a:spcPct val="150000"/>
              </a:lnSpc>
            </a:pPr>
            <a:r>
              <a:rPr lang="en-US" sz="2800" dirty="0" smtClean="0"/>
              <a:t>Key project </a:t>
            </a:r>
            <a:r>
              <a:rPr lang="en-US" sz="2800" dirty="0"/>
              <a:t>stakeholders, such as the customer and sponsor for the project, </a:t>
            </a:r>
            <a:r>
              <a:rPr lang="en-US" sz="2800" dirty="0" smtClean="0"/>
              <a:t>inspect and </a:t>
            </a:r>
            <a:r>
              <a:rPr lang="en-US" sz="2800" dirty="0"/>
              <a:t>then formally accept the deliverables during this process. If the </a:t>
            </a:r>
            <a:r>
              <a:rPr lang="en-US" sz="2800" dirty="0" smtClean="0"/>
              <a:t>deliverables are </a:t>
            </a:r>
            <a:r>
              <a:rPr lang="en-US" sz="2800" dirty="0"/>
              <a:t>not acceptable, the customer or sponsor usually requests changes.</a:t>
            </a:r>
          </a:p>
          <a:p>
            <a:pPr algn="just">
              <a:lnSpc>
                <a:spcPct val="150000"/>
              </a:lnSpc>
            </a:pPr>
            <a:r>
              <a:rPr lang="en-US" sz="2800" dirty="0"/>
              <a:t>The main outputs of this process, therefore, are accepted deliverables </a:t>
            </a:r>
            <a:r>
              <a:rPr lang="en-US" sz="2800" dirty="0" smtClean="0"/>
              <a:t>and change </a:t>
            </a:r>
            <a:r>
              <a:rPr lang="en-US" sz="2800" dirty="0"/>
              <a:t>requests.</a:t>
            </a:r>
            <a:endParaRPr lang="en-US" altLang="en-US" sz="2400" dirty="0" smtClean="0"/>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509153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C7BCB4D-F7D0-49EA-B931-2E1BBE1F21AE}" type="slidenum">
              <a:rPr lang="en-US" altLang="en-US" sz="1400"/>
              <a:pPr eaLnBrk="1" hangingPunct="1"/>
              <a:t>19</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smtClean="0"/>
              <a:t>Scope Control</a:t>
            </a:r>
          </a:p>
        </p:txBody>
      </p:sp>
      <p:sp>
        <p:nvSpPr>
          <p:cNvPr id="29701" name="Rectangle 3"/>
          <p:cNvSpPr>
            <a:spLocks noGrp="1" noChangeArrowheads="1"/>
          </p:cNvSpPr>
          <p:nvPr>
            <p:ph type="body" idx="1"/>
          </p:nvPr>
        </p:nvSpPr>
        <p:spPr/>
        <p:txBody>
          <a:bodyPr>
            <a:normAutofit fontScale="92500" lnSpcReduction="20000"/>
          </a:bodyPr>
          <a:lstStyle/>
          <a:p>
            <a:pPr eaLnBrk="1" hangingPunct="1">
              <a:spcBef>
                <a:spcPct val="50000"/>
              </a:spcBef>
            </a:pPr>
            <a:r>
              <a:rPr lang="en-US" altLang="en-US" b="1" smtClean="0"/>
              <a:t>Scope control</a:t>
            </a:r>
            <a:r>
              <a:rPr lang="en-US" altLang="en-US" smtClean="0"/>
              <a:t> involves controlling changes to the project scope.</a:t>
            </a:r>
          </a:p>
          <a:p>
            <a:pPr eaLnBrk="1" hangingPunct="1">
              <a:spcBef>
                <a:spcPct val="50000"/>
              </a:spcBef>
            </a:pPr>
            <a:r>
              <a:rPr lang="en-US" altLang="en-US" smtClean="0"/>
              <a:t>Goals of scope control are to:</a:t>
            </a:r>
          </a:p>
          <a:p>
            <a:pPr lvl="1" eaLnBrk="1" hangingPunct="1">
              <a:spcBef>
                <a:spcPct val="50000"/>
              </a:spcBef>
            </a:pPr>
            <a:r>
              <a:rPr lang="en-US" altLang="en-US" sz="2400" smtClean="0"/>
              <a:t>Influence the factors that cause scope changes.</a:t>
            </a:r>
          </a:p>
          <a:p>
            <a:pPr lvl="1" eaLnBrk="1" hangingPunct="1">
              <a:spcBef>
                <a:spcPct val="50000"/>
              </a:spcBef>
            </a:pPr>
            <a:r>
              <a:rPr lang="en-US" altLang="en-US" sz="2400" smtClean="0"/>
              <a:t>Ensure changes are processed according to procedures developed as part of integrated change control.</a:t>
            </a:r>
          </a:p>
          <a:p>
            <a:pPr lvl="1" eaLnBrk="1" hangingPunct="1">
              <a:spcBef>
                <a:spcPct val="50000"/>
              </a:spcBef>
            </a:pPr>
            <a:r>
              <a:rPr lang="en-US" altLang="en-US" sz="2400" smtClean="0"/>
              <a:t>Manage changes when they occur.</a:t>
            </a:r>
          </a:p>
          <a:p>
            <a:pPr eaLnBrk="1" hangingPunct="1">
              <a:spcBef>
                <a:spcPct val="50000"/>
              </a:spcBef>
            </a:pPr>
            <a:r>
              <a:rPr lang="en-US" altLang="en-US" b="1" smtClean="0"/>
              <a:t>Variance</a:t>
            </a:r>
            <a:r>
              <a:rPr lang="en-US" altLang="en-US" smtClean="0"/>
              <a:t> is the difference between planned and actual performance.</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57642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57477AC-306C-441D-B859-514388DCFF22}" type="slidenum">
              <a:rPr lang="en-US" altLang="en-US" sz="1400"/>
              <a:pPr eaLnBrk="1" hangingPunct="1"/>
              <a:t>2</a:t>
            </a:fld>
            <a:endParaRPr lang="en-US" altLang="en-US" sz="1400"/>
          </a:p>
        </p:txBody>
      </p:sp>
      <p:sp>
        <p:nvSpPr>
          <p:cNvPr id="5124" name="Rectangle 2"/>
          <p:cNvSpPr>
            <a:spLocks noGrp="1" noChangeArrowheads="1"/>
          </p:cNvSpPr>
          <p:nvPr>
            <p:ph type="title"/>
          </p:nvPr>
        </p:nvSpPr>
        <p:spPr>
          <a:xfrm>
            <a:off x="381000" y="381000"/>
            <a:ext cx="8382000" cy="914400"/>
          </a:xfrm>
        </p:spPr>
        <p:txBody>
          <a:bodyPr/>
          <a:lstStyle/>
          <a:p>
            <a:pPr eaLnBrk="1" hangingPunct="1"/>
            <a:r>
              <a:rPr lang="en-US" altLang="en-US" smtClean="0"/>
              <a:t>Learning Objectives</a:t>
            </a:r>
          </a:p>
        </p:txBody>
      </p:sp>
      <p:sp>
        <p:nvSpPr>
          <p:cNvPr id="5125" name="Rectangle 3"/>
          <p:cNvSpPr>
            <a:spLocks noGrp="1" noChangeArrowheads="1"/>
          </p:cNvSpPr>
          <p:nvPr>
            <p:ph type="body" idx="1"/>
          </p:nvPr>
        </p:nvSpPr>
        <p:spPr>
          <a:xfrm>
            <a:off x="381000" y="1447800"/>
            <a:ext cx="8305800" cy="4495800"/>
          </a:xfrm>
        </p:spPr>
        <p:txBody>
          <a:bodyPr>
            <a:normAutofit lnSpcReduction="10000"/>
          </a:bodyPr>
          <a:lstStyle/>
          <a:p>
            <a:pPr marL="609600" indent="-609600" algn="just" eaLnBrk="1" hangingPunct="1"/>
            <a:r>
              <a:rPr lang="en-US" altLang="en-US" sz="2600" dirty="0" smtClean="0"/>
              <a:t>Understand the elements that make good project scope management important.</a:t>
            </a:r>
          </a:p>
          <a:p>
            <a:pPr marL="609600" indent="-609600" algn="just" eaLnBrk="1" hangingPunct="1"/>
            <a:r>
              <a:rPr lang="en-US" altLang="en-US" sz="2600" dirty="0" smtClean="0"/>
              <a:t>Explain the scope planning process and describe the contents of a scope management plan.</a:t>
            </a:r>
          </a:p>
          <a:p>
            <a:pPr marL="609600" indent="-609600" algn="just" eaLnBrk="1" hangingPunct="1"/>
            <a:r>
              <a:rPr lang="en-US" altLang="en-US" sz="2600" dirty="0" smtClean="0"/>
              <a:t>Describe the process for developing a project scope statement using the project charter and preliminary scope statement.</a:t>
            </a:r>
          </a:p>
          <a:p>
            <a:pPr marL="609600" indent="-609600" algn="just" eaLnBrk="1" hangingPunct="1"/>
            <a:r>
              <a:rPr lang="en-US" altLang="en-US" sz="2600" dirty="0" smtClean="0"/>
              <a:t>Discuss the scope definition process and work involved in constructing a work breakdown structure using the analogy, top-down, bottom-up, and mind-mapping approaches.</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758780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Project Scope Management Summary </a:t>
            </a:r>
            <a:endParaRPr lang="en-US" b="1" dirty="0"/>
          </a:p>
        </p:txBody>
      </p:sp>
      <p:sp>
        <p:nvSpPr>
          <p:cNvPr id="4" name="Slide Number Placeholder 3"/>
          <p:cNvSpPr>
            <a:spLocks noGrp="1"/>
          </p:cNvSpPr>
          <p:nvPr>
            <p:ph type="sldNum" sz="quarter" idx="12"/>
          </p:nvPr>
        </p:nvSpPr>
        <p:spPr/>
        <p:txBody>
          <a:bodyPr/>
          <a:lstStyle/>
          <a:p>
            <a:fld id="{61B2778E-D6C5-460A-A171-F313AD52F123}" type="slidenum">
              <a:rPr lang="en-US" smtClean="0"/>
              <a:pPr/>
              <a:t>20</a:t>
            </a:fld>
            <a:endParaRPr lang="en-US"/>
          </a:p>
        </p:txBody>
      </p:sp>
      <p:pic>
        <p:nvPicPr>
          <p:cNvPr id="5" name="Picture 4"/>
          <p:cNvPicPr>
            <a:picLocks noChangeAspect="1"/>
          </p:cNvPicPr>
          <p:nvPr/>
        </p:nvPicPr>
        <p:blipFill>
          <a:blip r:embed="rId2"/>
          <a:stretch>
            <a:fillRect/>
          </a:stretch>
        </p:blipFill>
        <p:spPr>
          <a:xfrm>
            <a:off x="300251" y="1913109"/>
            <a:ext cx="8382000" cy="4783345"/>
          </a:xfrm>
          <a:prstGeom prst="rect">
            <a:avLst/>
          </a:prstGeom>
        </p:spPr>
      </p:pic>
      <p:sp>
        <p:nvSpPr>
          <p:cNvPr id="6"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458634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21E8C35-A303-4F83-B1FB-601F2A4C61B4}" type="slidenum">
              <a:rPr lang="en-US" altLang="en-US" sz="1400"/>
              <a:pPr eaLnBrk="1" hangingPunct="1"/>
              <a:t>21</a:t>
            </a:fld>
            <a:endParaRPr lang="en-US" altLang="en-US" sz="1400"/>
          </a:p>
        </p:txBody>
      </p:sp>
      <p:sp>
        <p:nvSpPr>
          <p:cNvPr id="30724" name="Rectangle 2"/>
          <p:cNvSpPr>
            <a:spLocks noGrp="1" noChangeArrowheads="1"/>
          </p:cNvSpPr>
          <p:nvPr>
            <p:ph type="title"/>
          </p:nvPr>
        </p:nvSpPr>
        <p:spPr>
          <a:xfrm>
            <a:off x="228600" y="304800"/>
            <a:ext cx="8610600" cy="914400"/>
          </a:xfrm>
        </p:spPr>
        <p:txBody>
          <a:bodyPr/>
          <a:lstStyle/>
          <a:p>
            <a:pPr eaLnBrk="1" hangingPunct="1"/>
            <a:r>
              <a:rPr lang="en-US" altLang="en-US" smtClean="0"/>
              <a:t>Suggestions for Improving User Input</a:t>
            </a:r>
          </a:p>
        </p:txBody>
      </p:sp>
      <p:sp>
        <p:nvSpPr>
          <p:cNvPr id="30725" name="Rectangle 3"/>
          <p:cNvSpPr>
            <a:spLocks noGrp="1" noChangeArrowheads="1"/>
          </p:cNvSpPr>
          <p:nvPr>
            <p:ph type="body" idx="1"/>
          </p:nvPr>
        </p:nvSpPr>
        <p:spPr>
          <a:xfrm>
            <a:off x="381000" y="1447800"/>
            <a:ext cx="8458200" cy="4724400"/>
          </a:xfrm>
        </p:spPr>
        <p:txBody>
          <a:bodyPr>
            <a:normAutofit fontScale="92500" lnSpcReduction="10000"/>
          </a:bodyPr>
          <a:lstStyle/>
          <a:p>
            <a:pPr eaLnBrk="1" hangingPunct="1"/>
            <a:r>
              <a:rPr lang="en-US" altLang="en-US" smtClean="0"/>
              <a:t>Develop a good project selection process and insist that sponsors are from the user organization.</a:t>
            </a:r>
          </a:p>
          <a:p>
            <a:pPr eaLnBrk="1" hangingPunct="1"/>
            <a:r>
              <a:rPr lang="en-US" altLang="en-US" smtClean="0"/>
              <a:t>Place users on the project team in important roles.</a:t>
            </a:r>
          </a:p>
          <a:p>
            <a:pPr eaLnBrk="1" hangingPunct="1"/>
            <a:r>
              <a:rPr lang="en-US" altLang="en-US" smtClean="0"/>
              <a:t>Hold regular meetings with defined agendas, and have users sign off on key deliverables presented at meetings.</a:t>
            </a:r>
          </a:p>
          <a:p>
            <a:pPr eaLnBrk="1" hangingPunct="1"/>
            <a:r>
              <a:rPr lang="en-US" altLang="en-US" smtClean="0"/>
              <a:t>Deliver something to users and sponsors on a regular basis.</a:t>
            </a:r>
          </a:p>
          <a:p>
            <a:pPr eaLnBrk="1" hangingPunct="1"/>
            <a:r>
              <a:rPr lang="en-US" altLang="en-US" smtClean="0"/>
              <a:t>Don’t promise to deliver when you know you can’t.</a:t>
            </a:r>
          </a:p>
          <a:p>
            <a:pPr eaLnBrk="1" hangingPunct="1"/>
            <a:r>
              <a:rPr lang="en-US" altLang="en-US" smtClean="0"/>
              <a:t>Co-locate users with developers.</a:t>
            </a:r>
          </a:p>
          <a:p>
            <a:pPr eaLnBrk="1" hangingPunct="1"/>
            <a:endParaRPr lang="en-US" altLang="en-US" smtClean="0"/>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615702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2582B739-8C6C-4CE8-AEBD-B2E03D17F5CE}" type="slidenum">
              <a:rPr lang="en-US" altLang="en-US" sz="1400"/>
              <a:pPr eaLnBrk="1" hangingPunct="1"/>
              <a:t>22</a:t>
            </a:fld>
            <a:endParaRPr lang="en-US" altLang="en-US" sz="1400"/>
          </a:p>
        </p:txBody>
      </p:sp>
      <p:sp>
        <p:nvSpPr>
          <p:cNvPr id="31748" name="Rectangle 2"/>
          <p:cNvSpPr>
            <a:spLocks noGrp="1" noChangeArrowheads="1"/>
          </p:cNvSpPr>
          <p:nvPr>
            <p:ph type="title"/>
          </p:nvPr>
        </p:nvSpPr>
        <p:spPr>
          <a:xfrm>
            <a:off x="288878" y="533400"/>
            <a:ext cx="8458200" cy="1082675"/>
          </a:xfrm>
        </p:spPr>
        <p:txBody>
          <a:bodyPr>
            <a:normAutofit fontScale="90000"/>
          </a:bodyPr>
          <a:lstStyle/>
          <a:p>
            <a:pPr eaLnBrk="1" hangingPunct="1"/>
            <a:r>
              <a:rPr lang="en-US" altLang="en-US" sz="4000" b="1" dirty="0" smtClean="0">
                <a:effectLst>
                  <a:outerShdw blurRad="38100" dist="38100" dir="2700000" algn="tl">
                    <a:srgbClr val="000000">
                      <a:alpha val="43137"/>
                    </a:srgbClr>
                  </a:outerShdw>
                </a:effectLst>
              </a:rPr>
              <a:t>Suggestions for Reducing Incomplete and Changing Requirements</a:t>
            </a:r>
          </a:p>
        </p:txBody>
      </p:sp>
      <p:sp>
        <p:nvSpPr>
          <p:cNvPr id="31749" name="Rectangle 3"/>
          <p:cNvSpPr>
            <a:spLocks noGrp="1" noChangeArrowheads="1"/>
          </p:cNvSpPr>
          <p:nvPr>
            <p:ph type="body" idx="1"/>
          </p:nvPr>
        </p:nvSpPr>
        <p:spPr>
          <a:xfrm>
            <a:off x="304800" y="1752600"/>
            <a:ext cx="8458200" cy="4572000"/>
          </a:xfrm>
        </p:spPr>
        <p:txBody>
          <a:bodyPr>
            <a:normAutofit fontScale="92500" lnSpcReduction="20000"/>
          </a:bodyPr>
          <a:lstStyle/>
          <a:p>
            <a:pPr algn="just" eaLnBrk="1" hangingPunct="1">
              <a:spcBef>
                <a:spcPct val="100000"/>
              </a:spcBef>
            </a:pPr>
            <a:r>
              <a:rPr lang="en-US" altLang="en-US" dirty="0" smtClean="0"/>
              <a:t>Develop and follow a requirements management process.</a:t>
            </a:r>
          </a:p>
          <a:p>
            <a:pPr algn="just" eaLnBrk="1" hangingPunct="1">
              <a:spcBef>
                <a:spcPct val="100000"/>
              </a:spcBef>
            </a:pPr>
            <a:r>
              <a:rPr lang="en-US" altLang="en-US" dirty="0" smtClean="0"/>
              <a:t>Use techniques such as prototyping, use case modeling, and JAD to get more user involvement.</a:t>
            </a:r>
          </a:p>
          <a:p>
            <a:pPr algn="just" eaLnBrk="1" hangingPunct="1">
              <a:spcBef>
                <a:spcPct val="100000"/>
              </a:spcBef>
            </a:pPr>
            <a:r>
              <a:rPr lang="en-US" altLang="en-US" dirty="0" smtClean="0"/>
              <a:t>Put requirements in writing and keep them current.</a:t>
            </a:r>
          </a:p>
          <a:p>
            <a:pPr algn="just" eaLnBrk="1" hangingPunct="1">
              <a:spcBef>
                <a:spcPct val="100000"/>
              </a:spcBef>
            </a:pPr>
            <a:r>
              <a:rPr lang="en-US" altLang="en-US" dirty="0" smtClean="0"/>
              <a:t>Create a requirements management database for documenting and controlling requirements.</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754130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2988E4CF-94AC-429D-9B8D-FF915DEF4243}" type="slidenum">
              <a:rPr lang="en-US" altLang="en-US" sz="1400"/>
              <a:pPr eaLnBrk="1" hangingPunct="1"/>
              <a:t>23</a:t>
            </a:fld>
            <a:endParaRPr lang="en-US" altLang="en-US" sz="1400"/>
          </a:p>
        </p:txBody>
      </p:sp>
      <p:sp>
        <p:nvSpPr>
          <p:cNvPr id="32772" name="Rectangle 2"/>
          <p:cNvSpPr>
            <a:spLocks noGrp="1" noChangeArrowheads="1"/>
          </p:cNvSpPr>
          <p:nvPr>
            <p:ph type="title"/>
          </p:nvPr>
        </p:nvSpPr>
        <p:spPr>
          <a:xfrm>
            <a:off x="381000" y="381000"/>
            <a:ext cx="8382000" cy="914400"/>
          </a:xfrm>
        </p:spPr>
        <p:txBody>
          <a:bodyPr>
            <a:normAutofit fontScale="90000"/>
          </a:bodyPr>
          <a:lstStyle/>
          <a:p>
            <a:pPr eaLnBrk="1" hangingPunct="1"/>
            <a:r>
              <a:rPr lang="en-US" altLang="en-US" sz="4000" smtClean="0"/>
              <a:t>Suggestions for Reducing Incomplete and Changing Requirements (cont’d)</a:t>
            </a:r>
          </a:p>
        </p:txBody>
      </p:sp>
      <p:sp>
        <p:nvSpPr>
          <p:cNvPr id="32773" name="Rectangle 3"/>
          <p:cNvSpPr>
            <a:spLocks noGrp="1" noChangeArrowheads="1"/>
          </p:cNvSpPr>
          <p:nvPr>
            <p:ph type="body" idx="1"/>
          </p:nvPr>
        </p:nvSpPr>
        <p:spPr>
          <a:xfrm>
            <a:off x="381000" y="1752600"/>
            <a:ext cx="8458200" cy="4343400"/>
          </a:xfrm>
        </p:spPr>
        <p:txBody>
          <a:bodyPr>
            <a:normAutofit fontScale="85000" lnSpcReduction="10000"/>
          </a:bodyPr>
          <a:lstStyle/>
          <a:p>
            <a:pPr algn="just" eaLnBrk="1" hangingPunct="1">
              <a:spcBef>
                <a:spcPct val="100000"/>
              </a:spcBef>
            </a:pPr>
            <a:r>
              <a:rPr lang="en-US" altLang="en-US" dirty="0" smtClean="0"/>
              <a:t>Conduct adequate testing throughout the project life cycle.</a:t>
            </a:r>
          </a:p>
          <a:p>
            <a:pPr algn="just" eaLnBrk="1" hangingPunct="1">
              <a:spcBef>
                <a:spcPct val="100000"/>
              </a:spcBef>
            </a:pPr>
            <a:r>
              <a:rPr lang="en-US" altLang="en-US" dirty="0" smtClean="0"/>
              <a:t>Review changes from a systems perspective.</a:t>
            </a:r>
          </a:p>
          <a:p>
            <a:pPr algn="just" eaLnBrk="1" hangingPunct="1">
              <a:spcBef>
                <a:spcPct val="100000"/>
              </a:spcBef>
            </a:pPr>
            <a:r>
              <a:rPr lang="en-US" altLang="en-US" dirty="0" smtClean="0"/>
              <a:t>Emphasize completion dates to help focus on what’s most important.</a:t>
            </a:r>
          </a:p>
          <a:p>
            <a:pPr algn="just" eaLnBrk="1" hangingPunct="1">
              <a:spcBef>
                <a:spcPct val="100000"/>
              </a:spcBef>
            </a:pPr>
            <a:r>
              <a:rPr lang="en-US" altLang="en-US" dirty="0" smtClean="0"/>
              <a:t>Allocate resources specifically for handling change requests and enhancements (as NWA did with </a:t>
            </a:r>
            <a:r>
              <a:rPr lang="en-US" altLang="en-US" dirty="0" err="1" smtClean="0"/>
              <a:t>ResNet</a:t>
            </a:r>
            <a:r>
              <a:rPr lang="en-US" altLang="en-US" dirty="0" smtClean="0"/>
              <a:t>).</a:t>
            </a:r>
          </a:p>
          <a:p>
            <a:pPr algn="just" eaLnBrk="1" hangingPunct="1">
              <a:buFont typeface="Wingdings" panose="05000000000000000000" pitchFamily="2" charset="2"/>
              <a:buNone/>
            </a:pPr>
            <a:endParaRPr lang="en-US" altLang="en-US" dirty="0" smtClean="0"/>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72924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A48474B8-4943-4A76-83DA-BE8BE32E2408}" type="slidenum">
              <a:rPr lang="en-US" altLang="en-US" sz="1400"/>
              <a:pPr eaLnBrk="1" hangingPunct="1"/>
              <a:t>24</a:t>
            </a:fld>
            <a:endParaRPr lang="en-US" altLang="en-US" sz="1400"/>
          </a:p>
        </p:txBody>
      </p:sp>
      <p:sp>
        <p:nvSpPr>
          <p:cNvPr id="33796" name="Rectangle 2"/>
          <p:cNvSpPr>
            <a:spLocks noGrp="1" noChangeArrowheads="1"/>
          </p:cNvSpPr>
          <p:nvPr>
            <p:ph type="title"/>
          </p:nvPr>
        </p:nvSpPr>
        <p:spPr>
          <a:xfrm>
            <a:off x="385549" y="501650"/>
            <a:ext cx="8382000" cy="914400"/>
          </a:xfrm>
        </p:spPr>
        <p:txBody>
          <a:bodyPr>
            <a:normAutofit fontScale="90000"/>
          </a:bodyPr>
          <a:lstStyle/>
          <a:p>
            <a:pPr eaLnBrk="1" hangingPunct="1"/>
            <a:r>
              <a:rPr lang="en-US" altLang="en-US" dirty="0" smtClean="0"/>
              <a:t>Using Software to Assist in Project Scope Management</a:t>
            </a:r>
          </a:p>
        </p:txBody>
      </p:sp>
      <p:sp>
        <p:nvSpPr>
          <p:cNvPr id="33797" name="Rectangle 3"/>
          <p:cNvSpPr>
            <a:spLocks noGrp="1" noChangeArrowheads="1"/>
          </p:cNvSpPr>
          <p:nvPr>
            <p:ph type="body" idx="1"/>
          </p:nvPr>
        </p:nvSpPr>
        <p:spPr>
          <a:xfrm>
            <a:off x="381000" y="1524000"/>
            <a:ext cx="8458200" cy="4724400"/>
          </a:xfrm>
        </p:spPr>
        <p:txBody>
          <a:bodyPr>
            <a:normAutofit lnSpcReduction="10000"/>
          </a:bodyPr>
          <a:lstStyle/>
          <a:p>
            <a:pPr algn="just" eaLnBrk="1" hangingPunct="1"/>
            <a:r>
              <a:rPr lang="en-US" altLang="en-US" sz="2600" dirty="0" smtClean="0"/>
              <a:t>Word-processing software helps create scope-related documents.</a:t>
            </a:r>
          </a:p>
          <a:p>
            <a:pPr algn="just" eaLnBrk="1" hangingPunct="1"/>
            <a:r>
              <a:rPr lang="en-US" altLang="en-US" sz="2600" dirty="0" smtClean="0"/>
              <a:t>Spreadsheets help perform financial calculations and weighed scoring models, and help develop charts and graphs.</a:t>
            </a:r>
          </a:p>
          <a:p>
            <a:pPr algn="just" eaLnBrk="1" hangingPunct="1"/>
            <a:r>
              <a:rPr lang="en-US" altLang="en-US" sz="2600" dirty="0" smtClean="0"/>
              <a:t>Communication software, such as e-mail and the Web, helps clarify and communicate scope information.</a:t>
            </a:r>
          </a:p>
          <a:p>
            <a:pPr algn="just" eaLnBrk="1" hangingPunct="1"/>
            <a:r>
              <a:rPr lang="en-US" altLang="en-US" sz="2600" dirty="0" smtClean="0"/>
              <a:t>Project management software helps create a WBS, the basis for tasks on a Gantt chart.</a:t>
            </a:r>
          </a:p>
          <a:p>
            <a:pPr algn="just" eaLnBrk="1" hangingPunct="1"/>
            <a:r>
              <a:rPr lang="en-US" altLang="en-US" sz="2600" dirty="0" smtClean="0"/>
              <a:t>Specialized software is available to assist in project scope management.</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4117899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0F6FD384-1558-4B96-854C-D62BFB20D63B}" type="slidenum">
              <a:rPr lang="en-US" altLang="en-US" sz="1400"/>
              <a:pPr eaLnBrk="1" hangingPunct="1"/>
              <a:t>3</a:t>
            </a:fld>
            <a:endParaRPr lang="en-US" altLang="en-US" sz="1400"/>
          </a:p>
        </p:txBody>
      </p:sp>
      <p:sp>
        <p:nvSpPr>
          <p:cNvPr id="6148" name="Rectangle 2050"/>
          <p:cNvSpPr>
            <a:spLocks noGrp="1" noChangeArrowheads="1"/>
          </p:cNvSpPr>
          <p:nvPr>
            <p:ph type="title"/>
          </p:nvPr>
        </p:nvSpPr>
        <p:spPr>
          <a:xfrm>
            <a:off x="381000" y="381000"/>
            <a:ext cx="8382000" cy="914400"/>
          </a:xfrm>
        </p:spPr>
        <p:txBody>
          <a:bodyPr/>
          <a:lstStyle/>
          <a:p>
            <a:pPr eaLnBrk="1" hangingPunct="1"/>
            <a:r>
              <a:rPr lang="en-US" altLang="en-US" smtClean="0"/>
              <a:t>Learning Objectives</a:t>
            </a:r>
          </a:p>
        </p:txBody>
      </p:sp>
      <p:sp>
        <p:nvSpPr>
          <p:cNvPr id="6149" name="Rectangle 2051"/>
          <p:cNvSpPr>
            <a:spLocks noGrp="1" noChangeArrowheads="1"/>
          </p:cNvSpPr>
          <p:nvPr>
            <p:ph type="body" idx="1"/>
          </p:nvPr>
        </p:nvSpPr>
        <p:spPr/>
        <p:txBody>
          <a:bodyPr>
            <a:normAutofit fontScale="92500" lnSpcReduction="20000"/>
          </a:bodyPr>
          <a:lstStyle/>
          <a:p>
            <a:pPr marL="609600" indent="-609600" algn="just" eaLnBrk="1" hangingPunct="1">
              <a:spcBef>
                <a:spcPct val="100000"/>
              </a:spcBef>
            </a:pPr>
            <a:r>
              <a:rPr lang="en-US" altLang="en-US" dirty="0" smtClean="0"/>
              <a:t>Explain the importance of scope verification and how it relates to scope definition and control.</a:t>
            </a:r>
          </a:p>
          <a:p>
            <a:pPr marL="609600" indent="-609600" algn="just" eaLnBrk="1" hangingPunct="1">
              <a:spcBef>
                <a:spcPct val="100000"/>
              </a:spcBef>
            </a:pPr>
            <a:r>
              <a:rPr lang="en-US" altLang="en-US" dirty="0" smtClean="0"/>
              <a:t>Understand the importance of scope control and approaches for preventing scope-related problems on information technology projects.</a:t>
            </a:r>
          </a:p>
          <a:p>
            <a:pPr marL="609600" indent="-609600" algn="just" eaLnBrk="1" hangingPunct="1">
              <a:spcBef>
                <a:spcPct val="100000"/>
              </a:spcBef>
            </a:pPr>
            <a:r>
              <a:rPr lang="en-US" altLang="en-US" dirty="0" smtClean="0"/>
              <a:t>Describe how software can assist in project scope management.</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098340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ltLang="en-US" b="1" dirty="0">
                <a:effectLst>
                  <a:outerShdw blurRad="38100" dist="38100" dir="2700000" algn="tl">
                    <a:srgbClr val="000000">
                      <a:alpha val="43137"/>
                    </a:srgbClr>
                  </a:outerShdw>
                </a:effectLst>
              </a:rPr>
              <a:t>Project Scope Management</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49C1FE0D-5BFC-4987-9A29-4D651A40EA90}" type="slidenum">
              <a:rPr lang="en-US" altLang="en-US" smtClean="0"/>
              <a:pPr/>
              <a:t>4</a:t>
            </a:fld>
            <a:endParaRPr lang="en-US" altLang="en-US"/>
          </a:p>
        </p:txBody>
      </p:sp>
      <p:pic>
        <p:nvPicPr>
          <p:cNvPr id="38914" name="Picture 2" descr="Image result for project scope management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344" y="1600200"/>
            <a:ext cx="7208056" cy="44166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4206219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rPr>
              <a:t>Project Scope Management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534400" cy="5334000"/>
          </a:xfrm>
        </p:spPr>
        <p:txBody>
          <a:bodyPr>
            <a:normAutofit lnSpcReduction="10000"/>
          </a:bodyPr>
          <a:lstStyle/>
          <a:p>
            <a:pPr algn="just"/>
            <a:r>
              <a:rPr lang="en-US" dirty="0" smtClean="0"/>
              <a:t>Project Scope Management includes the processes required to ensure that the project includes all the work required, and only the work required, to complete the project successfully.</a:t>
            </a:r>
          </a:p>
          <a:p>
            <a:pPr algn="just"/>
            <a:r>
              <a:rPr lang="en-US" i="1" dirty="0" smtClean="0"/>
              <a:t>Major project scope management processes:</a:t>
            </a:r>
          </a:p>
          <a:p>
            <a:pPr lvl="1" algn="just"/>
            <a:r>
              <a:rPr lang="en-US" dirty="0" smtClean="0"/>
              <a:t>Initiation</a:t>
            </a:r>
          </a:p>
          <a:p>
            <a:pPr lvl="1" algn="just"/>
            <a:r>
              <a:rPr lang="en-US" dirty="0" smtClean="0"/>
              <a:t>Scope Planning</a:t>
            </a:r>
          </a:p>
          <a:p>
            <a:pPr lvl="1" algn="just"/>
            <a:r>
              <a:rPr lang="en-US" dirty="0" smtClean="0"/>
              <a:t>Scope Definition</a:t>
            </a:r>
          </a:p>
          <a:p>
            <a:pPr lvl="1" algn="just"/>
            <a:r>
              <a:rPr lang="en-US" dirty="0" smtClean="0"/>
              <a:t>Scope Verification</a:t>
            </a:r>
          </a:p>
          <a:p>
            <a:pPr lvl="1" algn="just"/>
            <a:r>
              <a:rPr lang="en-US" dirty="0" smtClean="0"/>
              <a:t>Scope Change Control</a:t>
            </a:r>
            <a:endParaRPr lang="en-US" dirty="0"/>
          </a:p>
        </p:txBody>
      </p:sp>
      <p:sp>
        <p:nvSpPr>
          <p:cNvPr id="4" name="Slide Number Placeholder 3"/>
          <p:cNvSpPr>
            <a:spLocks noGrp="1"/>
          </p:cNvSpPr>
          <p:nvPr>
            <p:ph type="sldNum" sz="quarter" idx="12"/>
          </p:nvPr>
        </p:nvSpPr>
        <p:spPr/>
        <p:txBody>
          <a:bodyPr/>
          <a:lstStyle/>
          <a:p>
            <a:fld id="{61B2778E-D6C5-460A-A171-F313AD52F123}" type="slidenum">
              <a:rPr lang="en-US" smtClean="0"/>
              <a:pPr/>
              <a:t>5</a:t>
            </a:fld>
            <a:endParaRPr lang="en-US" dirty="0"/>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49436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72611AB-A123-4C0A-8AB3-2E2F440CE02A}" type="slidenum">
              <a:rPr lang="en-US" altLang="en-US" sz="1400"/>
              <a:pPr eaLnBrk="1" hangingPunct="1"/>
              <a:t>6</a:t>
            </a:fld>
            <a:endParaRPr lang="en-US" altLang="en-US" sz="1400"/>
          </a:p>
        </p:txBody>
      </p:sp>
      <p:sp>
        <p:nvSpPr>
          <p:cNvPr id="7172" name="Rectangle 2"/>
          <p:cNvSpPr>
            <a:spLocks noGrp="1" noChangeArrowheads="1"/>
          </p:cNvSpPr>
          <p:nvPr>
            <p:ph type="title"/>
          </p:nvPr>
        </p:nvSpPr>
        <p:spPr>
          <a:xfrm>
            <a:off x="457200" y="381000"/>
            <a:ext cx="8229600" cy="914400"/>
          </a:xfrm>
        </p:spPr>
        <p:txBody>
          <a:bodyPr/>
          <a:lstStyle/>
          <a:p>
            <a:pPr eaLnBrk="1" hangingPunct="1"/>
            <a:r>
              <a:rPr lang="en-US" altLang="en-US" sz="4000" b="1" dirty="0" smtClean="0"/>
              <a:t>What is Project Scope Management?</a:t>
            </a:r>
            <a:endParaRPr lang="en-US" altLang="en-US" b="1" dirty="0" smtClean="0"/>
          </a:p>
        </p:txBody>
      </p:sp>
      <p:sp>
        <p:nvSpPr>
          <p:cNvPr id="7173" name="Rectangle 3"/>
          <p:cNvSpPr>
            <a:spLocks noGrp="1" noChangeArrowheads="1"/>
          </p:cNvSpPr>
          <p:nvPr>
            <p:ph type="body" idx="1"/>
          </p:nvPr>
        </p:nvSpPr>
        <p:spPr>
          <a:xfrm>
            <a:off x="228600" y="1447800"/>
            <a:ext cx="8763000" cy="4953000"/>
          </a:xfrm>
        </p:spPr>
        <p:txBody>
          <a:bodyPr>
            <a:normAutofit lnSpcReduction="10000"/>
          </a:bodyPr>
          <a:lstStyle/>
          <a:p>
            <a:pPr algn="just" eaLnBrk="1" hangingPunct="1">
              <a:spcBef>
                <a:spcPct val="80000"/>
              </a:spcBef>
            </a:pPr>
            <a:r>
              <a:rPr lang="en-US" altLang="en-US" b="1" dirty="0" smtClean="0"/>
              <a:t>Scope</a:t>
            </a:r>
            <a:r>
              <a:rPr lang="en-US" altLang="en-US" dirty="0" smtClean="0"/>
              <a:t> refers to </a:t>
            </a:r>
            <a:r>
              <a:rPr lang="en-US" altLang="en-US" i="1" dirty="0" smtClean="0"/>
              <a:t>all</a:t>
            </a:r>
            <a:r>
              <a:rPr lang="en-US" altLang="en-US" dirty="0" smtClean="0"/>
              <a:t> the work involved in creating the products of the project and the processes used to create them. </a:t>
            </a:r>
          </a:p>
          <a:p>
            <a:pPr algn="just" eaLnBrk="1" hangingPunct="1">
              <a:spcBef>
                <a:spcPct val="80000"/>
              </a:spcBef>
            </a:pPr>
            <a:r>
              <a:rPr lang="en-US" altLang="en-US" dirty="0" smtClean="0"/>
              <a:t> A </a:t>
            </a:r>
            <a:r>
              <a:rPr lang="en-US" altLang="en-US" b="1" dirty="0" smtClean="0"/>
              <a:t>deliverable</a:t>
            </a:r>
            <a:r>
              <a:rPr lang="en-US" altLang="en-US" dirty="0" smtClean="0"/>
              <a:t> is a product produced as part of a project, such as hardware or software, planning documents, or meeting minutes.</a:t>
            </a:r>
          </a:p>
          <a:p>
            <a:pPr algn="just" eaLnBrk="1" hangingPunct="1">
              <a:spcBef>
                <a:spcPct val="80000"/>
              </a:spcBef>
            </a:pPr>
            <a:r>
              <a:rPr lang="en-US" altLang="en-US" dirty="0" smtClean="0"/>
              <a:t>Project scope management includes the processes involved in defining and controlling what is or is not included in a project.</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85552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3F7CEAE-3E5D-4F22-AD34-45F213F17D55}" type="slidenum">
              <a:rPr lang="en-US" altLang="en-US" sz="1400"/>
              <a:pPr eaLnBrk="1" hangingPunct="1"/>
              <a:t>7</a:t>
            </a:fld>
            <a:endParaRPr lang="en-US" altLang="en-US" sz="1400"/>
          </a:p>
        </p:txBody>
      </p:sp>
      <p:sp>
        <p:nvSpPr>
          <p:cNvPr id="8196" name="Rectangle 2"/>
          <p:cNvSpPr>
            <a:spLocks noGrp="1" noChangeArrowheads="1"/>
          </p:cNvSpPr>
          <p:nvPr>
            <p:ph type="title"/>
          </p:nvPr>
        </p:nvSpPr>
        <p:spPr>
          <a:xfrm>
            <a:off x="-76200" y="498475"/>
            <a:ext cx="9220200" cy="644525"/>
          </a:xfrm>
        </p:spPr>
        <p:txBody>
          <a:bodyPr>
            <a:noAutofit/>
          </a:bodyPr>
          <a:lstStyle/>
          <a:p>
            <a:pPr eaLnBrk="1" hangingPunct="1"/>
            <a:r>
              <a:rPr lang="en-US" altLang="en-US" b="1" dirty="0" smtClean="0">
                <a:effectLst>
                  <a:outerShdw blurRad="38100" dist="38100" dir="2700000" algn="tl">
                    <a:srgbClr val="000000">
                      <a:alpha val="43137"/>
                    </a:srgbClr>
                  </a:outerShdw>
                </a:effectLst>
              </a:rPr>
              <a:t>Project Scope Management Processes</a:t>
            </a:r>
            <a:endParaRPr lang="en-US" altLang="en-US" sz="5400" b="1" dirty="0" smtClean="0">
              <a:effectLst>
                <a:outerShdw blurRad="38100" dist="38100" dir="2700000" algn="tl">
                  <a:srgbClr val="000000">
                    <a:alpha val="43137"/>
                  </a:srgbClr>
                </a:outerShdw>
              </a:effectLst>
            </a:endParaRPr>
          </a:p>
        </p:txBody>
      </p:sp>
      <p:sp>
        <p:nvSpPr>
          <p:cNvPr id="8197" name="Rectangle 3"/>
          <p:cNvSpPr>
            <a:spLocks noGrp="1" noChangeArrowheads="1"/>
          </p:cNvSpPr>
          <p:nvPr>
            <p:ph type="body" idx="1"/>
          </p:nvPr>
        </p:nvSpPr>
        <p:spPr>
          <a:xfrm>
            <a:off x="0" y="1371600"/>
            <a:ext cx="9144000" cy="5181600"/>
          </a:xfrm>
        </p:spPr>
        <p:txBody>
          <a:bodyPr>
            <a:noAutofit/>
          </a:bodyPr>
          <a:lstStyle/>
          <a:p>
            <a:pPr marL="609600" indent="-609600" algn="just" eaLnBrk="1" hangingPunct="1"/>
            <a:r>
              <a:rPr lang="en-US" altLang="en-US" sz="2800" b="1" dirty="0" smtClean="0"/>
              <a:t>Scope planning</a:t>
            </a:r>
            <a:r>
              <a:rPr lang="en-US" altLang="en-US" sz="2800" dirty="0" smtClean="0"/>
              <a:t>:</a:t>
            </a:r>
            <a:r>
              <a:rPr lang="en-US" altLang="en-US" sz="2800" b="1" dirty="0" smtClean="0"/>
              <a:t> </a:t>
            </a:r>
            <a:r>
              <a:rPr lang="en-US" altLang="en-US" sz="2800" dirty="0" smtClean="0"/>
              <a:t>Deciding how the scope will be defined, verified, and controlled.</a:t>
            </a:r>
          </a:p>
          <a:p>
            <a:pPr marL="609600" indent="-609600" algn="just" eaLnBrk="1" hangingPunct="1"/>
            <a:r>
              <a:rPr lang="en-US" altLang="en-US" sz="2800" b="1" dirty="0" smtClean="0"/>
              <a:t>Scope definition</a:t>
            </a:r>
            <a:r>
              <a:rPr lang="en-US" altLang="en-US" sz="2800" dirty="0" smtClean="0"/>
              <a:t>: Reviewing the project charter and preliminary scope statement and adding more information as requirements are developed and change requests are approved.</a:t>
            </a:r>
            <a:endParaRPr lang="en-US" altLang="en-US" sz="2800" b="1" dirty="0" smtClean="0"/>
          </a:p>
          <a:p>
            <a:pPr marL="609600" indent="-609600" algn="just" eaLnBrk="1" hangingPunct="1"/>
            <a:r>
              <a:rPr lang="en-US" altLang="en-US" sz="2800" b="1" dirty="0" smtClean="0"/>
              <a:t>Creating the WBS</a:t>
            </a:r>
            <a:r>
              <a:rPr lang="en-US" altLang="en-US" sz="2800" dirty="0" smtClean="0"/>
              <a:t>: Subdividing the major project deliverables into smaller, more manageable components.</a:t>
            </a:r>
          </a:p>
          <a:p>
            <a:pPr marL="609600" indent="-609600" algn="just" eaLnBrk="1" hangingPunct="1"/>
            <a:r>
              <a:rPr lang="en-US" altLang="en-US" sz="2800" b="1" dirty="0" smtClean="0"/>
              <a:t>Scope verification</a:t>
            </a:r>
            <a:r>
              <a:rPr lang="en-US" altLang="en-US" sz="2800" dirty="0" smtClean="0"/>
              <a:t>: Formalizing acceptance of the project scope.</a:t>
            </a:r>
          </a:p>
          <a:p>
            <a:pPr marL="609600" indent="-609600" algn="just" eaLnBrk="1" hangingPunct="1"/>
            <a:r>
              <a:rPr lang="en-US" altLang="en-US" sz="2800" b="1" dirty="0" smtClean="0"/>
              <a:t>Scope control</a:t>
            </a:r>
            <a:r>
              <a:rPr lang="en-US" altLang="en-US" sz="2800" dirty="0" smtClean="0"/>
              <a:t>: Controlling changes to project scope.</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4255057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25E608E8-C3A9-43C1-9D24-BAD509E9FBC6}" type="slidenum">
              <a:rPr lang="en-US" altLang="en-US" sz="1400"/>
              <a:pPr eaLnBrk="1" hangingPunct="1"/>
              <a:t>8</a:t>
            </a:fld>
            <a:endParaRPr lang="en-US" altLang="en-US" sz="1400"/>
          </a:p>
        </p:txBody>
      </p:sp>
      <p:sp>
        <p:nvSpPr>
          <p:cNvPr id="9220" name="Rectangle 2"/>
          <p:cNvSpPr>
            <a:spLocks noGrp="1" noChangeArrowheads="1"/>
          </p:cNvSpPr>
          <p:nvPr>
            <p:ph type="title"/>
          </p:nvPr>
        </p:nvSpPr>
        <p:spPr>
          <a:xfrm>
            <a:off x="301388" y="457200"/>
            <a:ext cx="8763000" cy="1143000"/>
          </a:xfrm>
        </p:spPr>
        <p:txBody>
          <a:bodyPr>
            <a:normAutofit fontScale="90000"/>
          </a:bodyPr>
          <a:lstStyle/>
          <a:p>
            <a:pPr eaLnBrk="1" hangingPunct="1"/>
            <a:r>
              <a:rPr lang="en-US" altLang="en-US" sz="4800" b="1" dirty="0" smtClean="0">
                <a:effectLst>
                  <a:outerShdw blurRad="38100" dist="38100" dir="2700000" algn="tl">
                    <a:srgbClr val="000000">
                      <a:alpha val="43137"/>
                    </a:srgbClr>
                  </a:outerShdw>
                </a:effectLst>
              </a:rPr>
              <a:t>Scope Planning and the Scope Management Plan</a:t>
            </a:r>
          </a:p>
        </p:txBody>
      </p:sp>
      <p:sp>
        <p:nvSpPr>
          <p:cNvPr id="9221" name="Rectangle 3"/>
          <p:cNvSpPr>
            <a:spLocks noGrp="1" noChangeArrowheads="1"/>
          </p:cNvSpPr>
          <p:nvPr>
            <p:ph type="body" idx="1"/>
          </p:nvPr>
        </p:nvSpPr>
        <p:spPr>
          <a:xfrm>
            <a:off x="0" y="1981200"/>
            <a:ext cx="9064388" cy="4495800"/>
          </a:xfrm>
        </p:spPr>
        <p:txBody>
          <a:bodyPr>
            <a:normAutofit/>
          </a:bodyPr>
          <a:lstStyle/>
          <a:p>
            <a:pPr algn="just" eaLnBrk="1" hangingPunct="1">
              <a:spcBef>
                <a:spcPct val="100000"/>
              </a:spcBef>
            </a:pPr>
            <a:r>
              <a:rPr lang="en-US" altLang="en-US" dirty="0" smtClean="0"/>
              <a:t>The </a:t>
            </a:r>
            <a:r>
              <a:rPr lang="en-US" altLang="en-US" b="1" dirty="0" smtClean="0"/>
              <a:t>scope management plan</a:t>
            </a:r>
            <a:r>
              <a:rPr lang="en-US" altLang="en-US" dirty="0" smtClean="0"/>
              <a:t> is a document that includes descriptions of how the team will prepare the project scope statement, create the WBS, verify completion of the project deliverables, and control requests for changes to the project scope.</a:t>
            </a:r>
          </a:p>
          <a:p>
            <a:pPr algn="just" eaLnBrk="1" hangingPunct="1">
              <a:spcBef>
                <a:spcPct val="100000"/>
              </a:spcBef>
            </a:pPr>
            <a:r>
              <a:rPr lang="en-US" altLang="en-US" dirty="0" smtClean="0"/>
              <a:t>Key inputs include the project charter, preliminary scope statement, and project management plan. </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97330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E81FD55-3E73-4B6B-BC1B-9973B9AFF9B3}" type="slidenum">
              <a:rPr lang="en-US" altLang="en-US" sz="1400"/>
              <a:pPr eaLnBrk="1" hangingPunct="1"/>
              <a:t>9</a:t>
            </a:fld>
            <a:endParaRPr lang="en-US" altLang="en-US" sz="1400"/>
          </a:p>
        </p:txBody>
      </p:sp>
      <p:sp>
        <p:nvSpPr>
          <p:cNvPr id="12292" name="Rectangle 2"/>
          <p:cNvSpPr>
            <a:spLocks noGrp="1" noChangeArrowheads="1"/>
          </p:cNvSpPr>
          <p:nvPr>
            <p:ph type="title"/>
          </p:nvPr>
        </p:nvSpPr>
        <p:spPr>
          <a:xfrm>
            <a:off x="457200" y="615950"/>
            <a:ext cx="8382000" cy="1311275"/>
          </a:xfrm>
        </p:spPr>
        <p:txBody>
          <a:bodyPr>
            <a:normAutofit fontScale="90000"/>
          </a:bodyPr>
          <a:lstStyle/>
          <a:p>
            <a:pPr eaLnBrk="1" hangingPunct="1"/>
            <a:r>
              <a:rPr lang="en-US" altLang="en-US" b="1" dirty="0" smtClean="0">
                <a:effectLst>
                  <a:outerShdw blurRad="38100" dist="38100" dir="2700000" algn="tl">
                    <a:srgbClr val="000000">
                      <a:alpha val="43137"/>
                    </a:srgbClr>
                  </a:outerShdw>
                </a:effectLst>
              </a:rPr>
              <a:t>Scope Definition and the</a:t>
            </a:r>
            <a:br>
              <a:rPr lang="en-US" altLang="en-US" b="1" dirty="0" smtClean="0">
                <a:effectLst>
                  <a:outerShdw blurRad="38100" dist="38100" dir="2700000" algn="tl">
                    <a:srgbClr val="000000">
                      <a:alpha val="43137"/>
                    </a:srgbClr>
                  </a:outerShdw>
                </a:effectLst>
              </a:rPr>
            </a:br>
            <a:r>
              <a:rPr lang="en-US" altLang="en-US" b="1" dirty="0" smtClean="0">
                <a:effectLst>
                  <a:outerShdw blurRad="38100" dist="38100" dir="2700000" algn="tl">
                    <a:srgbClr val="000000">
                      <a:alpha val="43137"/>
                    </a:srgbClr>
                  </a:outerShdw>
                </a:effectLst>
              </a:rPr>
              <a:t>Project Scope Statement</a:t>
            </a:r>
          </a:p>
        </p:txBody>
      </p:sp>
      <p:sp>
        <p:nvSpPr>
          <p:cNvPr id="12293" name="Rectangle 3"/>
          <p:cNvSpPr>
            <a:spLocks noGrp="1" noChangeArrowheads="1"/>
          </p:cNvSpPr>
          <p:nvPr>
            <p:ph type="body" idx="1"/>
          </p:nvPr>
        </p:nvSpPr>
        <p:spPr>
          <a:xfrm>
            <a:off x="381000" y="2057399"/>
            <a:ext cx="8610600" cy="4664075"/>
          </a:xfrm>
        </p:spPr>
        <p:txBody>
          <a:bodyPr/>
          <a:lstStyle/>
          <a:p>
            <a:pPr algn="just" eaLnBrk="1" hangingPunct="1">
              <a:spcBef>
                <a:spcPct val="100000"/>
              </a:spcBef>
            </a:pPr>
            <a:r>
              <a:rPr lang="en-US" altLang="en-US" dirty="0" smtClean="0"/>
              <a:t>The preliminary scope statement, project charter, organizational process assets, and approved change requests provide a basis for creating the project scope statement.</a:t>
            </a:r>
          </a:p>
          <a:p>
            <a:pPr algn="just" eaLnBrk="1" hangingPunct="1">
              <a:spcBef>
                <a:spcPct val="100000"/>
              </a:spcBef>
            </a:pPr>
            <a:r>
              <a:rPr lang="en-US" altLang="en-US" dirty="0" smtClean="0"/>
              <a:t>As time progresses, the scope of a project should become clearer and more specific.</a:t>
            </a:r>
          </a:p>
        </p:txBody>
      </p:sp>
      <p:sp>
        <p:nvSpPr>
          <p:cNvPr id="5" name="TextBox 4"/>
          <p:cNvSpPr txBox="1"/>
          <p:nvPr/>
        </p:nvSpPr>
        <p:spPr>
          <a:xfrm>
            <a:off x="7464181" y="4572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823688240"/>
      </p:ext>
    </p:extLst>
  </p:cSld>
  <p:clrMapOvr>
    <a:masterClrMapping/>
  </p:clrMapOvr>
</p:sld>
</file>

<file path=ppt/theme/theme1.xml><?xml version="1.0" encoding="utf-8"?>
<a:theme xmlns:a="http://schemas.openxmlformats.org/drawingml/2006/main" name="Moodle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odleppt" id="{7C2CE67A-C12E-4D75-8B9A-9455ABD197FF}" vid="{6055F633-C468-48D4-B7CE-658405F0B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Moodleppt</Template>
  <TotalTime>15541</TotalTime>
  <Words>1054</Words>
  <Application>Microsoft Office PowerPoint</Application>
  <PresentationFormat>On-screen Show (4:3)</PresentationFormat>
  <Paragraphs>151</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Moodleppt</vt:lpstr>
      <vt:lpstr> Project Scope Management</vt:lpstr>
      <vt:lpstr>Learning Objectives</vt:lpstr>
      <vt:lpstr>Learning Objectives</vt:lpstr>
      <vt:lpstr>Project Scope Management</vt:lpstr>
      <vt:lpstr>Project Scope Management</vt:lpstr>
      <vt:lpstr>What is Project Scope Management?</vt:lpstr>
      <vt:lpstr>Project Scope Management Processes</vt:lpstr>
      <vt:lpstr>Scope Planning and the Scope Management Plan</vt:lpstr>
      <vt:lpstr>Scope Definition and the Project Scope Statement</vt:lpstr>
      <vt:lpstr>Creating the Work Breakdown Structure (WBS)</vt:lpstr>
      <vt:lpstr>Sample Intranet WBS Organized by Product </vt:lpstr>
      <vt:lpstr>Sample Intranet WBS Organized by Phase</vt:lpstr>
      <vt:lpstr>Intranet WBS in Tabular Form</vt:lpstr>
      <vt:lpstr>Intranet WBS and Gantt Chart in Project 2000</vt:lpstr>
      <vt:lpstr>Intranet Gantt Chart Organized by Project Management Process Groups</vt:lpstr>
      <vt:lpstr>Executing Tasks for JWD Consulting’s WBS</vt:lpstr>
      <vt:lpstr>Approaches to Developing WBSs</vt:lpstr>
      <vt:lpstr>Scope Verification</vt:lpstr>
      <vt:lpstr>Scope Control</vt:lpstr>
      <vt:lpstr>Project Scope Management Summary </vt:lpstr>
      <vt:lpstr>Suggestions for Improving User Input</vt:lpstr>
      <vt:lpstr>Suggestions for Reducing Incomplete and Changing Requirements</vt:lpstr>
      <vt:lpstr>Suggestions for Reducing Incomplete and Changing Requirements (cont’d)</vt:lpstr>
      <vt:lpstr>Using Software to Assist in Project Scope Management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Internet Basics</dc:title>
  <dc:creator>wathsala</dc:creator>
  <cp:lastModifiedBy>HELLO USER™</cp:lastModifiedBy>
  <cp:revision>131</cp:revision>
  <dcterms:created xsi:type="dcterms:W3CDTF">2012-02-12T16:07:36Z</dcterms:created>
  <dcterms:modified xsi:type="dcterms:W3CDTF">2016-09-20T10:31:39Z</dcterms:modified>
</cp:coreProperties>
</file>