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58" r:id="rId3"/>
    <p:sldId id="257" r:id="rId4"/>
    <p:sldId id="259" r:id="rId5"/>
    <p:sldId id="260" r:id="rId6"/>
    <p:sldId id="285" r:id="rId7"/>
    <p:sldId id="261" r:id="rId8"/>
    <p:sldId id="262" r:id="rId9"/>
    <p:sldId id="288" r:id="rId10"/>
    <p:sldId id="289" r:id="rId11"/>
    <p:sldId id="290" r:id="rId12"/>
    <p:sldId id="291" r:id="rId13"/>
    <p:sldId id="292" r:id="rId14"/>
    <p:sldId id="293" r:id="rId15"/>
    <p:sldId id="320"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 id="31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7850D4-0160-437F-894A-51860EF6C383}" type="datetimeFigureOut">
              <a:rPr lang="en-US" smtClean="0"/>
              <a:t>9/20/2016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788FC8-F09C-4628-97F9-F0471EE2A7E4}" type="slidenum">
              <a:rPr lang="en-US" smtClean="0"/>
              <a:t>‹#›</a:t>
            </a:fld>
            <a:endParaRPr lang="en-US"/>
          </a:p>
        </p:txBody>
      </p:sp>
    </p:spTree>
    <p:extLst>
      <p:ext uri="{BB962C8B-B14F-4D97-AF65-F5344CB8AC3E}">
        <p14:creationId xmlns:p14="http://schemas.microsoft.com/office/powerpoint/2010/main" val="3624109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788FC8-F09C-4628-97F9-F0471EE2A7E4}" type="slidenum">
              <a:rPr lang="en-US" smtClean="0"/>
              <a:t>10</a:t>
            </a:fld>
            <a:endParaRPr lang="en-US"/>
          </a:p>
        </p:txBody>
      </p:sp>
    </p:spTree>
    <p:extLst>
      <p:ext uri="{BB962C8B-B14F-4D97-AF65-F5344CB8AC3E}">
        <p14:creationId xmlns:p14="http://schemas.microsoft.com/office/powerpoint/2010/main" val="30663170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B94E6EC-F97A-4984-8D34-D78657490CEC}" type="datetime1">
              <a:rPr lang="en-US" smtClean="0"/>
              <a:t>9/20/2016</a:t>
            </a:fld>
            <a:endParaRPr lang="en-US"/>
          </a:p>
        </p:txBody>
      </p:sp>
      <p:sp>
        <p:nvSpPr>
          <p:cNvPr id="5" name="Footer Placeholder 4"/>
          <p:cNvSpPr>
            <a:spLocks noGrp="1"/>
          </p:cNvSpPr>
          <p:nvPr>
            <p:ph type="ftr" sz="quarter" idx="11"/>
          </p:nvPr>
        </p:nvSpPr>
        <p:spPr/>
        <p:txBody>
          <a:bodyPr/>
          <a:lstStyle>
            <a:lvl1pPr>
              <a:defRPr/>
            </a:lvl1pPr>
          </a:lstStyle>
          <a:p>
            <a:r>
              <a:rPr lang="en-US" smtClean="0"/>
              <a:t>IT4001 Lecture1_Introdction    ATI-Kurunegala </a:t>
            </a:r>
            <a:endParaRPr lang="en-US"/>
          </a:p>
        </p:txBody>
      </p:sp>
      <p:sp>
        <p:nvSpPr>
          <p:cNvPr id="6" name="Slide Number Placeholder 5"/>
          <p:cNvSpPr>
            <a:spLocks noGrp="1"/>
          </p:cNvSpPr>
          <p:nvPr>
            <p:ph type="sldNum" sz="quarter" idx="12"/>
          </p:nvPr>
        </p:nvSpPr>
        <p:spPr/>
        <p:txBody>
          <a:bodyPr/>
          <a:lstStyle/>
          <a:p>
            <a:fld id="{A604DD5E-E5E9-4115-BA77-0F0E838D4977}" type="slidenum">
              <a:rPr lang="en-US" smtClean="0"/>
              <a:t>‹#›</a:t>
            </a:fld>
            <a:endParaRPr lang="en-US"/>
          </a:p>
        </p:txBody>
      </p:sp>
      <p:pic>
        <p:nvPicPr>
          <p:cNvPr id="1027" name="Picture 3" descr="C:\Users\Dell PC\Desktop\main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8" y="2133600"/>
            <a:ext cx="9162738" cy="23622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hasCustomPrompt="1"/>
          </p:nvPr>
        </p:nvSpPr>
        <p:spPr>
          <a:xfrm>
            <a:off x="295431" y="4800600"/>
            <a:ext cx="8696169" cy="609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Chapter Title style</a:t>
            </a:r>
            <a:endParaRPr lang="en-US" dirty="0"/>
          </a:p>
        </p:txBody>
      </p:sp>
      <p:sp>
        <p:nvSpPr>
          <p:cNvPr id="2" name="Title 1"/>
          <p:cNvSpPr>
            <a:spLocks noGrp="1"/>
          </p:cNvSpPr>
          <p:nvPr>
            <p:ph type="ctrTitle" hasCustomPrompt="1"/>
          </p:nvPr>
        </p:nvSpPr>
        <p:spPr>
          <a:xfrm>
            <a:off x="228600" y="2247901"/>
            <a:ext cx="3886200" cy="1981199"/>
          </a:xfrm>
        </p:spPr>
        <p:txBody>
          <a:bodyPr/>
          <a:lstStyle>
            <a:lvl1pPr>
              <a:defRPr/>
            </a:lvl1pPr>
          </a:lstStyle>
          <a:p>
            <a:r>
              <a:rPr lang="en-US" dirty="0" smtClean="0"/>
              <a:t>Click to edit Course Title style</a:t>
            </a:r>
            <a:endParaRPr lang="en-US" dirty="0"/>
          </a:p>
        </p:txBody>
      </p:sp>
    </p:spTree>
    <p:extLst>
      <p:ext uri="{BB962C8B-B14F-4D97-AF65-F5344CB8AC3E}">
        <p14:creationId xmlns:p14="http://schemas.microsoft.com/office/powerpoint/2010/main" val="13021274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08C616-A1DE-4987-9CE9-25AFEC53236B}" type="datetime1">
              <a:rPr lang="en-US" smtClean="0"/>
              <a:t>9/20/2016</a:t>
            </a:fld>
            <a:endParaRPr lang="en-US"/>
          </a:p>
        </p:txBody>
      </p:sp>
      <p:sp>
        <p:nvSpPr>
          <p:cNvPr id="5" name="Footer Placeholder 4"/>
          <p:cNvSpPr>
            <a:spLocks noGrp="1"/>
          </p:cNvSpPr>
          <p:nvPr>
            <p:ph type="ftr" sz="quarter" idx="11"/>
          </p:nvPr>
        </p:nvSpPr>
        <p:spPr/>
        <p:txBody>
          <a:bodyPr/>
          <a:lstStyle/>
          <a:p>
            <a:r>
              <a:rPr lang="en-US" smtClean="0"/>
              <a:t>IT4001 Lecture1_Introdction    ATI-Kurunegala </a:t>
            </a:r>
            <a:endParaRPr lang="en-US"/>
          </a:p>
        </p:txBody>
      </p:sp>
      <p:sp>
        <p:nvSpPr>
          <p:cNvPr id="6" name="Slide Number Placeholder 5"/>
          <p:cNvSpPr>
            <a:spLocks noGrp="1"/>
          </p:cNvSpPr>
          <p:nvPr>
            <p:ph type="sldNum" sz="quarter" idx="12"/>
          </p:nvPr>
        </p:nvSpPr>
        <p:spPr/>
        <p:txBody>
          <a:bodyPr/>
          <a:lstStyle/>
          <a:p>
            <a:fld id="{A604DD5E-E5E9-4115-BA77-0F0E838D4977}" type="slidenum">
              <a:rPr lang="en-US" smtClean="0"/>
              <a:t>‹#›</a:t>
            </a:fld>
            <a:endParaRPr lang="en-US"/>
          </a:p>
        </p:txBody>
      </p:sp>
    </p:spTree>
    <p:extLst>
      <p:ext uri="{BB962C8B-B14F-4D97-AF65-F5344CB8AC3E}">
        <p14:creationId xmlns:p14="http://schemas.microsoft.com/office/powerpoint/2010/main" val="252277444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F51549-B33E-40E6-9387-A67A44432AEF}" type="datetime1">
              <a:rPr lang="en-US" smtClean="0"/>
              <a:t>9/20/2016</a:t>
            </a:fld>
            <a:endParaRPr lang="en-US"/>
          </a:p>
        </p:txBody>
      </p:sp>
      <p:sp>
        <p:nvSpPr>
          <p:cNvPr id="5" name="Footer Placeholder 4"/>
          <p:cNvSpPr>
            <a:spLocks noGrp="1"/>
          </p:cNvSpPr>
          <p:nvPr>
            <p:ph type="ftr" sz="quarter" idx="11"/>
          </p:nvPr>
        </p:nvSpPr>
        <p:spPr/>
        <p:txBody>
          <a:bodyPr/>
          <a:lstStyle/>
          <a:p>
            <a:r>
              <a:rPr lang="en-US" smtClean="0"/>
              <a:t>IT4001 Lecture1_Introdction    ATI-Kurunegala </a:t>
            </a:r>
            <a:endParaRPr lang="en-US"/>
          </a:p>
        </p:txBody>
      </p:sp>
      <p:sp>
        <p:nvSpPr>
          <p:cNvPr id="6" name="Slide Number Placeholder 5"/>
          <p:cNvSpPr>
            <a:spLocks noGrp="1"/>
          </p:cNvSpPr>
          <p:nvPr>
            <p:ph type="sldNum" sz="quarter" idx="12"/>
          </p:nvPr>
        </p:nvSpPr>
        <p:spPr/>
        <p:txBody>
          <a:bodyPr/>
          <a:lstStyle/>
          <a:p>
            <a:fld id="{A604DD5E-E5E9-4115-BA77-0F0E838D4977}" type="slidenum">
              <a:rPr lang="en-US" smtClean="0"/>
              <a:t>‹#›</a:t>
            </a:fld>
            <a:endParaRPr lang="en-US"/>
          </a:p>
        </p:txBody>
      </p:sp>
    </p:spTree>
    <p:extLst>
      <p:ext uri="{BB962C8B-B14F-4D97-AF65-F5344CB8AC3E}">
        <p14:creationId xmlns:p14="http://schemas.microsoft.com/office/powerpoint/2010/main" val="228613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EA025-0099-49B6-AC87-6530611E7BD6}" type="datetime1">
              <a:rPr lang="en-US" smtClean="0"/>
              <a:t>9/20/2016</a:t>
            </a:fld>
            <a:endParaRPr lang="en-US"/>
          </a:p>
        </p:txBody>
      </p:sp>
      <p:sp>
        <p:nvSpPr>
          <p:cNvPr id="5" name="Footer Placeholder 4"/>
          <p:cNvSpPr>
            <a:spLocks noGrp="1"/>
          </p:cNvSpPr>
          <p:nvPr>
            <p:ph type="ftr" sz="quarter" idx="11"/>
          </p:nvPr>
        </p:nvSpPr>
        <p:spPr/>
        <p:txBody>
          <a:bodyPr/>
          <a:lstStyle/>
          <a:p>
            <a:r>
              <a:rPr lang="en-US" smtClean="0"/>
              <a:t>IT4001 Lecture1_Introdction    ATI-Kurunegala </a:t>
            </a:r>
            <a:endParaRPr lang="en-US"/>
          </a:p>
        </p:txBody>
      </p:sp>
      <p:sp>
        <p:nvSpPr>
          <p:cNvPr id="6" name="Slide Number Placeholder 5"/>
          <p:cNvSpPr>
            <a:spLocks noGrp="1"/>
          </p:cNvSpPr>
          <p:nvPr>
            <p:ph type="sldNum" sz="quarter" idx="12"/>
          </p:nvPr>
        </p:nvSpPr>
        <p:spPr/>
        <p:txBody>
          <a:bodyPr/>
          <a:lstStyle/>
          <a:p>
            <a:fld id="{A604DD5E-E5E9-4115-BA77-0F0E838D4977}" type="slidenum">
              <a:rPr lang="en-US" smtClean="0"/>
              <a:t>‹#›</a:t>
            </a:fld>
            <a:endParaRPr lang="en-US"/>
          </a:p>
        </p:txBody>
      </p:sp>
      <p:pic>
        <p:nvPicPr>
          <p:cNvPr id="1026" name="Picture 2" descr="C:\Users\Dell PC\Desktop\templat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1728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120507-BD5E-4187-89D4-F8AEAFE46F8F}" type="datetime1">
              <a:rPr lang="en-US" smtClean="0"/>
              <a:t>9/20/2016</a:t>
            </a:fld>
            <a:endParaRPr lang="en-US"/>
          </a:p>
        </p:txBody>
      </p:sp>
      <p:sp>
        <p:nvSpPr>
          <p:cNvPr id="5" name="Footer Placeholder 4"/>
          <p:cNvSpPr>
            <a:spLocks noGrp="1"/>
          </p:cNvSpPr>
          <p:nvPr>
            <p:ph type="ftr" sz="quarter" idx="11"/>
          </p:nvPr>
        </p:nvSpPr>
        <p:spPr/>
        <p:txBody>
          <a:bodyPr/>
          <a:lstStyle/>
          <a:p>
            <a:r>
              <a:rPr lang="en-US" smtClean="0"/>
              <a:t>IT4001 Lecture1_Introdction    ATI-Kurunegala </a:t>
            </a:r>
            <a:endParaRPr lang="en-US"/>
          </a:p>
        </p:txBody>
      </p:sp>
      <p:sp>
        <p:nvSpPr>
          <p:cNvPr id="6" name="Slide Number Placeholder 5"/>
          <p:cNvSpPr>
            <a:spLocks noGrp="1"/>
          </p:cNvSpPr>
          <p:nvPr>
            <p:ph type="sldNum" sz="quarter" idx="12"/>
          </p:nvPr>
        </p:nvSpPr>
        <p:spPr/>
        <p:txBody>
          <a:bodyPr/>
          <a:lstStyle/>
          <a:p>
            <a:fld id="{A604DD5E-E5E9-4115-BA77-0F0E838D4977}" type="slidenum">
              <a:rPr lang="en-US" smtClean="0"/>
              <a:t>‹#›</a:t>
            </a:fld>
            <a:endParaRPr lang="en-US"/>
          </a:p>
        </p:txBody>
      </p:sp>
    </p:spTree>
    <p:extLst>
      <p:ext uri="{BB962C8B-B14F-4D97-AF65-F5344CB8AC3E}">
        <p14:creationId xmlns:p14="http://schemas.microsoft.com/office/powerpoint/2010/main" val="4944108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BEA822-D014-4A06-AAAC-CCD8AABF7347}" type="datetime1">
              <a:rPr lang="en-US" smtClean="0"/>
              <a:t>9/20/2016</a:t>
            </a:fld>
            <a:endParaRPr lang="en-US"/>
          </a:p>
        </p:txBody>
      </p:sp>
      <p:sp>
        <p:nvSpPr>
          <p:cNvPr id="6" name="Footer Placeholder 5"/>
          <p:cNvSpPr>
            <a:spLocks noGrp="1"/>
          </p:cNvSpPr>
          <p:nvPr>
            <p:ph type="ftr" sz="quarter" idx="11"/>
          </p:nvPr>
        </p:nvSpPr>
        <p:spPr/>
        <p:txBody>
          <a:bodyPr/>
          <a:lstStyle/>
          <a:p>
            <a:r>
              <a:rPr lang="en-US" smtClean="0"/>
              <a:t>IT4001 Lecture1_Introdction    ATI-Kurunegala </a:t>
            </a:r>
            <a:endParaRPr lang="en-US"/>
          </a:p>
        </p:txBody>
      </p:sp>
      <p:sp>
        <p:nvSpPr>
          <p:cNvPr id="7" name="Slide Number Placeholder 6"/>
          <p:cNvSpPr>
            <a:spLocks noGrp="1"/>
          </p:cNvSpPr>
          <p:nvPr>
            <p:ph type="sldNum" sz="quarter" idx="12"/>
          </p:nvPr>
        </p:nvSpPr>
        <p:spPr/>
        <p:txBody>
          <a:bodyPr/>
          <a:lstStyle/>
          <a:p>
            <a:fld id="{A604DD5E-E5E9-4115-BA77-0F0E838D4977}" type="slidenum">
              <a:rPr lang="en-US" smtClean="0"/>
              <a:t>‹#›</a:t>
            </a:fld>
            <a:endParaRPr lang="en-US"/>
          </a:p>
        </p:txBody>
      </p:sp>
    </p:spTree>
    <p:extLst>
      <p:ext uri="{BB962C8B-B14F-4D97-AF65-F5344CB8AC3E}">
        <p14:creationId xmlns:p14="http://schemas.microsoft.com/office/powerpoint/2010/main" val="11348156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41E081-2309-4187-B914-EE41AA7DF1F1}" type="datetime1">
              <a:rPr lang="en-US" smtClean="0"/>
              <a:t>9/20/2016</a:t>
            </a:fld>
            <a:endParaRPr lang="en-US"/>
          </a:p>
        </p:txBody>
      </p:sp>
      <p:sp>
        <p:nvSpPr>
          <p:cNvPr id="8" name="Footer Placeholder 7"/>
          <p:cNvSpPr>
            <a:spLocks noGrp="1"/>
          </p:cNvSpPr>
          <p:nvPr>
            <p:ph type="ftr" sz="quarter" idx="11"/>
          </p:nvPr>
        </p:nvSpPr>
        <p:spPr/>
        <p:txBody>
          <a:bodyPr/>
          <a:lstStyle/>
          <a:p>
            <a:r>
              <a:rPr lang="en-US" smtClean="0"/>
              <a:t>IT4001 Lecture1_Introdction    ATI-Kurunegala </a:t>
            </a:r>
            <a:endParaRPr lang="en-US"/>
          </a:p>
        </p:txBody>
      </p:sp>
      <p:sp>
        <p:nvSpPr>
          <p:cNvPr id="9" name="Slide Number Placeholder 8"/>
          <p:cNvSpPr>
            <a:spLocks noGrp="1"/>
          </p:cNvSpPr>
          <p:nvPr>
            <p:ph type="sldNum" sz="quarter" idx="12"/>
          </p:nvPr>
        </p:nvSpPr>
        <p:spPr/>
        <p:txBody>
          <a:bodyPr/>
          <a:lstStyle/>
          <a:p>
            <a:fld id="{A604DD5E-E5E9-4115-BA77-0F0E838D4977}" type="slidenum">
              <a:rPr lang="en-US" smtClean="0"/>
              <a:t>‹#›</a:t>
            </a:fld>
            <a:endParaRPr lang="en-US"/>
          </a:p>
        </p:txBody>
      </p:sp>
    </p:spTree>
    <p:extLst>
      <p:ext uri="{BB962C8B-B14F-4D97-AF65-F5344CB8AC3E}">
        <p14:creationId xmlns:p14="http://schemas.microsoft.com/office/powerpoint/2010/main" val="25118612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5BBD7A-DDEB-4029-A2D3-073ED457D103}" type="datetime1">
              <a:rPr lang="en-US" smtClean="0"/>
              <a:t>9/20/2016</a:t>
            </a:fld>
            <a:endParaRPr lang="en-US"/>
          </a:p>
        </p:txBody>
      </p:sp>
      <p:sp>
        <p:nvSpPr>
          <p:cNvPr id="4" name="Footer Placeholder 3"/>
          <p:cNvSpPr>
            <a:spLocks noGrp="1"/>
          </p:cNvSpPr>
          <p:nvPr>
            <p:ph type="ftr" sz="quarter" idx="11"/>
          </p:nvPr>
        </p:nvSpPr>
        <p:spPr/>
        <p:txBody>
          <a:bodyPr/>
          <a:lstStyle/>
          <a:p>
            <a:r>
              <a:rPr lang="en-US" smtClean="0"/>
              <a:t>IT4001 Lecture1_Introdction    ATI-Kurunegala </a:t>
            </a:r>
            <a:endParaRPr lang="en-US"/>
          </a:p>
        </p:txBody>
      </p:sp>
      <p:sp>
        <p:nvSpPr>
          <p:cNvPr id="5" name="Slide Number Placeholder 4"/>
          <p:cNvSpPr>
            <a:spLocks noGrp="1"/>
          </p:cNvSpPr>
          <p:nvPr>
            <p:ph type="sldNum" sz="quarter" idx="12"/>
          </p:nvPr>
        </p:nvSpPr>
        <p:spPr/>
        <p:txBody>
          <a:bodyPr/>
          <a:lstStyle/>
          <a:p>
            <a:fld id="{A604DD5E-E5E9-4115-BA77-0F0E838D4977}" type="slidenum">
              <a:rPr lang="en-US" smtClean="0"/>
              <a:t>‹#›</a:t>
            </a:fld>
            <a:endParaRPr lang="en-US"/>
          </a:p>
        </p:txBody>
      </p:sp>
    </p:spTree>
    <p:extLst>
      <p:ext uri="{BB962C8B-B14F-4D97-AF65-F5344CB8AC3E}">
        <p14:creationId xmlns:p14="http://schemas.microsoft.com/office/powerpoint/2010/main" val="2064196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2E63D-8902-4CA5-A4F2-4BB30AA5500E}" type="datetime1">
              <a:rPr lang="en-US" smtClean="0"/>
              <a:t>9/20/2016</a:t>
            </a:fld>
            <a:endParaRPr lang="en-US"/>
          </a:p>
        </p:txBody>
      </p:sp>
      <p:sp>
        <p:nvSpPr>
          <p:cNvPr id="3" name="Footer Placeholder 2"/>
          <p:cNvSpPr>
            <a:spLocks noGrp="1"/>
          </p:cNvSpPr>
          <p:nvPr>
            <p:ph type="ftr" sz="quarter" idx="11"/>
          </p:nvPr>
        </p:nvSpPr>
        <p:spPr/>
        <p:txBody>
          <a:bodyPr/>
          <a:lstStyle/>
          <a:p>
            <a:r>
              <a:rPr lang="en-US" smtClean="0"/>
              <a:t>IT4001 Lecture1_Introdction    ATI-Kurunegala </a:t>
            </a:r>
            <a:endParaRPr lang="en-US"/>
          </a:p>
        </p:txBody>
      </p:sp>
      <p:sp>
        <p:nvSpPr>
          <p:cNvPr id="4" name="Slide Number Placeholder 3"/>
          <p:cNvSpPr>
            <a:spLocks noGrp="1"/>
          </p:cNvSpPr>
          <p:nvPr>
            <p:ph type="sldNum" sz="quarter" idx="12"/>
          </p:nvPr>
        </p:nvSpPr>
        <p:spPr/>
        <p:txBody>
          <a:bodyPr/>
          <a:lstStyle/>
          <a:p>
            <a:fld id="{A604DD5E-E5E9-4115-BA77-0F0E838D4977}" type="slidenum">
              <a:rPr lang="en-US" smtClean="0"/>
              <a:t>‹#›</a:t>
            </a:fld>
            <a:endParaRPr lang="en-US"/>
          </a:p>
        </p:txBody>
      </p:sp>
    </p:spTree>
    <p:extLst>
      <p:ext uri="{BB962C8B-B14F-4D97-AF65-F5344CB8AC3E}">
        <p14:creationId xmlns:p14="http://schemas.microsoft.com/office/powerpoint/2010/main" val="6666406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2D9C28-52DC-4337-ACB0-5D450C32FBD5}" type="datetime1">
              <a:rPr lang="en-US" smtClean="0"/>
              <a:t>9/20/2016</a:t>
            </a:fld>
            <a:endParaRPr lang="en-US"/>
          </a:p>
        </p:txBody>
      </p:sp>
      <p:sp>
        <p:nvSpPr>
          <p:cNvPr id="6" name="Footer Placeholder 5"/>
          <p:cNvSpPr>
            <a:spLocks noGrp="1"/>
          </p:cNvSpPr>
          <p:nvPr>
            <p:ph type="ftr" sz="quarter" idx="11"/>
          </p:nvPr>
        </p:nvSpPr>
        <p:spPr/>
        <p:txBody>
          <a:bodyPr/>
          <a:lstStyle/>
          <a:p>
            <a:r>
              <a:rPr lang="en-US" smtClean="0"/>
              <a:t>IT4001 Lecture1_Introdction    ATI-Kurunegala </a:t>
            </a:r>
            <a:endParaRPr lang="en-US"/>
          </a:p>
        </p:txBody>
      </p:sp>
      <p:sp>
        <p:nvSpPr>
          <p:cNvPr id="7" name="Slide Number Placeholder 6"/>
          <p:cNvSpPr>
            <a:spLocks noGrp="1"/>
          </p:cNvSpPr>
          <p:nvPr>
            <p:ph type="sldNum" sz="quarter" idx="12"/>
          </p:nvPr>
        </p:nvSpPr>
        <p:spPr/>
        <p:txBody>
          <a:bodyPr/>
          <a:lstStyle/>
          <a:p>
            <a:fld id="{A604DD5E-E5E9-4115-BA77-0F0E838D4977}" type="slidenum">
              <a:rPr lang="en-US" smtClean="0"/>
              <a:t>‹#›</a:t>
            </a:fld>
            <a:endParaRPr lang="en-US"/>
          </a:p>
        </p:txBody>
      </p:sp>
    </p:spTree>
    <p:extLst>
      <p:ext uri="{BB962C8B-B14F-4D97-AF65-F5344CB8AC3E}">
        <p14:creationId xmlns:p14="http://schemas.microsoft.com/office/powerpoint/2010/main" val="11449323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7ECB9F-923A-464E-867E-8D6E4CA17B13}" type="datetime1">
              <a:rPr lang="en-US" smtClean="0"/>
              <a:t>9/20/2016</a:t>
            </a:fld>
            <a:endParaRPr lang="en-US"/>
          </a:p>
        </p:txBody>
      </p:sp>
      <p:sp>
        <p:nvSpPr>
          <p:cNvPr id="6" name="Footer Placeholder 5"/>
          <p:cNvSpPr>
            <a:spLocks noGrp="1"/>
          </p:cNvSpPr>
          <p:nvPr>
            <p:ph type="ftr" sz="quarter" idx="11"/>
          </p:nvPr>
        </p:nvSpPr>
        <p:spPr/>
        <p:txBody>
          <a:bodyPr/>
          <a:lstStyle/>
          <a:p>
            <a:r>
              <a:rPr lang="en-US" smtClean="0"/>
              <a:t>IT4001 Lecture1_Introdction    ATI-Kurunegala </a:t>
            </a:r>
            <a:endParaRPr lang="en-US"/>
          </a:p>
        </p:txBody>
      </p:sp>
      <p:sp>
        <p:nvSpPr>
          <p:cNvPr id="7" name="Slide Number Placeholder 6"/>
          <p:cNvSpPr>
            <a:spLocks noGrp="1"/>
          </p:cNvSpPr>
          <p:nvPr>
            <p:ph type="sldNum" sz="quarter" idx="12"/>
          </p:nvPr>
        </p:nvSpPr>
        <p:spPr/>
        <p:txBody>
          <a:bodyPr/>
          <a:lstStyle/>
          <a:p>
            <a:fld id="{A604DD5E-E5E9-4115-BA77-0F0E838D4977}" type="slidenum">
              <a:rPr lang="en-US" smtClean="0"/>
              <a:t>‹#›</a:t>
            </a:fld>
            <a:endParaRPr lang="en-US"/>
          </a:p>
        </p:txBody>
      </p:sp>
    </p:spTree>
    <p:extLst>
      <p:ext uri="{BB962C8B-B14F-4D97-AF65-F5344CB8AC3E}">
        <p14:creationId xmlns:p14="http://schemas.microsoft.com/office/powerpoint/2010/main" val="5147184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20A6FD-B7CE-4D88-81F6-0E95459291E2}" type="datetime1">
              <a:rPr lang="en-US" smtClean="0"/>
              <a:t>9/20/2016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IT4001 Lecture1_Introdction    ATI-Kurunegala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04DD5E-E5E9-4115-BA77-0F0E838D4977}" type="slidenum">
              <a:rPr lang="en-US" smtClean="0"/>
              <a:t>‹#›</a:t>
            </a:fld>
            <a:endParaRPr lang="en-US"/>
          </a:p>
        </p:txBody>
      </p:sp>
      <p:pic>
        <p:nvPicPr>
          <p:cNvPr id="8" name="Picture 2" descr="C:\Users\Dell PC\Desktop\template2.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3840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a:xfrm>
            <a:off x="0" y="2247901"/>
            <a:ext cx="4495800" cy="1981199"/>
          </a:xfrm>
        </p:spPr>
        <p:txBody>
          <a:bodyPr>
            <a:normAutofit fontScale="90000"/>
          </a:bodyPr>
          <a:lstStyle/>
          <a:p>
            <a:r>
              <a:rPr lang="en-US" b="1" dirty="0" smtClean="0"/>
              <a:t>HNDIT23022             </a:t>
            </a:r>
            <a:r>
              <a:rPr lang="en-US" b="1" dirty="0"/>
              <a:t>IT Project Management</a:t>
            </a:r>
            <a:endParaRPr lang="en-US" dirty="0"/>
          </a:p>
        </p:txBody>
      </p:sp>
      <p:sp>
        <p:nvSpPr>
          <p:cNvPr id="4" name="Slide Number Placeholder 3"/>
          <p:cNvSpPr>
            <a:spLocks noGrp="1"/>
          </p:cNvSpPr>
          <p:nvPr>
            <p:ph type="sldNum" sz="quarter" idx="12"/>
          </p:nvPr>
        </p:nvSpPr>
        <p:spPr/>
        <p:txBody>
          <a:bodyPr/>
          <a:lstStyle/>
          <a:p>
            <a:fld id="{A604DD5E-E5E9-4115-BA77-0F0E838D4977}" type="slidenum">
              <a:rPr lang="en-US" smtClean="0"/>
              <a:t>1</a:t>
            </a:fld>
            <a:endParaRPr lang="en-US"/>
          </a:p>
        </p:txBody>
      </p:sp>
      <p:sp>
        <p:nvSpPr>
          <p:cNvPr id="5"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32648" cy="990600"/>
          </a:xfrm>
        </p:spPr>
        <p:txBody>
          <a:bodyPr/>
          <a:lstStyle/>
          <a:p>
            <a:r>
              <a:rPr lang="en-US" b="1" dirty="0" smtClean="0">
                <a:effectLst>
                  <a:outerShdw blurRad="38100" dist="38100" dir="2700000" algn="tl">
                    <a:srgbClr val="000000">
                      <a:alpha val="43137"/>
                    </a:srgbClr>
                  </a:outerShdw>
                </a:effectLst>
              </a:rPr>
              <a:t>Project work</a:t>
            </a:r>
            <a:endParaRPr lang="en-US"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10</a:t>
            </a:fld>
            <a:endParaRPr lang="en-US"/>
          </a:p>
        </p:txBody>
      </p:sp>
      <p:sp>
        <p:nvSpPr>
          <p:cNvPr id="5" name="Content Placeholder 4"/>
          <p:cNvSpPr>
            <a:spLocks noGrp="1"/>
          </p:cNvSpPr>
          <p:nvPr>
            <p:ph sz="quarter" idx="1"/>
          </p:nvPr>
        </p:nvSpPr>
        <p:spPr>
          <a:xfrm>
            <a:off x="0" y="1447800"/>
            <a:ext cx="9144000" cy="5410200"/>
          </a:xfrm>
        </p:spPr>
        <p:txBody>
          <a:bodyPr>
            <a:noAutofit/>
          </a:bodyPr>
          <a:lstStyle/>
          <a:p>
            <a:pPr algn="just"/>
            <a:r>
              <a:rPr lang="en-US" sz="3200" dirty="0" smtClean="0">
                <a:solidFill>
                  <a:srgbClr val="7030A0"/>
                </a:solidFill>
              </a:rPr>
              <a:t>The following distinguishing characteristics of project work </a:t>
            </a:r>
            <a:r>
              <a:rPr lang="en-US" sz="3200" dirty="0" smtClean="0"/>
              <a:t>:</a:t>
            </a:r>
          </a:p>
          <a:p>
            <a:pPr lvl="1" algn="just"/>
            <a:r>
              <a:rPr lang="en-US" sz="3200" dirty="0" smtClean="0"/>
              <a:t>Project is unique ,temporary endeavor.</a:t>
            </a:r>
          </a:p>
          <a:p>
            <a:pPr lvl="1" algn="just"/>
            <a:r>
              <a:rPr lang="en-US" sz="3200" dirty="0" smtClean="0"/>
              <a:t>A project manager manages a specific project</a:t>
            </a:r>
          </a:p>
          <a:p>
            <a:pPr lvl="1" algn="just"/>
            <a:r>
              <a:rPr lang="en-US" sz="3200" dirty="0" smtClean="0"/>
              <a:t>People and other resources are not assigned to project managers on an ongoing basis, except for project management support.</a:t>
            </a:r>
          </a:p>
          <a:p>
            <a:pPr lvl="1" algn="just"/>
            <a:r>
              <a:rPr lang="en-US" sz="3200" dirty="0" smtClean="0"/>
              <a:t>A project manager is responsible for the approved objectives of a project – such as budget, schedule, and specifications.</a:t>
            </a:r>
            <a:endParaRPr lang="en-US" sz="3200" dirty="0"/>
          </a:p>
        </p:txBody>
      </p:sp>
      <p:sp>
        <p:nvSpPr>
          <p:cNvPr id="6"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31037752"/>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Functional work versus Project work</a:t>
            </a:r>
            <a:endParaRPr lang="en-US"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11</a:t>
            </a:fld>
            <a:endParaRPr lang="en-US"/>
          </a:p>
        </p:txBody>
      </p:sp>
      <p:sp>
        <p:nvSpPr>
          <p:cNvPr id="5" name="Content Placeholder 4"/>
          <p:cNvSpPr>
            <a:spLocks noGrp="1"/>
          </p:cNvSpPr>
          <p:nvPr>
            <p:ph sz="quarter" idx="1"/>
          </p:nvPr>
        </p:nvSpPr>
        <p:spPr>
          <a:xfrm>
            <a:off x="0" y="1447800"/>
            <a:ext cx="9144000" cy="5257800"/>
          </a:xfrm>
        </p:spPr>
        <p:txBody>
          <a:bodyPr>
            <a:normAutofit fontScale="92500" lnSpcReduction="10000"/>
          </a:bodyPr>
          <a:lstStyle/>
          <a:p>
            <a:pPr algn="just"/>
            <a:r>
              <a:rPr lang="en-US" dirty="0" smtClean="0"/>
              <a:t>Project work and functional work differ in significant ways.</a:t>
            </a:r>
          </a:p>
          <a:p>
            <a:pPr algn="just"/>
            <a:r>
              <a:rPr lang="en-US" dirty="0" smtClean="0">
                <a:solidFill>
                  <a:srgbClr val="FF0000"/>
                </a:solidFill>
              </a:rPr>
              <a:t>Functional work is routine, ongoing work</a:t>
            </a:r>
            <a:r>
              <a:rPr lang="en-US" dirty="0" smtClean="0"/>
              <a:t>.</a:t>
            </a:r>
          </a:p>
          <a:p>
            <a:pPr algn="just"/>
            <a:r>
              <a:rPr lang="en-US" dirty="0" smtClean="0"/>
              <a:t>The following are distinguishing characteristics of functional work:</a:t>
            </a:r>
          </a:p>
          <a:p>
            <a:pPr lvl="1" algn="just">
              <a:buFont typeface="Wingdings" pitchFamily="2" charset="2"/>
              <a:buChar char="Ø"/>
            </a:pPr>
            <a:r>
              <a:rPr lang="en-US" dirty="0" smtClean="0"/>
              <a:t>Ongoing ,routine work</a:t>
            </a:r>
          </a:p>
          <a:p>
            <a:pPr lvl="1" algn="just">
              <a:buFont typeface="Wingdings" pitchFamily="2" charset="2"/>
              <a:buChar char="Ø"/>
            </a:pPr>
            <a:r>
              <a:rPr lang="en-US" dirty="0" smtClean="0"/>
              <a:t>Managers mange the specific function and provide technical direction</a:t>
            </a:r>
          </a:p>
          <a:p>
            <a:pPr lvl="1" algn="just">
              <a:buFont typeface="Wingdings" pitchFamily="2" charset="2"/>
              <a:buChar char="Ø"/>
            </a:pPr>
            <a:r>
              <a:rPr lang="en-US" dirty="0" smtClean="0"/>
              <a:t>People and other resource are assigned to the functional department</a:t>
            </a:r>
          </a:p>
          <a:p>
            <a:pPr lvl="1" algn="just">
              <a:buFont typeface="Wingdings" pitchFamily="2" charset="2"/>
              <a:buChar char="Ø"/>
            </a:pPr>
            <a:r>
              <a:rPr lang="en-US" dirty="0" smtClean="0"/>
              <a:t>Functional departments are responsible for the approved objectives of the function. </a:t>
            </a:r>
          </a:p>
          <a:p>
            <a:pPr lvl="1" algn="just">
              <a:buNone/>
            </a:pPr>
            <a:endParaRPr lang="en-US" dirty="0" smtClean="0"/>
          </a:p>
          <a:p>
            <a:pPr algn="just">
              <a:buNone/>
            </a:pPr>
            <a:endParaRPr lang="en-US" dirty="0"/>
          </a:p>
        </p:txBody>
      </p:sp>
      <p:sp>
        <p:nvSpPr>
          <p:cNvPr id="6"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55224195"/>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90600"/>
          </a:xfrm>
        </p:spPr>
        <p:txBody>
          <a:bodyPr>
            <a:noAutofit/>
          </a:bodyPr>
          <a:lstStyle/>
          <a:p>
            <a:r>
              <a:rPr lang="en-US" sz="3600" b="1" dirty="0" smtClean="0">
                <a:effectLst>
                  <a:outerShdw blurRad="38100" dist="38100" dir="2700000" algn="tl">
                    <a:srgbClr val="000000">
                      <a:alpha val="43137"/>
                    </a:srgbClr>
                  </a:outerShdw>
                </a:effectLst>
              </a:rPr>
              <a:t>Comparison of project and functional work</a:t>
            </a:r>
            <a:endParaRPr lang="en-US" sz="3600"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12</a:t>
            </a:fld>
            <a:endParaRPr lang="en-US"/>
          </a:p>
        </p:txBody>
      </p:sp>
      <p:graphicFrame>
        <p:nvGraphicFramePr>
          <p:cNvPr id="6" name="Content Placeholder 5"/>
          <p:cNvGraphicFramePr>
            <a:graphicFrameLocks noGrp="1"/>
          </p:cNvGraphicFramePr>
          <p:nvPr>
            <p:ph sz="quarter" idx="1"/>
          </p:nvPr>
        </p:nvGraphicFramePr>
        <p:xfrm>
          <a:off x="0" y="1219203"/>
          <a:ext cx="9144000" cy="5638797"/>
        </p:xfrm>
        <a:graphic>
          <a:graphicData uri="http://schemas.openxmlformats.org/drawingml/2006/table">
            <a:tbl>
              <a:tblPr firstRow="1" firstCol="1" bandRow="1">
                <a:tableStyleId>{5C22544A-7EE6-4342-B048-85BDC9FD1C3A}</a:tableStyleId>
              </a:tblPr>
              <a:tblGrid>
                <a:gridCol w="3048000"/>
                <a:gridCol w="3048000"/>
                <a:gridCol w="3048000"/>
              </a:tblGrid>
              <a:tr h="458152">
                <a:tc>
                  <a:txBody>
                    <a:bodyPr/>
                    <a:lstStyle/>
                    <a:p>
                      <a:endParaRPr lang="en-US" sz="2000" dirty="0"/>
                    </a:p>
                  </a:txBody>
                  <a:tcPr/>
                </a:tc>
                <a:tc>
                  <a:txBody>
                    <a:bodyPr/>
                    <a:lstStyle/>
                    <a:p>
                      <a:r>
                        <a:rPr lang="en-US" sz="2000" dirty="0" smtClean="0"/>
                        <a:t>Functional Work</a:t>
                      </a:r>
                      <a:endParaRPr lang="en-US" sz="2000" dirty="0"/>
                    </a:p>
                  </a:txBody>
                  <a:tcPr/>
                </a:tc>
                <a:tc>
                  <a:txBody>
                    <a:bodyPr/>
                    <a:lstStyle/>
                    <a:p>
                      <a:r>
                        <a:rPr lang="en-US" sz="2000" dirty="0" smtClean="0"/>
                        <a:t>Project Work</a:t>
                      </a:r>
                      <a:endParaRPr lang="en-US" sz="2000" dirty="0"/>
                    </a:p>
                  </a:txBody>
                  <a:tcPr/>
                </a:tc>
              </a:tr>
              <a:tr h="458152">
                <a:tc>
                  <a:txBody>
                    <a:bodyPr/>
                    <a:lstStyle/>
                    <a:p>
                      <a:r>
                        <a:rPr lang="en-US" sz="2000" dirty="0" smtClean="0"/>
                        <a:t>Type of work</a:t>
                      </a:r>
                      <a:endParaRPr lang="en-US" sz="2000" dirty="0"/>
                    </a:p>
                  </a:txBody>
                  <a:tcPr/>
                </a:tc>
                <a:tc>
                  <a:txBody>
                    <a:bodyPr/>
                    <a:lstStyle/>
                    <a:p>
                      <a:endParaRPr lang="en-US" sz="2000"/>
                    </a:p>
                  </a:txBody>
                  <a:tcPr/>
                </a:tc>
                <a:tc>
                  <a:txBody>
                    <a:bodyPr/>
                    <a:lstStyle/>
                    <a:p>
                      <a:endParaRPr lang="en-US" sz="2000"/>
                    </a:p>
                  </a:txBody>
                  <a:tcPr/>
                </a:tc>
              </a:tr>
              <a:tr h="458152">
                <a:tc>
                  <a:txBody>
                    <a:bodyPr/>
                    <a:lstStyle/>
                    <a:p>
                      <a:r>
                        <a:rPr lang="en-US" sz="2000" dirty="0" smtClean="0"/>
                        <a:t>Focus</a:t>
                      </a:r>
                      <a:endParaRPr lang="en-US" sz="2000" dirty="0"/>
                    </a:p>
                  </a:txBody>
                  <a:tcPr/>
                </a:tc>
                <a:tc>
                  <a:txBody>
                    <a:bodyPr/>
                    <a:lstStyle/>
                    <a:p>
                      <a:endParaRPr lang="en-US" sz="2000"/>
                    </a:p>
                  </a:txBody>
                  <a:tcPr/>
                </a:tc>
                <a:tc>
                  <a:txBody>
                    <a:bodyPr/>
                    <a:lstStyle/>
                    <a:p>
                      <a:endParaRPr lang="en-US" sz="2000"/>
                    </a:p>
                  </a:txBody>
                  <a:tcPr/>
                </a:tc>
              </a:tr>
              <a:tr h="810578">
                <a:tc>
                  <a:txBody>
                    <a:bodyPr/>
                    <a:lstStyle/>
                    <a:p>
                      <a:r>
                        <a:rPr lang="en-US" sz="2000" dirty="0" smtClean="0"/>
                        <a:t>Management Responsibility</a:t>
                      </a:r>
                      <a:endParaRPr lang="en-US" sz="2000" dirty="0"/>
                    </a:p>
                  </a:txBody>
                  <a:tcPr/>
                </a:tc>
                <a:tc>
                  <a:txBody>
                    <a:bodyPr/>
                    <a:lstStyle/>
                    <a:p>
                      <a:endParaRPr lang="en-US" sz="2000"/>
                    </a:p>
                  </a:txBody>
                  <a:tcPr/>
                </a:tc>
                <a:tc>
                  <a:txBody>
                    <a:bodyPr/>
                    <a:lstStyle/>
                    <a:p>
                      <a:endParaRPr lang="en-US" sz="2000"/>
                    </a:p>
                  </a:txBody>
                  <a:tcPr/>
                </a:tc>
              </a:tr>
              <a:tr h="458152">
                <a:tc>
                  <a:txBody>
                    <a:bodyPr/>
                    <a:lstStyle/>
                    <a:p>
                      <a:r>
                        <a:rPr lang="en-US" sz="2000" dirty="0" smtClean="0"/>
                        <a:t>Budgets</a:t>
                      </a:r>
                      <a:endParaRPr lang="en-US" sz="2000" dirty="0"/>
                    </a:p>
                  </a:txBody>
                  <a:tcPr/>
                </a:tc>
                <a:tc>
                  <a:txBody>
                    <a:bodyPr/>
                    <a:lstStyle/>
                    <a:p>
                      <a:endParaRPr lang="en-US" sz="2000"/>
                    </a:p>
                  </a:txBody>
                  <a:tcPr/>
                </a:tc>
                <a:tc>
                  <a:txBody>
                    <a:bodyPr/>
                    <a:lstStyle/>
                    <a:p>
                      <a:endParaRPr lang="en-US" sz="2000"/>
                    </a:p>
                  </a:txBody>
                  <a:tcPr/>
                </a:tc>
              </a:tr>
              <a:tr h="1163003">
                <a:tc>
                  <a:txBody>
                    <a:bodyPr/>
                    <a:lstStyle/>
                    <a:p>
                      <a:r>
                        <a:rPr lang="en-US" sz="2000" dirty="0" smtClean="0"/>
                        <a:t>Responsiveness to customers and changing environments</a:t>
                      </a:r>
                      <a:endParaRPr lang="en-US" sz="2000" dirty="0"/>
                    </a:p>
                  </a:txBody>
                  <a:tcPr/>
                </a:tc>
                <a:tc>
                  <a:txBody>
                    <a:bodyPr/>
                    <a:lstStyle/>
                    <a:p>
                      <a:endParaRPr lang="en-US" sz="2000"/>
                    </a:p>
                  </a:txBody>
                  <a:tcPr/>
                </a:tc>
                <a:tc>
                  <a:txBody>
                    <a:bodyPr/>
                    <a:lstStyle/>
                    <a:p>
                      <a:endParaRPr lang="en-US" sz="2000"/>
                    </a:p>
                  </a:txBody>
                  <a:tcPr/>
                </a:tc>
              </a:tr>
              <a:tr h="458152">
                <a:tc>
                  <a:txBody>
                    <a:bodyPr/>
                    <a:lstStyle/>
                    <a:p>
                      <a:r>
                        <a:rPr lang="en-US" sz="2000" dirty="0" smtClean="0"/>
                        <a:t>Consistency and standards</a:t>
                      </a:r>
                      <a:endParaRPr lang="en-US" sz="2000" dirty="0"/>
                    </a:p>
                  </a:txBody>
                  <a:tcPr/>
                </a:tc>
                <a:tc>
                  <a:txBody>
                    <a:bodyPr/>
                    <a:lstStyle/>
                    <a:p>
                      <a:endParaRPr lang="en-US" sz="2000"/>
                    </a:p>
                  </a:txBody>
                  <a:tcPr/>
                </a:tc>
                <a:tc>
                  <a:txBody>
                    <a:bodyPr/>
                    <a:lstStyle/>
                    <a:p>
                      <a:endParaRPr lang="en-US" sz="2000"/>
                    </a:p>
                  </a:txBody>
                  <a:tcPr/>
                </a:tc>
              </a:tr>
              <a:tr h="458152">
                <a:tc>
                  <a:txBody>
                    <a:bodyPr/>
                    <a:lstStyle/>
                    <a:p>
                      <a:r>
                        <a:rPr lang="en-US" sz="2000" dirty="0" smtClean="0"/>
                        <a:t>Cross</a:t>
                      </a:r>
                      <a:r>
                        <a:rPr lang="en-US" sz="2000" baseline="0" dirty="0" smtClean="0"/>
                        <a:t> cultural relevance</a:t>
                      </a:r>
                      <a:endParaRPr lang="en-US" sz="2000" dirty="0"/>
                    </a:p>
                  </a:txBody>
                  <a:tcPr/>
                </a:tc>
                <a:tc>
                  <a:txBody>
                    <a:bodyPr/>
                    <a:lstStyle/>
                    <a:p>
                      <a:endParaRPr lang="en-US" sz="2000"/>
                    </a:p>
                  </a:txBody>
                  <a:tcPr/>
                </a:tc>
                <a:tc>
                  <a:txBody>
                    <a:bodyPr/>
                    <a:lstStyle/>
                    <a:p>
                      <a:endParaRPr lang="en-US" sz="2000"/>
                    </a:p>
                  </a:txBody>
                  <a:tcPr/>
                </a:tc>
              </a:tr>
              <a:tr h="458152">
                <a:tc>
                  <a:txBody>
                    <a:bodyPr/>
                    <a:lstStyle/>
                    <a:p>
                      <a:r>
                        <a:rPr lang="en-US" sz="2000" dirty="0" smtClean="0"/>
                        <a:t>Risk</a:t>
                      </a:r>
                      <a:endParaRPr lang="en-US" sz="2000" dirty="0"/>
                    </a:p>
                  </a:txBody>
                  <a:tcPr/>
                </a:tc>
                <a:tc>
                  <a:txBody>
                    <a:bodyPr/>
                    <a:lstStyle/>
                    <a:p>
                      <a:endParaRPr lang="en-US" sz="2000"/>
                    </a:p>
                  </a:txBody>
                  <a:tcPr/>
                </a:tc>
                <a:tc>
                  <a:txBody>
                    <a:bodyPr/>
                    <a:lstStyle/>
                    <a:p>
                      <a:endParaRPr lang="en-US" sz="2000"/>
                    </a:p>
                  </a:txBody>
                  <a:tcPr/>
                </a:tc>
              </a:tr>
              <a:tr h="458152">
                <a:tc>
                  <a:txBody>
                    <a:bodyPr/>
                    <a:lstStyle/>
                    <a:p>
                      <a:r>
                        <a:rPr lang="en-US" sz="2000" dirty="0" smtClean="0"/>
                        <a:t>Visibility</a:t>
                      </a:r>
                      <a:endParaRPr lang="en-US" sz="2000" dirty="0"/>
                    </a:p>
                  </a:txBody>
                  <a:tcPr/>
                </a:tc>
                <a:tc>
                  <a:txBody>
                    <a:bodyPr/>
                    <a:lstStyle/>
                    <a:p>
                      <a:endParaRPr lang="en-US" sz="2000"/>
                    </a:p>
                  </a:txBody>
                  <a:tcPr/>
                </a:tc>
                <a:tc>
                  <a:txBody>
                    <a:bodyPr/>
                    <a:lstStyle/>
                    <a:p>
                      <a:endParaRPr lang="en-US" sz="2000" dirty="0"/>
                    </a:p>
                  </a:txBody>
                  <a:tcPr/>
                </a:tc>
              </a:tr>
            </a:tbl>
          </a:graphicData>
        </a:graphic>
      </p:graphicFrame>
      <p:sp>
        <p:nvSpPr>
          <p:cNvPr id="5"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12025357"/>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90600"/>
          </a:xfrm>
        </p:spPr>
        <p:txBody>
          <a:bodyPr>
            <a:noAutofit/>
          </a:bodyPr>
          <a:lstStyle/>
          <a:p>
            <a:r>
              <a:rPr lang="en-US" sz="3600" b="1" dirty="0" smtClean="0">
                <a:effectLst>
                  <a:outerShdw blurRad="38100" dist="38100" dir="2700000" algn="tl">
                    <a:srgbClr val="000000">
                      <a:alpha val="43137"/>
                    </a:srgbClr>
                  </a:outerShdw>
                </a:effectLst>
              </a:rPr>
              <a:t>Comparison of project and functional work</a:t>
            </a:r>
            <a:endParaRPr lang="en-US" sz="3600"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13</a:t>
            </a:fld>
            <a:endParaRPr lang="en-US"/>
          </a:p>
        </p:txBody>
      </p:sp>
      <p:graphicFrame>
        <p:nvGraphicFramePr>
          <p:cNvPr id="6" name="Content Placeholder 5"/>
          <p:cNvGraphicFramePr>
            <a:graphicFrameLocks noGrp="1"/>
          </p:cNvGraphicFramePr>
          <p:nvPr>
            <p:ph sz="quarter" idx="1"/>
          </p:nvPr>
        </p:nvGraphicFramePr>
        <p:xfrm>
          <a:off x="0" y="1143000"/>
          <a:ext cx="9144000" cy="6610349"/>
        </p:xfrm>
        <a:graphic>
          <a:graphicData uri="http://schemas.openxmlformats.org/drawingml/2006/table">
            <a:tbl>
              <a:tblPr firstRow="1" firstCol="1" bandRow="1">
                <a:tableStyleId>{5C22544A-7EE6-4342-B048-85BDC9FD1C3A}</a:tableStyleId>
              </a:tblPr>
              <a:tblGrid>
                <a:gridCol w="3048000"/>
                <a:gridCol w="3048000"/>
                <a:gridCol w="3048000"/>
              </a:tblGrid>
              <a:tr h="458152">
                <a:tc>
                  <a:txBody>
                    <a:bodyPr/>
                    <a:lstStyle/>
                    <a:p>
                      <a:endParaRPr lang="en-US" sz="2000" dirty="0"/>
                    </a:p>
                  </a:txBody>
                  <a:tcPr/>
                </a:tc>
                <a:tc>
                  <a:txBody>
                    <a:bodyPr/>
                    <a:lstStyle/>
                    <a:p>
                      <a:r>
                        <a:rPr lang="en-US" sz="2000" dirty="0" smtClean="0"/>
                        <a:t>Functional Work</a:t>
                      </a:r>
                      <a:endParaRPr lang="en-US" sz="2000" dirty="0"/>
                    </a:p>
                  </a:txBody>
                  <a:tcPr/>
                </a:tc>
                <a:tc>
                  <a:txBody>
                    <a:bodyPr/>
                    <a:lstStyle/>
                    <a:p>
                      <a:r>
                        <a:rPr lang="en-US" sz="2000" dirty="0" smtClean="0"/>
                        <a:t>Project Work</a:t>
                      </a:r>
                      <a:endParaRPr lang="en-US" sz="2000" dirty="0"/>
                    </a:p>
                  </a:txBody>
                  <a:tcPr/>
                </a:tc>
              </a:tr>
              <a:tr h="458152">
                <a:tc>
                  <a:txBody>
                    <a:bodyPr/>
                    <a:lstStyle/>
                    <a:p>
                      <a:r>
                        <a:rPr lang="en-US" sz="2000" dirty="0" smtClean="0"/>
                        <a:t>Type of work</a:t>
                      </a:r>
                      <a:endParaRPr lang="en-US" sz="2000" dirty="0"/>
                    </a:p>
                  </a:txBody>
                  <a:tcPr/>
                </a:tc>
                <a:tc>
                  <a:txBody>
                    <a:bodyPr/>
                    <a:lstStyle/>
                    <a:p>
                      <a:r>
                        <a:rPr lang="en-US" sz="2000" dirty="0" smtClean="0"/>
                        <a:t>Repeated , ongoing</a:t>
                      </a:r>
                      <a:endParaRPr lang="en-US" sz="2000" dirty="0"/>
                    </a:p>
                  </a:txBody>
                  <a:tcPr/>
                </a:tc>
                <a:tc>
                  <a:txBody>
                    <a:bodyPr/>
                    <a:lstStyle/>
                    <a:p>
                      <a:r>
                        <a:rPr lang="en-US" sz="2000" dirty="0" smtClean="0"/>
                        <a:t>Unique</a:t>
                      </a:r>
                      <a:r>
                        <a:rPr lang="en-US" sz="2000" baseline="0" dirty="0" smtClean="0"/>
                        <a:t> , often involve changes</a:t>
                      </a:r>
                      <a:endParaRPr lang="en-US" sz="2000" dirty="0"/>
                    </a:p>
                  </a:txBody>
                  <a:tcPr/>
                </a:tc>
              </a:tr>
              <a:tr h="458152">
                <a:tc>
                  <a:txBody>
                    <a:bodyPr/>
                    <a:lstStyle/>
                    <a:p>
                      <a:r>
                        <a:rPr lang="en-US" sz="2000" dirty="0" smtClean="0"/>
                        <a:t>Focus</a:t>
                      </a:r>
                      <a:endParaRPr lang="en-US" sz="2000" dirty="0"/>
                    </a:p>
                  </a:txBody>
                  <a:tcPr/>
                </a:tc>
                <a:tc>
                  <a:txBody>
                    <a:bodyPr/>
                    <a:lstStyle/>
                    <a:p>
                      <a:r>
                        <a:rPr lang="en-US" sz="2000" dirty="0" smtClean="0"/>
                        <a:t>Operations, accomplishing</a:t>
                      </a:r>
                      <a:r>
                        <a:rPr lang="en-US" sz="2000" baseline="0" dirty="0" smtClean="0"/>
                        <a:t> effective work</a:t>
                      </a:r>
                      <a:endParaRPr lang="en-US" sz="2000" dirty="0"/>
                    </a:p>
                  </a:txBody>
                  <a:tcPr/>
                </a:tc>
                <a:tc>
                  <a:txBody>
                    <a:bodyPr/>
                    <a:lstStyle/>
                    <a:p>
                      <a:r>
                        <a:rPr lang="en-US" sz="2000" dirty="0" smtClean="0"/>
                        <a:t>Completing the project</a:t>
                      </a:r>
                      <a:endParaRPr lang="en-US" sz="2000" dirty="0"/>
                    </a:p>
                  </a:txBody>
                  <a:tcPr/>
                </a:tc>
              </a:tr>
              <a:tr h="810578">
                <a:tc>
                  <a:txBody>
                    <a:bodyPr/>
                    <a:lstStyle/>
                    <a:p>
                      <a:r>
                        <a:rPr lang="en-US" sz="2000" dirty="0" smtClean="0"/>
                        <a:t>Management Responsibility</a:t>
                      </a:r>
                      <a:endParaRPr lang="en-US" sz="2000" dirty="0"/>
                    </a:p>
                  </a:txBody>
                  <a:tcPr/>
                </a:tc>
                <a:tc>
                  <a:txBody>
                    <a:bodyPr/>
                    <a:lstStyle/>
                    <a:p>
                      <a:r>
                        <a:rPr lang="en-US" sz="2000" dirty="0" smtClean="0"/>
                        <a:t>Managing people</a:t>
                      </a:r>
                      <a:endParaRPr lang="en-US" sz="2000" dirty="0"/>
                    </a:p>
                  </a:txBody>
                  <a:tcPr/>
                </a:tc>
                <a:tc>
                  <a:txBody>
                    <a:bodyPr/>
                    <a:lstStyle/>
                    <a:p>
                      <a:r>
                        <a:rPr lang="en-US" sz="2000" dirty="0" smtClean="0"/>
                        <a:t>Managing work</a:t>
                      </a:r>
                      <a:endParaRPr lang="en-US" sz="2000" dirty="0"/>
                    </a:p>
                  </a:txBody>
                  <a:tcPr/>
                </a:tc>
              </a:tr>
              <a:tr h="458152">
                <a:tc>
                  <a:txBody>
                    <a:bodyPr/>
                    <a:lstStyle/>
                    <a:p>
                      <a:r>
                        <a:rPr lang="en-US" sz="2000" dirty="0" smtClean="0"/>
                        <a:t>Budgets</a:t>
                      </a:r>
                      <a:endParaRPr lang="en-US" sz="2000" dirty="0"/>
                    </a:p>
                  </a:txBody>
                  <a:tcPr/>
                </a:tc>
                <a:tc>
                  <a:txBody>
                    <a:bodyPr/>
                    <a:lstStyle/>
                    <a:p>
                      <a:r>
                        <a:rPr lang="en-US" sz="2000" dirty="0" smtClean="0"/>
                        <a:t>On-going operational </a:t>
                      </a:r>
                      <a:endParaRPr lang="en-US" sz="2000" dirty="0"/>
                    </a:p>
                  </a:txBody>
                  <a:tcPr/>
                </a:tc>
                <a:tc>
                  <a:txBody>
                    <a:bodyPr/>
                    <a:lstStyle/>
                    <a:p>
                      <a:r>
                        <a:rPr lang="en-US" sz="2000" dirty="0" smtClean="0"/>
                        <a:t>Project budgets to fund specific projects</a:t>
                      </a:r>
                      <a:endParaRPr lang="en-US" sz="2000" dirty="0"/>
                    </a:p>
                  </a:txBody>
                  <a:tcPr/>
                </a:tc>
              </a:tr>
              <a:tr h="1163003">
                <a:tc>
                  <a:txBody>
                    <a:bodyPr/>
                    <a:lstStyle/>
                    <a:p>
                      <a:r>
                        <a:rPr lang="en-US" sz="2000" dirty="0" smtClean="0"/>
                        <a:t>Responsiveness to customers and changing environments</a:t>
                      </a:r>
                      <a:endParaRPr lang="en-US" sz="2000" dirty="0"/>
                    </a:p>
                  </a:txBody>
                  <a:tcPr/>
                </a:tc>
                <a:tc>
                  <a:txBody>
                    <a:bodyPr/>
                    <a:lstStyle/>
                    <a:p>
                      <a:r>
                        <a:rPr lang="en-US" sz="2000" dirty="0" smtClean="0"/>
                        <a:t>Less</a:t>
                      </a:r>
                      <a:r>
                        <a:rPr lang="en-US" sz="2000" baseline="0" dirty="0" smtClean="0"/>
                        <a:t> responsive. Longer response time </a:t>
                      </a:r>
                      <a:endParaRPr lang="en-US" sz="2000" dirty="0"/>
                    </a:p>
                  </a:txBody>
                  <a:tcPr/>
                </a:tc>
                <a:tc>
                  <a:txBody>
                    <a:bodyPr/>
                    <a:lstStyle/>
                    <a:p>
                      <a:r>
                        <a:rPr lang="en-US" sz="2000" dirty="0" smtClean="0"/>
                        <a:t>More responsive. Shorter response time </a:t>
                      </a:r>
                      <a:endParaRPr lang="en-US" sz="2000" dirty="0"/>
                    </a:p>
                  </a:txBody>
                  <a:tcPr/>
                </a:tc>
              </a:tr>
              <a:tr h="458152">
                <a:tc>
                  <a:txBody>
                    <a:bodyPr/>
                    <a:lstStyle/>
                    <a:p>
                      <a:r>
                        <a:rPr lang="en-US" sz="2000" dirty="0" smtClean="0"/>
                        <a:t>Consistency and standards</a:t>
                      </a:r>
                      <a:endParaRPr lang="en-US" sz="2000" dirty="0"/>
                    </a:p>
                  </a:txBody>
                  <a:tcPr/>
                </a:tc>
                <a:tc>
                  <a:txBody>
                    <a:bodyPr/>
                    <a:lstStyle/>
                    <a:p>
                      <a:r>
                        <a:rPr lang="en-US" sz="2000" dirty="0" smtClean="0"/>
                        <a:t>Industry standards</a:t>
                      </a:r>
                      <a:endParaRPr lang="en-US" sz="2000" dirty="0"/>
                    </a:p>
                  </a:txBody>
                  <a:tcPr/>
                </a:tc>
                <a:tc>
                  <a:txBody>
                    <a:bodyPr/>
                    <a:lstStyle/>
                    <a:p>
                      <a:r>
                        <a:rPr lang="en-US" sz="2000" dirty="0" smtClean="0"/>
                        <a:t>May have few standards</a:t>
                      </a:r>
                      <a:r>
                        <a:rPr lang="en-US" sz="2000" baseline="0" dirty="0" smtClean="0"/>
                        <a:t> because work is unique</a:t>
                      </a:r>
                      <a:endParaRPr lang="en-US" sz="2000" dirty="0"/>
                    </a:p>
                  </a:txBody>
                  <a:tcPr/>
                </a:tc>
              </a:tr>
              <a:tr h="458152">
                <a:tc>
                  <a:txBody>
                    <a:bodyPr/>
                    <a:lstStyle/>
                    <a:p>
                      <a:r>
                        <a:rPr lang="en-US" sz="2000" dirty="0" smtClean="0"/>
                        <a:t>Cross</a:t>
                      </a:r>
                      <a:r>
                        <a:rPr lang="en-US" sz="2000" baseline="0" dirty="0" smtClean="0"/>
                        <a:t> cultural relevance</a:t>
                      </a:r>
                      <a:endParaRPr lang="en-US" sz="2000" dirty="0"/>
                    </a:p>
                  </a:txBody>
                  <a:tcPr/>
                </a:tc>
                <a:tc>
                  <a:txBody>
                    <a:bodyPr/>
                    <a:lstStyle/>
                    <a:p>
                      <a:endParaRPr lang="en-US" sz="2000"/>
                    </a:p>
                  </a:txBody>
                  <a:tcPr/>
                </a:tc>
                <a:tc>
                  <a:txBody>
                    <a:bodyPr/>
                    <a:lstStyle/>
                    <a:p>
                      <a:endParaRPr lang="en-US" sz="2000"/>
                    </a:p>
                  </a:txBody>
                  <a:tcPr/>
                </a:tc>
              </a:tr>
              <a:tr h="458152">
                <a:tc>
                  <a:txBody>
                    <a:bodyPr/>
                    <a:lstStyle/>
                    <a:p>
                      <a:r>
                        <a:rPr lang="en-US" sz="2000" dirty="0" smtClean="0"/>
                        <a:t>Risk</a:t>
                      </a:r>
                      <a:endParaRPr lang="en-US" sz="2000" dirty="0"/>
                    </a:p>
                  </a:txBody>
                  <a:tcPr/>
                </a:tc>
                <a:tc>
                  <a:txBody>
                    <a:bodyPr/>
                    <a:lstStyle/>
                    <a:p>
                      <a:endParaRPr lang="en-US" sz="2000"/>
                    </a:p>
                  </a:txBody>
                  <a:tcPr/>
                </a:tc>
                <a:tc>
                  <a:txBody>
                    <a:bodyPr/>
                    <a:lstStyle/>
                    <a:p>
                      <a:endParaRPr lang="en-US" sz="2000"/>
                    </a:p>
                  </a:txBody>
                  <a:tcPr/>
                </a:tc>
              </a:tr>
              <a:tr h="458152">
                <a:tc>
                  <a:txBody>
                    <a:bodyPr/>
                    <a:lstStyle/>
                    <a:p>
                      <a:r>
                        <a:rPr lang="en-US" sz="2000" dirty="0" smtClean="0"/>
                        <a:t>Visibility</a:t>
                      </a:r>
                      <a:endParaRPr lang="en-US" sz="2000" dirty="0"/>
                    </a:p>
                  </a:txBody>
                  <a:tcPr/>
                </a:tc>
                <a:tc>
                  <a:txBody>
                    <a:bodyPr/>
                    <a:lstStyle/>
                    <a:p>
                      <a:endParaRPr lang="en-US" sz="2000" dirty="0"/>
                    </a:p>
                  </a:txBody>
                  <a:tcPr/>
                </a:tc>
                <a:tc>
                  <a:txBody>
                    <a:bodyPr/>
                    <a:lstStyle/>
                    <a:p>
                      <a:endParaRPr lang="en-US" sz="2000" dirty="0"/>
                    </a:p>
                  </a:txBody>
                  <a:tcPr/>
                </a:tc>
              </a:tr>
            </a:tbl>
          </a:graphicData>
        </a:graphic>
      </p:graphicFrame>
      <p:sp>
        <p:nvSpPr>
          <p:cNvPr id="5"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63053727"/>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en-US" b="1" dirty="0" smtClean="0">
                <a:effectLst>
                  <a:outerShdw blurRad="38100" dist="38100" dir="2700000" algn="tl">
                    <a:srgbClr val="000000">
                      <a:alpha val="43137"/>
                    </a:srgbClr>
                  </a:outerShdw>
                </a:effectLst>
              </a:rPr>
              <a:t>Project Attributes</a:t>
            </a:r>
            <a:endParaRPr lang="en-US"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14</a:t>
            </a:fld>
            <a:endParaRPr lang="en-US"/>
          </a:p>
        </p:txBody>
      </p:sp>
      <p:sp>
        <p:nvSpPr>
          <p:cNvPr id="5" name="Content Placeholder 4"/>
          <p:cNvSpPr>
            <a:spLocks noGrp="1"/>
          </p:cNvSpPr>
          <p:nvPr>
            <p:ph sz="quarter" idx="1"/>
          </p:nvPr>
        </p:nvSpPr>
        <p:spPr>
          <a:xfrm>
            <a:off x="0" y="1600200"/>
            <a:ext cx="9144000" cy="4495800"/>
          </a:xfrm>
        </p:spPr>
        <p:txBody>
          <a:bodyPr>
            <a:noAutofit/>
          </a:bodyPr>
          <a:lstStyle/>
          <a:p>
            <a:pPr>
              <a:defRPr/>
            </a:pPr>
            <a:r>
              <a:rPr lang="en-US" sz="3600" dirty="0" smtClean="0"/>
              <a:t>The following attributes help to define a project further :</a:t>
            </a:r>
          </a:p>
          <a:p>
            <a:pPr>
              <a:defRPr/>
            </a:pPr>
            <a:r>
              <a:rPr lang="en-US" sz="3600" u="sng" dirty="0" smtClean="0">
                <a:solidFill>
                  <a:schemeClr val="accent5">
                    <a:lumMod val="50000"/>
                  </a:schemeClr>
                </a:solidFill>
              </a:rPr>
              <a:t>Attributes of projects</a:t>
            </a:r>
          </a:p>
          <a:p>
            <a:pPr lvl="1">
              <a:defRPr/>
            </a:pPr>
            <a:r>
              <a:rPr lang="en-US" sz="3200" dirty="0" smtClean="0"/>
              <a:t>unique purpose</a:t>
            </a:r>
          </a:p>
          <a:p>
            <a:pPr lvl="1">
              <a:defRPr/>
            </a:pPr>
            <a:r>
              <a:rPr lang="en-US" sz="3200" dirty="0" smtClean="0"/>
              <a:t>temporary</a:t>
            </a:r>
          </a:p>
          <a:p>
            <a:pPr lvl="1">
              <a:defRPr/>
            </a:pPr>
            <a:r>
              <a:rPr lang="en-US" sz="3200" dirty="0" smtClean="0"/>
              <a:t>require resources, often from various areas</a:t>
            </a:r>
          </a:p>
          <a:p>
            <a:pPr lvl="1">
              <a:defRPr/>
            </a:pPr>
            <a:r>
              <a:rPr lang="en-US" sz="3200" dirty="0" smtClean="0"/>
              <a:t>should have a primary sponsor and/or customer</a:t>
            </a:r>
          </a:p>
          <a:p>
            <a:pPr lvl="1">
              <a:defRPr/>
            </a:pPr>
            <a:r>
              <a:rPr lang="en-US" sz="3200" dirty="0" smtClean="0"/>
              <a:t>involve uncertainty</a:t>
            </a:r>
            <a:endParaRPr lang="en-US" sz="3200" dirty="0"/>
          </a:p>
        </p:txBody>
      </p:sp>
      <p:sp>
        <p:nvSpPr>
          <p:cNvPr id="6"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02992654"/>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Example</a:t>
            </a:r>
            <a:br>
              <a:rPr lang="en-US" b="1" dirty="0"/>
            </a:br>
            <a:endParaRPr lang="en-US" dirty="0"/>
          </a:p>
        </p:txBody>
      </p:sp>
      <p:sp>
        <p:nvSpPr>
          <p:cNvPr id="3" name="Content Placeholder 2"/>
          <p:cNvSpPr>
            <a:spLocks noGrp="1"/>
          </p:cNvSpPr>
          <p:nvPr>
            <p:ph idx="1"/>
          </p:nvPr>
        </p:nvSpPr>
        <p:spPr/>
        <p:txBody>
          <a:bodyPr>
            <a:normAutofit fontScale="92500"/>
          </a:bodyPr>
          <a:lstStyle/>
          <a:p>
            <a:pPr algn="just"/>
            <a:r>
              <a:rPr lang="en-US" dirty="0" smtClean="0"/>
              <a:t>Building </a:t>
            </a:r>
            <a:r>
              <a:rPr lang="en-US" dirty="0"/>
              <a:t>a road is an example of a project. The process of building a road takes a finite amount of time, and produces a unique product.</a:t>
            </a:r>
          </a:p>
          <a:p>
            <a:pPr algn="just"/>
            <a:r>
              <a:rPr lang="en-US" b="1" dirty="0"/>
              <a:t>Operations</a:t>
            </a:r>
            <a:r>
              <a:rPr lang="en-US" dirty="0"/>
              <a:t>, on the other hand, are repetitive. Generating bills every month, and broadcasting news everyday are examples of operations. </a:t>
            </a:r>
          </a:p>
          <a:p>
            <a:pPr algn="just"/>
            <a:r>
              <a:rPr lang="en-US" b="1" dirty="0"/>
              <a:t>Subprojects</a:t>
            </a:r>
            <a:r>
              <a:rPr lang="en-US" dirty="0"/>
              <a:t> are components of a project that often contracted out.</a:t>
            </a:r>
          </a:p>
          <a:p>
            <a:pPr algn="just"/>
            <a:endParaRPr lang="en-US" dirty="0"/>
          </a:p>
        </p:txBody>
      </p:sp>
      <p:sp>
        <p:nvSpPr>
          <p:cNvPr id="4" name="Slide Number Placeholder 3"/>
          <p:cNvSpPr>
            <a:spLocks noGrp="1"/>
          </p:cNvSpPr>
          <p:nvPr>
            <p:ph type="sldNum" sz="quarter" idx="12"/>
          </p:nvPr>
        </p:nvSpPr>
        <p:spPr/>
        <p:txBody>
          <a:bodyPr/>
          <a:lstStyle/>
          <a:p>
            <a:fld id="{A604DD5E-E5E9-4115-BA77-0F0E838D4977}" type="slidenum">
              <a:rPr lang="en-US" smtClean="0"/>
              <a:t>15</a:t>
            </a:fld>
            <a:endParaRPr lang="en-US"/>
          </a:p>
        </p:txBody>
      </p:sp>
      <p:sp>
        <p:nvSpPr>
          <p:cNvPr id="5"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90736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b="1" dirty="0" smtClean="0">
                <a:effectLst>
                  <a:outerShdw blurRad="38100" dist="38100" dir="2700000" algn="tl">
                    <a:srgbClr val="000000">
                      <a:alpha val="43137"/>
                    </a:srgbClr>
                  </a:outerShdw>
                </a:effectLst>
              </a:rPr>
              <a:t>The Triple Constraint</a:t>
            </a:r>
          </a:p>
        </p:txBody>
      </p:sp>
      <p:sp>
        <p:nvSpPr>
          <p:cNvPr id="7171" name="Rectangle 3"/>
          <p:cNvSpPr>
            <a:spLocks noGrp="1" noChangeArrowheads="1"/>
          </p:cNvSpPr>
          <p:nvPr>
            <p:ph sz="quarter" idx="1"/>
          </p:nvPr>
        </p:nvSpPr>
        <p:spPr>
          <a:xfrm>
            <a:off x="152400" y="1524000"/>
            <a:ext cx="8991600" cy="4800600"/>
          </a:xfrm>
        </p:spPr>
        <p:txBody>
          <a:bodyPr>
            <a:normAutofit fontScale="92500" lnSpcReduction="10000"/>
          </a:bodyPr>
          <a:lstStyle/>
          <a:p>
            <a:pPr algn="just" eaLnBrk="1" hangingPunct="1">
              <a:defRPr/>
            </a:pPr>
            <a:r>
              <a:rPr lang="en-US" sz="3200" dirty="0" smtClean="0"/>
              <a:t>Every project is constrained in different ways by its scope, time and cost goals.</a:t>
            </a:r>
          </a:p>
          <a:p>
            <a:pPr algn="just" eaLnBrk="1" hangingPunct="1">
              <a:defRPr/>
            </a:pPr>
            <a:r>
              <a:rPr lang="en-US" sz="3200" dirty="0" smtClean="0"/>
              <a:t>These limitations are sometimes referred to in project management as the </a:t>
            </a:r>
            <a:r>
              <a:rPr lang="en-US" sz="3200" b="1" dirty="0" smtClean="0"/>
              <a:t>triple constraint </a:t>
            </a:r>
            <a:r>
              <a:rPr lang="en-US" sz="3200" dirty="0" smtClean="0"/>
              <a:t>: </a:t>
            </a:r>
          </a:p>
          <a:p>
            <a:pPr lvl="1" algn="just" eaLnBrk="1" hangingPunct="1">
              <a:defRPr/>
            </a:pPr>
            <a:r>
              <a:rPr lang="en-US" sz="2800" dirty="0" smtClean="0">
                <a:solidFill>
                  <a:srgbClr val="FF0000"/>
                </a:solidFill>
              </a:rPr>
              <a:t>Scope goals</a:t>
            </a:r>
            <a:r>
              <a:rPr lang="en-US" sz="2800" dirty="0" smtClean="0"/>
              <a:t>:  What is the project trying to accomplish?</a:t>
            </a:r>
          </a:p>
          <a:p>
            <a:pPr lvl="1" algn="just" eaLnBrk="1" hangingPunct="1">
              <a:defRPr/>
            </a:pPr>
            <a:r>
              <a:rPr lang="en-US" sz="2800" dirty="0" smtClean="0">
                <a:solidFill>
                  <a:srgbClr val="FF0000"/>
                </a:solidFill>
              </a:rPr>
              <a:t>Time goals</a:t>
            </a:r>
            <a:r>
              <a:rPr lang="en-US" sz="2800" dirty="0" smtClean="0"/>
              <a:t>:  How long should it take to complete? What is the project’s schedule.</a:t>
            </a:r>
          </a:p>
          <a:p>
            <a:pPr lvl="1" algn="just" eaLnBrk="1" hangingPunct="1">
              <a:defRPr/>
            </a:pPr>
            <a:r>
              <a:rPr lang="en-US" sz="2800" dirty="0" smtClean="0">
                <a:solidFill>
                  <a:srgbClr val="FF0000"/>
                </a:solidFill>
              </a:rPr>
              <a:t>Cost goals</a:t>
            </a:r>
            <a:r>
              <a:rPr lang="en-US" sz="2800" dirty="0" smtClean="0"/>
              <a:t>:  What should it cost to complete the project? What is the project’s budget?</a:t>
            </a:r>
          </a:p>
          <a:p>
            <a:pPr algn="just" eaLnBrk="1" hangingPunct="1">
              <a:defRPr/>
            </a:pPr>
            <a:r>
              <a:rPr lang="en-US" sz="3200" dirty="0" smtClean="0"/>
              <a:t>It is the project manager’s duty to balance these three often competing goals</a:t>
            </a:r>
          </a:p>
        </p:txBody>
      </p:sp>
      <p:sp>
        <p:nvSpPr>
          <p:cNvPr id="2" name="Slide Number Placeholder 1"/>
          <p:cNvSpPr>
            <a:spLocks noGrp="1"/>
          </p:cNvSpPr>
          <p:nvPr>
            <p:ph type="sldNum" sz="quarter" idx="12"/>
          </p:nvPr>
        </p:nvSpPr>
        <p:spPr/>
        <p:txBody>
          <a:bodyPr/>
          <a:lstStyle/>
          <a:p>
            <a:fld id="{A604DD5E-E5E9-4115-BA77-0F0E838D4977}" type="slidenum">
              <a:rPr lang="en-US" smtClean="0"/>
              <a:t>16</a:t>
            </a:fld>
            <a:endParaRPr lang="en-US"/>
          </a:p>
        </p:txBody>
      </p:sp>
      <p:sp>
        <p:nvSpPr>
          <p:cNvPr id="5"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2112921"/>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152400"/>
            <a:ext cx="9144000" cy="838200"/>
          </a:xfrm>
        </p:spPr>
        <p:txBody>
          <a:bodyPr>
            <a:noAutofit/>
          </a:bodyPr>
          <a:lstStyle/>
          <a:p>
            <a:pPr eaLnBrk="1" hangingPunct="1">
              <a:defRPr/>
            </a:pPr>
            <a:r>
              <a:rPr lang="en-US" b="1" dirty="0" smtClean="0">
                <a:effectLst>
                  <a:outerShdw blurRad="38100" dist="38100" dir="2700000" algn="tl">
                    <a:srgbClr val="000000">
                      <a:alpha val="43137"/>
                    </a:srgbClr>
                  </a:outerShdw>
                </a:effectLst>
              </a:rPr>
              <a:t>The Triple Constraint of PM</a:t>
            </a:r>
          </a:p>
        </p:txBody>
      </p:sp>
      <p:pic>
        <p:nvPicPr>
          <p:cNvPr id="9221" name="Picture 3"/>
          <p:cNvPicPr>
            <a:picLocks noChangeAspect="1" noChangeArrowheads="1"/>
          </p:cNvPicPr>
          <p:nvPr/>
        </p:nvPicPr>
        <p:blipFill>
          <a:blip r:embed="rId2"/>
          <a:srcRect/>
          <a:stretch>
            <a:fillRect/>
          </a:stretch>
        </p:blipFill>
        <p:spPr bwMode="auto">
          <a:xfrm>
            <a:off x="3429000" y="922402"/>
            <a:ext cx="5715000" cy="4792598"/>
          </a:xfrm>
          <a:prstGeom prst="rect">
            <a:avLst/>
          </a:prstGeom>
          <a:noFill/>
          <a:ln w="12700" cap="sq">
            <a:noFill/>
            <a:miter lim="800000"/>
            <a:headEnd type="none" w="sm" len="sm"/>
            <a:tailEnd type="none" w="sm" len="sm"/>
          </a:ln>
        </p:spPr>
      </p:pic>
      <p:sp>
        <p:nvSpPr>
          <p:cNvPr id="6" name="TextBox 5"/>
          <p:cNvSpPr txBox="1"/>
          <p:nvPr/>
        </p:nvSpPr>
        <p:spPr>
          <a:xfrm>
            <a:off x="0" y="5257800"/>
            <a:ext cx="9144000" cy="1477328"/>
          </a:xfrm>
          <a:prstGeom prst="rect">
            <a:avLst/>
          </a:prstGeom>
          <a:noFill/>
        </p:spPr>
        <p:txBody>
          <a:bodyPr wrap="square" rtlCol="0">
            <a:spAutoFit/>
          </a:bodyPr>
          <a:lstStyle/>
          <a:p>
            <a:pPr algn="just"/>
            <a:r>
              <a:rPr lang="en-US" sz="3000" dirty="0" smtClean="0">
                <a:latin typeface="+mn-lt"/>
              </a:rPr>
              <a:t>Successful project management means meeting all three goals (scope, time, cost) –and satisfying the project’s sponsor.</a:t>
            </a:r>
          </a:p>
        </p:txBody>
      </p:sp>
      <p:sp>
        <p:nvSpPr>
          <p:cNvPr id="8" name="Slide Number Placeholder 7"/>
          <p:cNvSpPr>
            <a:spLocks noGrp="1"/>
          </p:cNvSpPr>
          <p:nvPr>
            <p:ph type="sldNum" sz="quarter" idx="12"/>
          </p:nvPr>
        </p:nvSpPr>
        <p:spPr/>
        <p:txBody>
          <a:bodyPr>
            <a:normAutofit/>
          </a:bodyPr>
          <a:lstStyle/>
          <a:p>
            <a:pPr>
              <a:defRPr/>
            </a:pPr>
            <a:fld id="{FB84BDDB-0389-4F9D-9180-7ABD6D948515}" type="slidenum">
              <a:rPr lang="en-US" smtClean="0"/>
              <a:pPr>
                <a:defRPr/>
              </a:pPr>
              <a:t>17</a:t>
            </a:fld>
            <a:endParaRPr lang="en-US"/>
          </a:p>
        </p:txBody>
      </p:sp>
      <p:sp>
        <p:nvSpPr>
          <p:cNvPr id="7"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31686755"/>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The Triple Constraint of PM , cont’</a:t>
            </a:r>
            <a:endParaRPr lang="en-US" dirty="0"/>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18</a:t>
            </a:fld>
            <a:endParaRPr lang="en-US"/>
          </a:p>
        </p:txBody>
      </p:sp>
      <p:sp>
        <p:nvSpPr>
          <p:cNvPr id="5" name="Content Placeholder 4"/>
          <p:cNvSpPr>
            <a:spLocks noGrp="1"/>
          </p:cNvSpPr>
          <p:nvPr>
            <p:ph sz="quarter" idx="1"/>
          </p:nvPr>
        </p:nvSpPr>
        <p:spPr>
          <a:xfrm>
            <a:off x="0" y="1600200"/>
            <a:ext cx="9144000" cy="4495800"/>
          </a:xfrm>
        </p:spPr>
        <p:txBody>
          <a:bodyPr>
            <a:normAutofit/>
          </a:bodyPr>
          <a:lstStyle/>
          <a:p>
            <a:pPr algn="just"/>
            <a:r>
              <a:rPr lang="en-US" sz="3200" dirty="0" smtClean="0"/>
              <a:t>Although the triple constraints describes how the basic elements of a project –scope, time and cost – interrelate, other elements can also play significant roles.  </a:t>
            </a:r>
          </a:p>
          <a:p>
            <a:pPr algn="just"/>
            <a:r>
              <a:rPr lang="en-US" sz="3200" dirty="0" smtClean="0"/>
              <a:t>Quality is often a key factor in projects.</a:t>
            </a:r>
          </a:p>
          <a:p>
            <a:pPr algn="just"/>
            <a:r>
              <a:rPr lang="en-US" sz="3200" dirty="0" smtClean="0"/>
              <a:t>Some people, in fact, refer to the ‘quadruple constraint’ of PM, including quality along with scope, time, and cost.    </a:t>
            </a:r>
            <a:endParaRPr lang="en-US" sz="3200" dirty="0"/>
          </a:p>
        </p:txBody>
      </p:sp>
      <p:sp>
        <p:nvSpPr>
          <p:cNvPr id="6"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64264781"/>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8666163" cy="1143000"/>
          </a:xfrm>
        </p:spPr>
        <p:txBody>
          <a:bodyPr/>
          <a:lstStyle/>
          <a:p>
            <a:pPr eaLnBrk="1" hangingPunct="1">
              <a:defRPr/>
            </a:pPr>
            <a:r>
              <a:rPr lang="en-US" b="1" dirty="0" smtClean="0">
                <a:effectLst>
                  <a:outerShdw blurRad="38100" dist="38100" dir="2700000" algn="tl">
                    <a:srgbClr val="000000">
                      <a:alpha val="43137"/>
                    </a:srgbClr>
                  </a:outerShdw>
                </a:effectLst>
              </a:rPr>
              <a:t>What is Project Management? </a:t>
            </a:r>
          </a:p>
        </p:txBody>
      </p:sp>
      <p:sp>
        <p:nvSpPr>
          <p:cNvPr id="10243" name="Rectangle 3"/>
          <p:cNvSpPr>
            <a:spLocks noGrp="1" noChangeArrowheads="1"/>
          </p:cNvSpPr>
          <p:nvPr>
            <p:ph sz="quarter" idx="1"/>
          </p:nvPr>
        </p:nvSpPr>
        <p:spPr>
          <a:xfrm>
            <a:off x="0" y="1295400"/>
            <a:ext cx="8915400" cy="3125788"/>
          </a:xfrm>
        </p:spPr>
        <p:txBody>
          <a:bodyPr>
            <a:noAutofit/>
          </a:bodyPr>
          <a:lstStyle/>
          <a:p>
            <a:pPr algn="just" eaLnBrk="1" hangingPunct="1">
              <a:lnSpc>
                <a:spcPct val="150000"/>
              </a:lnSpc>
              <a:buFontTx/>
              <a:buNone/>
              <a:defRPr/>
            </a:pPr>
            <a:r>
              <a:rPr lang="en-US" sz="3200" dirty="0" smtClean="0"/>
              <a:t>   Project management is “</a:t>
            </a:r>
            <a:r>
              <a:rPr lang="en-US" sz="3200" dirty="0" smtClean="0">
                <a:solidFill>
                  <a:srgbClr val="FF0000"/>
                </a:solidFill>
              </a:rPr>
              <a:t>the application of knowledge, skills, tools, and techniques to project activities in order to meet project requirements</a:t>
            </a:r>
            <a:r>
              <a:rPr lang="en-US" sz="3200" dirty="0" smtClean="0"/>
              <a:t>”</a:t>
            </a:r>
          </a:p>
          <a:p>
            <a:pPr algn="just">
              <a:lnSpc>
                <a:spcPct val="150000"/>
              </a:lnSpc>
              <a:buNone/>
              <a:defRPr/>
            </a:pPr>
            <a:r>
              <a:rPr lang="en-US" sz="3200" dirty="0" smtClean="0"/>
              <a:t>   (</a:t>
            </a:r>
            <a:r>
              <a:rPr lang="en-US" sz="3200" dirty="0" smtClean="0">
                <a:solidFill>
                  <a:srgbClr val="7030A0"/>
                </a:solidFill>
              </a:rPr>
              <a:t>PMI</a:t>
            </a:r>
            <a:r>
              <a:rPr lang="en-US" sz="3200" dirty="0" smtClean="0">
                <a:solidFill>
                  <a:srgbClr val="00B050"/>
                </a:solidFill>
              </a:rPr>
              <a:t>*</a:t>
            </a:r>
            <a:r>
              <a:rPr lang="en-US" sz="3200" dirty="0" smtClean="0">
                <a:solidFill>
                  <a:srgbClr val="7030A0"/>
                </a:solidFill>
              </a:rPr>
              <a:t>, Project Management Body of Knowledge (PMBOK</a:t>
            </a:r>
            <a:r>
              <a:rPr lang="en-US" sz="3200" dirty="0" smtClean="0">
                <a:solidFill>
                  <a:srgbClr val="7030A0"/>
                </a:solidFill>
                <a:cs typeface="Times New Roman" pitchFamily="18" charset="0"/>
              </a:rPr>
              <a:t>®</a:t>
            </a:r>
            <a:r>
              <a:rPr lang="en-US" sz="3200" dirty="0" smtClean="0">
                <a:solidFill>
                  <a:srgbClr val="7030A0"/>
                </a:solidFill>
              </a:rPr>
              <a:t> Guide), 2000, p. 6</a:t>
            </a:r>
            <a:r>
              <a:rPr lang="en-US" sz="3200" dirty="0" smtClean="0"/>
              <a:t>)</a:t>
            </a:r>
          </a:p>
          <a:p>
            <a:pPr algn="just">
              <a:lnSpc>
                <a:spcPct val="150000"/>
              </a:lnSpc>
              <a:buNone/>
              <a:defRPr/>
            </a:pPr>
            <a:r>
              <a:rPr lang="en-US" sz="3200" dirty="0" smtClean="0">
                <a:solidFill>
                  <a:srgbClr val="00B050"/>
                </a:solidFill>
              </a:rPr>
              <a:t>*</a:t>
            </a:r>
            <a:r>
              <a:rPr lang="en-US" sz="2800" dirty="0" smtClean="0">
                <a:solidFill>
                  <a:srgbClr val="00B050"/>
                </a:solidFill>
              </a:rPr>
              <a:t>The Project Management Institute (PMI) is an international professional society</a:t>
            </a:r>
            <a:endParaRPr lang="en-US" sz="3200" dirty="0" smtClean="0">
              <a:solidFill>
                <a:srgbClr val="00B050"/>
              </a:solidFill>
            </a:endParaRPr>
          </a:p>
        </p:txBody>
      </p:sp>
      <p:sp>
        <p:nvSpPr>
          <p:cNvPr id="2" name="Slide Number Placeholder 1"/>
          <p:cNvSpPr>
            <a:spLocks noGrp="1"/>
          </p:cNvSpPr>
          <p:nvPr>
            <p:ph type="sldNum" sz="quarter" idx="12"/>
          </p:nvPr>
        </p:nvSpPr>
        <p:spPr/>
        <p:txBody>
          <a:bodyPr/>
          <a:lstStyle/>
          <a:p>
            <a:fld id="{A604DD5E-E5E9-4115-BA77-0F0E838D4977}" type="slidenum">
              <a:rPr lang="en-US" smtClean="0"/>
              <a:t>19</a:t>
            </a:fld>
            <a:endParaRPr lang="en-US"/>
          </a:p>
        </p:txBody>
      </p:sp>
      <p:sp>
        <p:nvSpPr>
          <p:cNvPr id="5"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19901475"/>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b="1" dirty="0" smtClean="0"/>
              <a:t>Module Data</a:t>
            </a:r>
            <a:endParaRPr lang="en-US" dirty="0"/>
          </a:p>
        </p:txBody>
      </p:sp>
      <p:sp>
        <p:nvSpPr>
          <p:cNvPr id="3" name="Content Placeholder 2"/>
          <p:cNvSpPr>
            <a:spLocks noGrp="1"/>
          </p:cNvSpPr>
          <p:nvPr>
            <p:ph idx="1"/>
          </p:nvPr>
        </p:nvSpPr>
        <p:spPr>
          <a:xfrm>
            <a:off x="228600" y="1295400"/>
            <a:ext cx="8686800" cy="5257800"/>
          </a:xfrm>
        </p:spPr>
        <p:txBody>
          <a:bodyPr>
            <a:normAutofit fontScale="92500" lnSpcReduction="20000"/>
          </a:bodyPr>
          <a:lstStyle/>
          <a:p>
            <a:pPr algn="just">
              <a:lnSpc>
                <a:spcPct val="160000"/>
              </a:lnSpc>
            </a:pPr>
            <a:r>
              <a:rPr lang="en-US" b="1" dirty="0" smtClean="0"/>
              <a:t>Module Code  	- HNDIT23022</a:t>
            </a:r>
          </a:p>
          <a:p>
            <a:pPr algn="just">
              <a:lnSpc>
                <a:spcPct val="160000"/>
              </a:lnSpc>
            </a:pPr>
            <a:r>
              <a:rPr lang="en-US" b="1" dirty="0" smtClean="0"/>
              <a:t> Module Title </a:t>
            </a:r>
            <a:r>
              <a:rPr lang="en-US" b="1" dirty="0"/>
              <a:t>	- IT Project Management</a:t>
            </a:r>
            <a:endParaRPr lang="en-US" b="1" dirty="0" smtClean="0"/>
          </a:p>
          <a:p>
            <a:pPr algn="just">
              <a:lnSpc>
                <a:spcPct val="160000"/>
              </a:lnSpc>
            </a:pPr>
            <a:r>
              <a:rPr lang="en-US" b="1" dirty="0" smtClean="0"/>
              <a:t>Credits 		- 02</a:t>
            </a:r>
          </a:p>
          <a:p>
            <a:pPr algn="just">
              <a:lnSpc>
                <a:spcPct val="160000"/>
              </a:lnSpc>
            </a:pPr>
            <a:r>
              <a:rPr lang="en-US" b="1" dirty="0" smtClean="0"/>
              <a:t>Hours/Week	- Lectures   		- 15 </a:t>
            </a:r>
          </a:p>
          <a:p>
            <a:pPr algn="just">
              <a:lnSpc>
                <a:spcPct val="160000"/>
              </a:lnSpc>
              <a:buNone/>
            </a:pPr>
            <a:r>
              <a:rPr lang="en-US" b="1" dirty="0" smtClean="0"/>
              <a:t>				  Lab/Tutorial 	- 30 </a:t>
            </a:r>
          </a:p>
          <a:p>
            <a:pPr algn="just">
              <a:lnSpc>
                <a:spcPct val="160000"/>
              </a:lnSpc>
            </a:pPr>
            <a:r>
              <a:rPr lang="en-US" b="1" dirty="0" smtClean="0"/>
              <a:t>GPA/NGPA 	- GPA </a:t>
            </a:r>
          </a:p>
          <a:p>
            <a:pPr algn="just">
              <a:lnSpc>
                <a:spcPct val="160000"/>
              </a:lnSpc>
            </a:pPr>
            <a:r>
              <a:rPr lang="en-US" b="1" dirty="0" smtClean="0"/>
              <a:t>Module Type	- </a:t>
            </a:r>
            <a:r>
              <a:rPr lang="en-US" b="1" dirty="0"/>
              <a:t>Core compulsory</a:t>
            </a:r>
            <a:endParaRPr lang="en-US" b="1" dirty="0" smtClean="0"/>
          </a:p>
        </p:txBody>
      </p:sp>
      <p:sp>
        <p:nvSpPr>
          <p:cNvPr id="4" name="Slide Number Placeholder 3"/>
          <p:cNvSpPr>
            <a:spLocks noGrp="1"/>
          </p:cNvSpPr>
          <p:nvPr>
            <p:ph type="sldNum" sz="quarter" idx="12"/>
          </p:nvPr>
        </p:nvSpPr>
        <p:spPr/>
        <p:txBody>
          <a:bodyPr/>
          <a:lstStyle/>
          <a:p>
            <a:fld id="{A604DD5E-E5E9-4115-BA77-0F0E838D4977}" type="slidenum">
              <a:rPr lang="en-US" smtClean="0"/>
              <a:t>2</a:t>
            </a:fld>
            <a:endParaRPr lang="en-US"/>
          </a:p>
        </p:txBody>
      </p:sp>
      <p:sp>
        <p:nvSpPr>
          <p:cNvPr id="5"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What is Project Management? ….</a:t>
            </a:r>
            <a:endParaRPr lang="en-US" dirty="0"/>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20</a:t>
            </a:fld>
            <a:endParaRPr lang="en-US"/>
          </a:p>
        </p:txBody>
      </p:sp>
      <p:sp>
        <p:nvSpPr>
          <p:cNvPr id="5" name="Content Placeholder 4"/>
          <p:cNvSpPr>
            <a:spLocks noGrp="1"/>
          </p:cNvSpPr>
          <p:nvPr>
            <p:ph sz="quarter" idx="1"/>
          </p:nvPr>
        </p:nvSpPr>
        <p:spPr>
          <a:xfrm>
            <a:off x="228600" y="1600200"/>
            <a:ext cx="8153400" cy="4495800"/>
          </a:xfrm>
        </p:spPr>
        <p:txBody>
          <a:bodyPr>
            <a:normAutofit fontScale="92500"/>
          </a:bodyPr>
          <a:lstStyle/>
          <a:p>
            <a:pPr algn="just"/>
            <a:r>
              <a:rPr lang="en-US" sz="3600" dirty="0"/>
              <a:t>Project management is accomplished through the use of the processes such as</a:t>
            </a:r>
            <a:r>
              <a:rPr lang="en-US" sz="3600" dirty="0" smtClean="0"/>
              <a:t>:</a:t>
            </a:r>
          </a:p>
          <a:p>
            <a:pPr lvl="1" algn="just"/>
            <a:r>
              <a:rPr lang="en-US" sz="3200" dirty="0" smtClean="0"/>
              <a:t>Project initiation</a:t>
            </a:r>
          </a:p>
          <a:p>
            <a:pPr lvl="1" algn="just"/>
            <a:r>
              <a:rPr lang="en-US" sz="3200" dirty="0" smtClean="0"/>
              <a:t>Project planning</a:t>
            </a:r>
          </a:p>
          <a:p>
            <a:pPr lvl="1" algn="just"/>
            <a:r>
              <a:rPr lang="en-US" sz="3200" dirty="0" smtClean="0"/>
              <a:t>Project execution</a:t>
            </a:r>
          </a:p>
          <a:p>
            <a:pPr lvl="1" algn="just"/>
            <a:r>
              <a:rPr lang="en-US" sz="3200" dirty="0" smtClean="0"/>
              <a:t>Project monitoring and </a:t>
            </a:r>
          </a:p>
          <a:p>
            <a:pPr lvl="1" algn="just">
              <a:buNone/>
            </a:pPr>
            <a:r>
              <a:rPr lang="en-US" sz="3200" dirty="0" smtClean="0"/>
              <a:t>   control</a:t>
            </a:r>
          </a:p>
          <a:p>
            <a:pPr lvl="1" algn="just"/>
            <a:r>
              <a:rPr lang="en-US" sz="3200" dirty="0" smtClean="0"/>
              <a:t>Project closure</a:t>
            </a:r>
            <a:endParaRPr lang="en-US" sz="3200" dirty="0"/>
          </a:p>
        </p:txBody>
      </p:sp>
      <p:pic>
        <p:nvPicPr>
          <p:cNvPr id="1026" name="Picture 2"/>
          <p:cNvPicPr>
            <a:picLocks noChangeAspect="1" noChangeArrowheads="1"/>
          </p:cNvPicPr>
          <p:nvPr/>
        </p:nvPicPr>
        <p:blipFill>
          <a:blip r:embed="rId2"/>
          <a:srcRect/>
          <a:stretch>
            <a:fillRect/>
          </a:stretch>
        </p:blipFill>
        <p:spPr bwMode="auto">
          <a:xfrm>
            <a:off x="5576455" y="2667000"/>
            <a:ext cx="3491346" cy="3429000"/>
          </a:xfrm>
          <a:prstGeom prst="rect">
            <a:avLst/>
          </a:prstGeom>
          <a:noFill/>
          <a:ln w="9525">
            <a:noFill/>
            <a:miter lim="800000"/>
            <a:headEnd/>
            <a:tailEnd/>
          </a:ln>
          <a:effectLst/>
        </p:spPr>
      </p:pic>
      <p:sp>
        <p:nvSpPr>
          <p:cNvPr id="6"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57259743"/>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400" b="1" kern="1200" dirty="0">
                <a:solidFill>
                  <a:schemeClr val="tx2"/>
                </a:solidFill>
                <a:effectLst>
                  <a:outerShdw blurRad="38100" dist="38100" dir="2700000" algn="tl">
                    <a:srgbClr val="000000">
                      <a:alpha val="43137"/>
                    </a:srgbClr>
                  </a:outerShdw>
                </a:effectLst>
                <a:latin typeface="+mj-lt"/>
                <a:ea typeface="+mj-ea"/>
                <a:cs typeface="+mj-cs"/>
              </a:rPr>
              <a:t>Project initiation</a:t>
            </a:r>
            <a:br>
              <a:rPr lang="en-US" sz="4400" b="1" kern="1200" dirty="0">
                <a:solidFill>
                  <a:schemeClr val="tx2"/>
                </a:solidFill>
                <a:effectLst>
                  <a:outerShdw blurRad="38100" dist="38100" dir="2700000" algn="tl">
                    <a:srgbClr val="000000">
                      <a:alpha val="43137"/>
                    </a:srgbClr>
                  </a:outerShdw>
                </a:effectLst>
                <a:latin typeface="+mj-lt"/>
                <a:ea typeface="+mj-ea"/>
                <a:cs typeface="+mj-cs"/>
              </a:rPr>
            </a:br>
            <a:endParaRPr lang="en-US" sz="4400" b="1" kern="1200" dirty="0">
              <a:solidFill>
                <a:schemeClr val="tx2"/>
              </a:solidFill>
              <a:effectLst>
                <a:outerShdw blurRad="38100" dist="38100" dir="2700000" algn="tl">
                  <a:srgbClr val="000000">
                    <a:alpha val="43137"/>
                  </a:srgbClr>
                </a:outerShdw>
              </a:effectLst>
              <a:latin typeface="+mj-lt"/>
              <a:ea typeface="+mj-ea"/>
              <a:cs typeface="+mj-cs"/>
            </a:endParaRPr>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21</a:t>
            </a:fld>
            <a:endParaRPr lang="en-US"/>
          </a:p>
        </p:txBody>
      </p:sp>
      <p:sp>
        <p:nvSpPr>
          <p:cNvPr id="5" name="Content Placeholder 4"/>
          <p:cNvSpPr>
            <a:spLocks noGrp="1"/>
          </p:cNvSpPr>
          <p:nvPr>
            <p:ph sz="quarter" idx="1"/>
          </p:nvPr>
        </p:nvSpPr>
        <p:spPr/>
        <p:txBody>
          <a:bodyPr>
            <a:normAutofit fontScale="92500"/>
          </a:bodyPr>
          <a:lstStyle/>
          <a:p>
            <a:pPr algn="just">
              <a:lnSpc>
                <a:spcPct val="150000"/>
              </a:lnSpc>
            </a:pPr>
            <a:r>
              <a:rPr lang="en-US" dirty="0" smtClean="0"/>
              <a:t>Select of the best project given resource limits.</a:t>
            </a:r>
          </a:p>
          <a:p>
            <a:pPr algn="just">
              <a:lnSpc>
                <a:spcPct val="150000"/>
              </a:lnSpc>
            </a:pPr>
            <a:r>
              <a:rPr lang="en-US" dirty="0" smtClean="0"/>
              <a:t>Recognizing the benefits of the project</a:t>
            </a:r>
          </a:p>
          <a:p>
            <a:pPr algn="just">
              <a:lnSpc>
                <a:spcPct val="150000"/>
              </a:lnSpc>
            </a:pPr>
            <a:r>
              <a:rPr lang="en-US" dirty="0" smtClean="0"/>
              <a:t>Preparation of the documents to approve the project.</a:t>
            </a:r>
          </a:p>
          <a:p>
            <a:pPr algn="just">
              <a:lnSpc>
                <a:spcPct val="150000"/>
              </a:lnSpc>
            </a:pPr>
            <a:r>
              <a:rPr lang="en-US" dirty="0" smtClean="0"/>
              <a:t>Assigning of project manager</a:t>
            </a:r>
            <a:endParaRPr lang="en-US" dirty="0"/>
          </a:p>
        </p:txBody>
      </p:sp>
      <p:sp>
        <p:nvSpPr>
          <p:cNvPr id="6" name="TextBox 5"/>
          <p:cNvSpPr txBox="1"/>
          <p:nvPr/>
        </p:nvSpPr>
        <p:spPr>
          <a:xfrm>
            <a:off x="0" y="1524000"/>
            <a:ext cx="553998" cy="5334000"/>
          </a:xfrm>
          <a:prstGeom prst="rect">
            <a:avLst/>
          </a:prstGeom>
          <a:solidFill>
            <a:schemeClr val="accent2">
              <a:lumMod val="60000"/>
              <a:lumOff val="40000"/>
            </a:schemeClr>
          </a:solidFill>
        </p:spPr>
        <p:txBody>
          <a:bodyPr vert="vert270" wrap="square" rtlCol="0">
            <a:spAutoFit/>
          </a:bodyPr>
          <a:lstStyle/>
          <a:p>
            <a:pPr algn="ctr"/>
            <a:r>
              <a:rPr lang="en-US" sz="2400" b="1" dirty="0" smtClean="0">
                <a:solidFill>
                  <a:srgbClr val="FF0000"/>
                </a:solidFill>
                <a:effectLst>
                  <a:outerShdw blurRad="38100" dist="38100" dir="2700000" algn="tl">
                    <a:srgbClr val="000000">
                      <a:alpha val="43137"/>
                    </a:srgbClr>
                  </a:outerShdw>
                </a:effectLst>
              </a:rPr>
              <a:t>What is PM?</a:t>
            </a:r>
            <a:endParaRPr lang="en-US" sz="2400" dirty="0">
              <a:solidFill>
                <a:srgbClr val="FF0000"/>
              </a:solidFill>
            </a:endParaRPr>
          </a:p>
        </p:txBody>
      </p:sp>
      <p:sp>
        <p:nvSpPr>
          <p:cNvPr id="7"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23854927"/>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400" b="1" kern="1200" dirty="0">
                <a:solidFill>
                  <a:schemeClr val="tx2"/>
                </a:solidFill>
                <a:effectLst>
                  <a:outerShdw blurRad="38100" dist="38100" dir="2700000" algn="tl">
                    <a:srgbClr val="000000">
                      <a:alpha val="43137"/>
                    </a:srgbClr>
                  </a:outerShdw>
                </a:effectLst>
                <a:latin typeface="+mj-lt"/>
                <a:ea typeface="+mj-ea"/>
                <a:cs typeface="+mj-cs"/>
              </a:rPr>
              <a:t>Project </a:t>
            </a:r>
            <a:r>
              <a:rPr lang="en-US" sz="4400" b="1" kern="1200" dirty="0" smtClean="0">
                <a:solidFill>
                  <a:schemeClr val="tx2"/>
                </a:solidFill>
                <a:effectLst>
                  <a:outerShdw blurRad="38100" dist="38100" dir="2700000" algn="tl">
                    <a:srgbClr val="000000">
                      <a:alpha val="43137"/>
                    </a:srgbClr>
                  </a:outerShdw>
                </a:effectLst>
                <a:latin typeface="+mj-lt"/>
                <a:ea typeface="+mj-ea"/>
                <a:cs typeface="+mj-cs"/>
              </a:rPr>
              <a:t>planning</a:t>
            </a:r>
            <a:endParaRPr lang="en-US" sz="4400" b="1" kern="1200" dirty="0">
              <a:solidFill>
                <a:schemeClr val="tx2"/>
              </a:solidFill>
              <a:effectLst>
                <a:outerShdw blurRad="38100" dist="38100" dir="2700000" algn="tl">
                  <a:srgbClr val="000000">
                    <a:alpha val="43137"/>
                  </a:srgbClr>
                </a:outerShdw>
              </a:effectLst>
              <a:latin typeface="+mj-lt"/>
              <a:ea typeface="+mj-ea"/>
              <a:cs typeface="+mj-cs"/>
            </a:endParaRPr>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22</a:t>
            </a:fld>
            <a:endParaRPr lang="en-US"/>
          </a:p>
        </p:txBody>
      </p:sp>
      <p:sp>
        <p:nvSpPr>
          <p:cNvPr id="5" name="Content Placeholder 4"/>
          <p:cNvSpPr>
            <a:spLocks noGrp="1"/>
          </p:cNvSpPr>
          <p:nvPr>
            <p:ph sz="quarter" idx="1"/>
          </p:nvPr>
        </p:nvSpPr>
        <p:spPr/>
        <p:txBody>
          <a:bodyPr/>
          <a:lstStyle/>
          <a:p>
            <a:pPr algn="just">
              <a:lnSpc>
                <a:spcPct val="150000"/>
              </a:lnSpc>
            </a:pPr>
            <a:r>
              <a:rPr lang="en-US" dirty="0" smtClean="0"/>
              <a:t>Definition of the work requirements.</a:t>
            </a:r>
          </a:p>
          <a:p>
            <a:pPr algn="just">
              <a:lnSpc>
                <a:spcPct val="150000"/>
              </a:lnSpc>
            </a:pPr>
            <a:r>
              <a:rPr lang="en-US" dirty="0" smtClean="0"/>
              <a:t>Definition of the quality and quality of work.</a:t>
            </a:r>
          </a:p>
          <a:p>
            <a:pPr algn="just">
              <a:lnSpc>
                <a:spcPct val="150000"/>
              </a:lnSpc>
            </a:pPr>
            <a:r>
              <a:rPr lang="en-US" dirty="0" smtClean="0"/>
              <a:t>Definition of the resources needed</a:t>
            </a:r>
          </a:p>
          <a:p>
            <a:pPr algn="just">
              <a:lnSpc>
                <a:spcPct val="150000"/>
              </a:lnSpc>
            </a:pPr>
            <a:r>
              <a:rPr lang="en-US" dirty="0" smtClean="0"/>
              <a:t>Scheduling the activities</a:t>
            </a:r>
          </a:p>
          <a:p>
            <a:pPr algn="just">
              <a:lnSpc>
                <a:spcPct val="150000"/>
              </a:lnSpc>
            </a:pPr>
            <a:r>
              <a:rPr lang="en-US" dirty="0" smtClean="0"/>
              <a:t>Evaluation of the various risks</a:t>
            </a:r>
            <a:endParaRPr lang="en-US" dirty="0"/>
          </a:p>
        </p:txBody>
      </p:sp>
      <p:sp>
        <p:nvSpPr>
          <p:cNvPr id="6" name="TextBox 5"/>
          <p:cNvSpPr txBox="1"/>
          <p:nvPr/>
        </p:nvSpPr>
        <p:spPr>
          <a:xfrm>
            <a:off x="0" y="1524000"/>
            <a:ext cx="553998" cy="5334000"/>
          </a:xfrm>
          <a:prstGeom prst="rect">
            <a:avLst/>
          </a:prstGeom>
          <a:solidFill>
            <a:schemeClr val="accent2">
              <a:lumMod val="60000"/>
              <a:lumOff val="40000"/>
            </a:schemeClr>
          </a:solidFill>
        </p:spPr>
        <p:txBody>
          <a:bodyPr vert="vert270" wrap="square" rtlCol="0">
            <a:spAutoFit/>
          </a:bodyPr>
          <a:lstStyle/>
          <a:p>
            <a:pPr algn="ctr"/>
            <a:r>
              <a:rPr lang="en-US" sz="2400" b="1" dirty="0" smtClean="0">
                <a:solidFill>
                  <a:srgbClr val="FF0000"/>
                </a:solidFill>
                <a:effectLst>
                  <a:outerShdw blurRad="38100" dist="38100" dir="2700000" algn="tl">
                    <a:srgbClr val="000000">
                      <a:alpha val="43137"/>
                    </a:srgbClr>
                  </a:outerShdw>
                </a:effectLst>
              </a:rPr>
              <a:t>What is PM?</a:t>
            </a:r>
            <a:endParaRPr lang="en-US" sz="2400" dirty="0">
              <a:solidFill>
                <a:srgbClr val="FF0000"/>
              </a:solidFill>
            </a:endParaRPr>
          </a:p>
        </p:txBody>
      </p:sp>
      <p:sp>
        <p:nvSpPr>
          <p:cNvPr id="7"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84098564"/>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400" b="1" kern="1200" dirty="0">
                <a:solidFill>
                  <a:schemeClr val="tx2"/>
                </a:solidFill>
                <a:effectLst>
                  <a:outerShdw blurRad="38100" dist="38100" dir="2700000" algn="tl">
                    <a:srgbClr val="000000">
                      <a:alpha val="43137"/>
                    </a:srgbClr>
                  </a:outerShdw>
                </a:effectLst>
                <a:latin typeface="+mj-lt"/>
                <a:ea typeface="+mj-ea"/>
                <a:cs typeface="+mj-cs"/>
              </a:rPr>
              <a:t>Project </a:t>
            </a:r>
            <a:r>
              <a:rPr lang="en-US" sz="4400" b="1" kern="1200" dirty="0" smtClean="0">
                <a:solidFill>
                  <a:schemeClr val="tx2"/>
                </a:solidFill>
                <a:effectLst>
                  <a:outerShdw blurRad="38100" dist="38100" dir="2700000" algn="tl">
                    <a:srgbClr val="000000">
                      <a:alpha val="43137"/>
                    </a:srgbClr>
                  </a:outerShdw>
                </a:effectLst>
                <a:latin typeface="+mj-lt"/>
                <a:ea typeface="+mj-ea"/>
                <a:cs typeface="+mj-cs"/>
              </a:rPr>
              <a:t>execution</a:t>
            </a:r>
            <a:endParaRPr lang="en-US" sz="4400" b="1" kern="1200" dirty="0">
              <a:solidFill>
                <a:schemeClr val="tx2"/>
              </a:solidFill>
              <a:effectLst>
                <a:outerShdw blurRad="38100" dist="38100" dir="2700000" algn="tl">
                  <a:srgbClr val="000000">
                    <a:alpha val="43137"/>
                  </a:srgbClr>
                </a:outerShdw>
              </a:effectLst>
              <a:latin typeface="+mj-lt"/>
              <a:ea typeface="+mj-ea"/>
              <a:cs typeface="+mj-cs"/>
            </a:endParaRPr>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23</a:t>
            </a:fld>
            <a:endParaRPr lang="en-US"/>
          </a:p>
        </p:txBody>
      </p:sp>
      <p:sp>
        <p:nvSpPr>
          <p:cNvPr id="5" name="Content Placeholder 4"/>
          <p:cNvSpPr>
            <a:spLocks noGrp="1"/>
          </p:cNvSpPr>
          <p:nvPr>
            <p:ph sz="quarter" idx="1"/>
          </p:nvPr>
        </p:nvSpPr>
        <p:spPr/>
        <p:txBody>
          <a:bodyPr/>
          <a:lstStyle/>
          <a:p>
            <a:pPr>
              <a:lnSpc>
                <a:spcPct val="150000"/>
              </a:lnSpc>
            </a:pPr>
            <a:r>
              <a:rPr lang="en-US" dirty="0" smtClean="0"/>
              <a:t>Negotiating for the project team members</a:t>
            </a:r>
          </a:p>
          <a:p>
            <a:pPr>
              <a:lnSpc>
                <a:spcPct val="150000"/>
              </a:lnSpc>
            </a:pPr>
            <a:r>
              <a:rPr lang="en-US" dirty="0" smtClean="0"/>
              <a:t>Directing and managing the work</a:t>
            </a:r>
          </a:p>
          <a:p>
            <a:pPr>
              <a:lnSpc>
                <a:spcPct val="150000"/>
              </a:lnSpc>
            </a:pPr>
            <a:r>
              <a:rPr lang="en-US" dirty="0" smtClean="0"/>
              <a:t>Working with the team members to help them improve</a:t>
            </a:r>
          </a:p>
          <a:p>
            <a:pPr>
              <a:lnSpc>
                <a:spcPct val="150000"/>
              </a:lnSpc>
              <a:buNone/>
            </a:pPr>
            <a:r>
              <a:rPr lang="en-US" dirty="0" smtClean="0"/>
              <a:t> </a:t>
            </a:r>
            <a:endParaRPr lang="en-US" dirty="0"/>
          </a:p>
        </p:txBody>
      </p:sp>
      <p:sp>
        <p:nvSpPr>
          <p:cNvPr id="6" name="TextBox 5"/>
          <p:cNvSpPr txBox="1"/>
          <p:nvPr/>
        </p:nvSpPr>
        <p:spPr>
          <a:xfrm>
            <a:off x="0" y="1524000"/>
            <a:ext cx="553998" cy="5334000"/>
          </a:xfrm>
          <a:prstGeom prst="rect">
            <a:avLst/>
          </a:prstGeom>
          <a:solidFill>
            <a:schemeClr val="accent2">
              <a:lumMod val="60000"/>
              <a:lumOff val="40000"/>
            </a:schemeClr>
          </a:solidFill>
        </p:spPr>
        <p:txBody>
          <a:bodyPr vert="vert270" wrap="square" rtlCol="0">
            <a:spAutoFit/>
          </a:bodyPr>
          <a:lstStyle/>
          <a:p>
            <a:pPr algn="ctr"/>
            <a:r>
              <a:rPr lang="en-US" sz="2400" b="1" dirty="0" smtClean="0">
                <a:solidFill>
                  <a:srgbClr val="FF0000"/>
                </a:solidFill>
                <a:effectLst>
                  <a:outerShdw blurRad="38100" dist="38100" dir="2700000" algn="tl">
                    <a:srgbClr val="000000">
                      <a:alpha val="43137"/>
                    </a:srgbClr>
                  </a:outerShdw>
                </a:effectLst>
              </a:rPr>
              <a:t>What is PM?</a:t>
            </a:r>
            <a:endParaRPr lang="en-US" sz="2400" dirty="0">
              <a:solidFill>
                <a:srgbClr val="FF0000"/>
              </a:solidFill>
            </a:endParaRPr>
          </a:p>
        </p:txBody>
      </p:sp>
      <p:sp>
        <p:nvSpPr>
          <p:cNvPr id="7"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30074000"/>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153400" cy="990600"/>
          </a:xfrm>
        </p:spPr>
        <p:txBody>
          <a:bodyPr>
            <a:noAutofit/>
          </a:bodyPr>
          <a:lstStyle/>
          <a:p>
            <a:pPr lvl="1" algn="l" rtl="0">
              <a:spcBef>
                <a:spcPct val="0"/>
              </a:spcBef>
            </a:pPr>
            <a:r>
              <a:rPr lang="en-US" sz="4400" b="1" kern="1200" dirty="0">
                <a:solidFill>
                  <a:schemeClr val="tx2"/>
                </a:solidFill>
                <a:effectLst>
                  <a:outerShdw blurRad="38100" dist="38100" dir="2700000" algn="tl">
                    <a:srgbClr val="000000">
                      <a:alpha val="43137"/>
                    </a:srgbClr>
                  </a:outerShdw>
                </a:effectLst>
                <a:latin typeface="+mj-lt"/>
                <a:ea typeface="+mj-ea"/>
                <a:cs typeface="+mj-cs"/>
              </a:rPr>
              <a:t>Project </a:t>
            </a:r>
            <a:r>
              <a:rPr lang="en-US" sz="4400" b="1" kern="1200" dirty="0" smtClean="0">
                <a:solidFill>
                  <a:schemeClr val="tx2"/>
                </a:solidFill>
                <a:effectLst>
                  <a:outerShdw blurRad="38100" dist="38100" dir="2700000" algn="tl">
                    <a:srgbClr val="000000">
                      <a:alpha val="43137"/>
                    </a:srgbClr>
                  </a:outerShdw>
                </a:effectLst>
                <a:latin typeface="+mj-lt"/>
                <a:ea typeface="+mj-ea"/>
                <a:cs typeface="+mj-cs"/>
              </a:rPr>
              <a:t>Monitoring and control</a:t>
            </a:r>
            <a:endParaRPr lang="en-US" sz="4400" b="1" kern="1200" dirty="0">
              <a:solidFill>
                <a:schemeClr val="tx2"/>
              </a:solidFill>
              <a:effectLst>
                <a:outerShdw blurRad="38100" dist="38100" dir="2700000" algn="tl">
                  <a:srgbClr val="000000">
                    <a:alpha val="43137"/>
                  </a:srgbClr>
                </a:outerShdw>
              </a:effectLst>
              <a:latin typeface="+mj-lt"/>
              <a:ea typeface="+mj-ea"/>
              <a:cs typeface="+mj-cs"/>
            </a:endParaRPr>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24</a:t>
            </a:fld>
            <a:endParaRPr lang="en-US"/>
          </a:p>
        </p:txBody>
      </p:sp>
      <p:sp>
        <p:nvSpPr>
          <p:cNvPr id="5" name="Content Placeholder 4"/>
          <p:cNvSpPr>
            <a:spLocks noGrp="1"/>
          </p:cNvSpPr>
          <p:nvPr>
            <p:ph sz="quarter" idx="1"/>
          </p:nvPr>
        </p:nvSpPr>
        <p:spPr/>
        <p:txBody>
          <a:bodyPr>
            <a:normAutofit fontScale="92500"/>
          </a:bodyPr>
          <a:lstStyle/>
          <a:p>
            <a:pPr>
              <a:lnSpc>
                <a:spcPct val="150000"/>
              </a:lnSpc>
            </a:pPr>
            <a:r>
              <a:rPr lang="en-US" dirty="0" smtClean="0"/>
              <a:t>Tracking progress</a:t>
            </a:r>
          </a:p>
          <a:p>
            <a:pPr>
              <a:lnSpc>
                <a:spcPct val="150000"/>
              </a:lnSpc>
            </a:pPr>
            <a:r>
              <a:rPr lang="en-US" dirty="0" smtClean="0"/>
              <a:t>Comparing actual outcome to predicted outcome</a:t>
            </a:r>
          </a:p>
          <a:p>
            <a:pPr>
              <a:lnSpc>
                <a:spcPct val="150000"/>
              </a:lnSpc>
            </a:pPr>
            <a:r>
              <a:rPr lang="en-US" dirty="0" smtClean="0"/>
              <a:t>Analyzing variances and impacts</a:t>
            </a:r>
          </a:p>
          <a:p>
            <a:pPr>
              <a:lnSpc>
                <a:spcPct val="150000"/>
              </a:lnSpc>
            </a:pPr>
            <a:r>
              <a:rPr lang="en-US" dirty="0" smtClean="0"/>
              <a:t>Making adjustments</a:t>
            </a:r>
          </a:p>
          <a:p>
            <a:pPr>
              <a:lnSpc>
                <a:spcPct val="150000"/>
              </a:lnSpc>
              <a:buNone/>
            </a:pPr>
            <a:r>
              <a:rPr lang="en-US" dirty="0" smtClean="0"/>
              <a:t> </a:t>
            </a:r>
            <a:endParaRPr lang="en-US" dirty="0"/>
          </a:p>
        </p:txBody>
      </p:sp>
      <p:sp>
        <p:nvSpPr>
          <p:cNvPr id="6" name="TextBox 5"/>
          <p:cNvSpPr txBox="1"/>
          <p:nvPr/>
        </p:nvSpPr>
        <p:spPr>
          <a:xfrm>
            <a:off x="0" y="1524000"/>
            <a:ext cx="553998" cy="5334000"/>
          </a:xfrm>
          <a:prstGeom prst="rect">
            <a:avLst/>
          </a:prstGeom>
          <a:solidFill>
            <a:schemeClr val="accent2">
              <a:lumMod val="60000"/>
              <a:lumOff val="40000"/>
            </a:schemeClr>
          </a:solidFill>
        </p:spPr>
        <p:txBody>
          <a:bodyPr vert="vert270" wrap="square" rtlCol="0">
            <a:spAutoFit/>
          </a:bodyPr>
          <a:lstStyle/>
          <a:p>
            <a:pPr algn="ctr"/>
            <a:r>
              <a:rPr lang="en-US" sz="2400" b="1" dirty="0" smtClean="0">
                <a:solidFill>
                  <a:srgbClr val="FF0000"/>
                </a:solidFill>
                <a:effectLst>
                  <a:outerShdw blurRad="38100" dist="38100" dir="2700000" algn="tl">
                    <a:srgbClr val="000000">
                      <a:alpha val="43137"/>
                    </a:srgbClr>
                  </a:outerShdw>
                </a:effectLst>
              </a:rPr>
              <a:t>What is PM?</a:t>
            </a:r>
            <a:endParaRPr lang="en-US" sz="2400" dirty="0">
              <a:solidFill>
                <a:srgbClr val="FF0000"/>
              </a:solidFill>
            </a:endParaRPr>
          </a:p>
        </p:txBody>
      </p:sp>
      <p:sp>
        <p:nvSpPr>
          <p:cNvPr id="7"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73868085"/>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153400" cy="990600"/>
          </a:xfrm>
        </p:spPr>
        <p:txBody>
          <a:bodyPr>
            <a:noAutofit/>
          </a:bodyPr>
          <a:lstStyle/>
          <a:p>
            <a:pPr lvl="1" algn="l" rtl="0">
              <a:spcBef>
                <a:spcPct val="0"/>
              </a:spcBef>
            </a:pPr>
            <a:r>
              <a:rPr lang="en-US" sz="4400" b="1" kern="1200" dirty="0">
                <a:solidFill>
                  <a:schemeClr val="tx2"/>
                </a:solidFill>
                <a:effectLst>
                  <a:outerShdw blurRad="38100" dist="38100" dir="2700000" algn="tl">
                    <a:srgbClr val="000000">
                      <a:alpha val="43137"/>
                    </a:srgbClr>
                  </a:outerShdw>
                </a:effectLst>
                <a:latin typeface="+mj-lt"/>
                <a:ea typeface="+mj-ea"/>
                <a:cs typeface="+mj-cs"/>
              </a:rPr>
              <a:t>Project </a:t>
            </a:r>
            <a:r>
              <a:rPr lang="en-US" sz="4400" b="1" kern="1200" dirty="0" smtClean="0">
                <a:solidFill>
                  <a:schemeClr val="tx2"/>
                </a:solidFill>
                <a:effectLst>
                  <a:outerShdw blurRad="38100" dist="38100" dir="2700000" algn="tl">
                    <a:srgbClr val="000000">
                      <a:alpha val="43137"/>
                    </a:srgbClr>
                  </a:outerShdw>
                </a:effectLst>
                <a:latin typeface="+mj-lt"/>
                <a:ea typeface="+mj-ea"/>
                <a:cs typeface="+mj-cs"/>
              </a:rPr>
              <a:t>closure</a:t>
            </a:r>
            <a:endParaRPr lang="en-US" sz="4400" b="1" kern="1200" dirty="0">
              <a:solidFill>
                <a:schemeClr val="tx2"/>
              </a:solidFill>
              <a:effectLst>
                <a:outerShdw blurRad="38100" dist="38100" dir="2700000" algn="tl">
                  <a:srgbClr val="000000">
                    <a:alpha val="43137"/>
                  </a:srgbClr>
                </a:outerShdw>
              </a:effectLst>
              <a:latin typeface="+mj-lt"/>
              <a:ea typeface="+mj-ea"/>
              <a:cs typeface="+mj-cs"/>
            </a:endParaRPr>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25</a:t>
            </a:fld>
            <a:endParaRPr lang="en-US"/>
          </a:p>
        </p:txBody>
      </p:sp>
      <p:sp>
        <p:nvSpPr>
          <p:cNvPr id="5" name="Content Placeholder 4"/>
          <p:cNvSpPr>
            <a:spLocks noGrp="1"/>
          </p:cNvSpPr>
          <p:nvPr>
            <p:ph sz="quarter" idx="1"/>
          </p:nvPr>
        </p:nvSpPr>
        <p:spPr/>
        <p:txBody>
          <a:bodyPr>
            <a:normAutofit lnSpcReduction="10000"/>
          </a:bodyPr>
          <a:lstStyle/>
          <a:p>
            <a:pPr algn="just">
              <a:lnSpc>
                <a:spcPct val="150000"/>
              </a:lnSpc>
            </a:pPr>
            <a:r>
              <a:rPr lang="en-US" sz="2800" dirty="0" smtClean="0"/>
              <a:t>Verifying that all of the work has been accomplished</a:t>
            </a:r>
          </a:p>
          <a:p>
            <a:pPr algn="just">
              <a:lnSpc>
                <a:spcPct val="150000"/>
              </a:lnSpc>
            </a:pPr>
            <a:r>
              <a:rPr lang="en-US" sz="2800" dirty="0" smtClean="0"/>
              <a:t>Contractual closure of the contract</a:t>
            </a:r>
          </a:p>
          <a:p>
            <a:pPr algn="just">
              <a:lnSpc>
                <a:spcPct val="150000"/>
              </a:lnSpc>
            </a:pPr>
            <a:r>
              <a:rPr lang="en-US" sz="2800" dirty="0" smtClean="0"/>
              <a:t>Financial closure of the charge number</a:t>
            </a:r>
          </a:p>
          <a:p>
            <a:pPr algn="just">
              <a:lnSpc>
                <a:spcPct val="150000"/>
              </a:lnSpc>
            </a:pPr>
            <a:r>
              <a:rPr lang="en-US" sz="2800" dirty="0" smtClean="0"/>
              <a:t>Administrative closure of the paperwork</a:t>
            </a:r>
          </a:p>
          <a:p>
            <a:pPr algn="just">
              <a:lnSpc>
                <a:spcPct val="150000"/>
              </a:lnSpc>
              <a:buNone/>
            </a:pPr>
            <a:r>
              <a:rPr lang="en-US" sz="2800" dirty="0" smtClean="0"/>
              <a:t> </a:t>
            </a:r>
          </a:p>
          <a:p>
            <a:pPr algn="just">
              <a:lnSpc>
                <a:spcPct val="150000"/>
              </a:lnSpc>
              <a:buNone/>
            </a:pPr>
            <a:r>
              <a:rPr lang="en-US" sz="2800" dirty="0" smtClean="0"/>
              <a:t> </a:t>
            </a:r>
            <a:endParaRPr lang="en-US" sz="2800" dirty="0"/>
          </a:p>
        </p:txBody>
      </p:sp>
      <p:sp>
        <p:nvSpPr>
          <p:cNvPr id="6" name="TextBox 5"/>
          <p:cNvSpPr txBox="1"/>
          <p:nvPr/>
        </p:nvSpPr>
        <p:spPr>
          <a:xfrm>
            <a:off x="0" y="1524000"/>
            <a:ext cx="553998" cy="5334000"/>
          </a:xfrm>
          <a:prstGeom prst="rect">
            <a:avLst/>
          </a:prstGeom>
          <a:solidFill>
            <a:schemeClr val="accent2">
              <a:lumMod val="60000"/>
              <a:lumOff val="40000"/>
            </a:schemeClr>
          </a:solidFill>
        </p:spPr>
        <p:txBody>
          <a:bodyPr vert="vert270" wrap="square" rtlCol="0">
            <a:spAutoFit/>
          </a:bodyPr>
          <a:lstStyle/>
          <a:p>
            <a:pPr algn="ctr"/>
            <a:r>
              <a:rPr lang="en-US" sz="2400" b="1" dirty="0" smtClean="0">
                <a:solidFill>
                  <a:srgbClr val="FF0000"/>
                </a:solidFill>
                <a:effectLst>
                  <a:outerShdw blurRad="38100" dist="38100" dir="2700000" algn="tl">
                    <a:srgbClr val="000000">
                      <a:alpha val="43137"/>
                    </a:srgbClr>
                  </a:outerShdw>
                </a:effectLst>
              </a:rPr>
              <a:t>What is PM?</a:t>
            </a:r>
            <a:endParaRPr lang="en-US" sz="2400" dirty="0">
              <a:solidFill>
                <a:srgbClr val="FF0000"/>
              </a:solidFill>
            </a:endParaRPr>
          </a:p>
        </p:txBody>
      </p:sp>
      <p:sp>
        <p:nvSpPr>
          <p:cNvPr id="7"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83505418"/>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Project Management Framework</a:t>
            </a:r>
            <a:endParaRPr lang="en-US" dirty="0"/>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26</a:t>
            </a:fld>
            <a:endParaRPr lang="en-US"/>
          </a:p>
        </p:txBody>
      </p:sp>
      <p:sp>
        <p:nvSpPr>
          <p:cNvPr id="5" name="Content Placeholder 4"/>
          <p:cNvSpPr>
            <a:spLocks noGrp="1"/>
          </p:cNvSpPr>
          <p:nvPr>
            <p:ph sz="quarter" idx="1"/>
          </p:nvPr>
        </p:nvSpPr>
        <p:spPr/>
        <p:txBody>
          <a:bodyPr>
            <a:normAutofit/>
          </a:bodyPr>
          <a:lstStyle/>
          <a:p>
            <a:pPr algn="just">
              <a:lnSpc>
                <a:spcPct val="150000"/>
              </a:lnSpc>
            </a:pPr>
            <a:r>
              <a:rPr lang="en-US" sz="3600" dirty="0" smtClean="0"/>
              <a:t>A framework for PM includes:</a:t>
            </a:r>
          </a:p>
          <a:p>
            <a:pPr lvl="1" algn="just">
              <a:lnSpc>
                <a:spcPct val="150000"/>
              </a:lnSpc>
            </a:pPr>
            <a:r>
              <a:rPr lang="en-US" sz="3200" dirty="0" smtClean="0"/>
              <a:t> the project  stakeholders</a:t>
            </a:r>
          </a:p>
          <a:p>
            <a:pPr lvl="1" algn="just">
              <a:lnSpc>
                <a:spcPct val="150000"/>
              </a:lnSpc>
            </a:pPr>
            <a:r>
              <a:rPr lang="en-US" sz="3200" dirty="0" smtClean="0"/>
              <a:t> PM knowledge areas</a:t>
            </a:r>
          </a:p>
          <a:p>
            <a:pPr lvl="1" algn="just">
              <a:lnSpc>
                <a:spcPct val="150000"/>
              </a:lnSpc>
            </a:pPr>
            <a:r>
              <a:rPr lang="en-US" sz="3200" dirty="0" smtClean="0"/>
              <a:t>PM tools and techniques</a:t>
            </a:r>
            <a:endParaRPr lang="en-US" sz="3200" dirty="0"/>
          </a:p>
        </p:txBody>
      </p:sp>
      <p:sp>
        <p:nvSpPr>
          <p:cNvPr id="6"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0812828"/>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153400" cy="990600"/>
          </a:xfrm>
        </p:spPr>
        <p:txBody>
          <a:bodyPr/>
          <a:lstStyle/>
          <a:p>
            <a:r>
              <a:rPr lang="en-US" b="1" dirty="0" smtClean="0">
                <a:effectLst>
                  <a:outerShdw blurRad="38100" dist="38100" dir="2700000" algn="tl">
                    <a:srgbClr val="000000">
                      <a:alpha val="43137"/>
                    </a:srgbClr>
                  </a:outerShdw>
                </a:effectLst>
              </a:rPr>
              <a:t>PM Framework , cont’</a:t>
            </a:r>
            <a:endParaRPr lang="en-US"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27</a:t>
            </a:fld>
            <a:endParaRPr lang="en-US"/>
          </a:p>
        </p:txBody>
      </p:sp>
      <p:pic>
        <p:nvPicPr>
          <p:cNvPr id="6" name="Picture 8"/>
          <p:cNvPicPr>
            <a:picLocks noChangeAspect="1" noChangeArrowheads="1"/>
          </p:cNvPicPr>
          <p:nvPr/>
        </p:nvPicPr>
        <p:blipFill>
          <a:blip r:embed="rId2"/>
          <a:srcRect t="10036" b="8244"/>
          <a:stretch>
            <a:fillRect/>
          </a:stretch>
        </p:blipFill>
        <p:spPr bwMode="auto">
          <a:xfrm>
            <a:off x="0" y="990600"/>
            <a:ext cx="9144000" cy="5867400"/>
          </a:xfrm>
          <a:prstGeom prst="rect">
            <a:avLst/>
          </a:prstGeom>
          <a:noFill/>
          <a:ln w="9525">
            <a:noFill/>
            <a:miter lim="800000"/>
            <a:headEnd/>
            <a:tailEnd/>
          </a:ln>
          <a:effectLst/>
        </p:spPr>
      </p:pic>
      <p:sp>
        <p:nvSpPr>
          <p:cNvPr id="5"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41429553"/>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153400" cy="990600"/>
          </a:xfrm>
        </p:spPr>
        <p:txBody>
          <a:bodyPr/>
          <a:lstStyle/>
          <a:p>
            <a:r>
              <a:rPr lang="en-US" b="1" dirty="0" smtClean="0">
                <a:effectLst>
                  <a:outerShdw blurRad="38100" dist="38100" dir="2700000" algn="tl">
                    <a:srgbClr val="000000">
                      <a:alpha val="43137"/>
                    </a:srgbClr>
                  </a:outerShdw>
                </a:effectLst>
              </a:rPr>
              <a:t>Project Stakeholders</a:t>
            </a:r>
            <a:endParaRPr lang="en-US"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28</a:t>
            </a:fld>
            <a:endParaRPr lang="en-US"/>
          </a:p>
        </p:txBody>
      </p:sp>
      <p:sp>
        <p:nvSpPr>
          <p:cNvPr id="5" name="Content Placeholder 4"/>
          <p:cNvSpPr>
            <a:spLocks noGrp="1"/>
          </p:cNvSpPr>
          <p:nvPr>
            <p:ph sz="quarter" idx="1"/>
          </p:nvPr>
        </p:nvSpPr>
        <p:spPr>
          <a:xfrm>
            <a:off x="609600" y="1447800"/>
            <a:ext cx="8534400" cy="4572000"/>
          </a:xfrm>
        </p:spPr>
        <p:txBody>
          <a:bodyPr>
            <a:noAutofit/>
          </a:bodyPr>
          <a:lstStyle/>
          <a:p>
            <a:pPr algn="just"/>
            <a:r>
              <a:rPr lang="en-US" sz="3600" dirty="0" smtClean="0"/>
              <a:t>Stakeholders are the people involved in or affected by project activities</a:t>
            </a:r>
          </a:p>
          <a:p>
            <a:pPr algn="just"/>
            <a:r>
              <a:rPr lang="en-US" sz="3600" dirty="0" smtClean="0"/>
              <a:t>Stakeholders include</a:t>
            </a:r>
          </a:p>
          <a:p>
            <a:pPr lvl="1" algn="just"/>
            <a:r>
              <a:rPr lang="en-US" sz="3200" dirty="0" smtClean="0"/>
              <a:t>the project </a:t>
            </a:r>
            <a:r>
              <a:rPr lang="en-US" sz="3600" dirty="0" smtClean="0"/>
              <a:t>sponsor</a:t>
            </a:r>
            <a:r>
              <a:rPr lang="en-US" sz="3200" dirty="0" smtClean="0"/>
              <a:t> and project team</a:t>
            </a:r>
          </a:p>
          <a:p>
            <a:pPr lvl="1" algn="just"/>
            <a:r>
              <a:rPr lang="en-US" sz="3200" dirty="0" smtClean="0"/>
              <a:t>support staff</a:t>
            </a:r>
          </a:p>
          <a:p>
            <a:pPr lvl="1" algn="just"/>
            <a:r>
              <a:rPr lang="en-US" sz="3200" dirty="0" smtClean="0"/>
              <a:t>customers</a:t>
            </a:r>
          </a:p>
          <a:p>
            <a:pPr lvl="1" algn="just"/>
            <a:r>
              <a:rPr lang="en-US" sz="3200" dirty="0" smtClean="0"/>
              <a:t>users</a:t>
            </a:r>
          </a:p>
          <a:p>
            <a:pPr lvl="1" algn="just"/>
            <a:r>
              <a:rPr lang="en-US" sz="3200" dirty="0" smtClean="0"/>
              <a:t>suppliers</a:t>
            </a:r>
          </a:p>
          <a:p>
            <a:pPr lvl="1" algn="just"/>
            <a:r>
              <a:rPr lang="en-US" sz="3200" dirty="0" smtClean="0"/>
              <a:t>opponents to the project</a:t>
            </a:r>
          </a:p>
          <a:p>
            <a:pPr algn="just"/>
            <a:endParaRPr lang="en-US" sz="3600" dirty="0"/>
          </a:p>
        </p:txBody>
      </p:sp>
      <p:sp>
        <p:nvSpPr>
          <p:cNvPr id="6" name="TextBox 5"/>
          <p:cNvSpPr txBox="1"/>
          <p:nvPr/>
        </p:nvSpPr>
        <p:spPr>
          <a:xfrm>
            <a:off x="0" y="1524000"/>
            <a:ext cx="553998" cy="5334000"/>
          </a:xfrm>
          <a:prstGeom prst="rect">
            <a:avLst/>
          </a:prstGeom>
          <a:solidFill>
            <a:schemeClr val="accent2">
              <a:lumMod val="60000"/>
              <a:lumOff val="40000"/>
            </a:schemeClr>
          </a:solidFill>
        </p:spPr>
        <p:txBody>
          <a:bodyPr vert="vert270" wrap="square" rtlCol="0">
            <a:spAutoFit/>
          </a:bodyPr>
          <a:lstStyle/>
          <a:p>
            <a:pPr algn="ctr"/>
            <a:r>
              <a:rPr lang="en-US" sz="2400" b="1" dirty="0" smtClean="0">
                <a:solidFill>
                  <a:srgbClr val="FF0000"/>
                </a:solidFill>
                <a:effectLst>
                  <a:outerShdw blurRad="38100" dist="38100" dir="2700000" algn="tl">
                    <a:srgbClr val="000000">
                      <a:alpha val="43137"/>
                    </a:srgbClr>
                  </a:outerShdw>
                </a:effectLst>
              </a:rPr>
              <a:t>PM Framework</a:t>
            </a:r>
            <a:endParaRPr lang="en-US" sz="2400" dirty="0">
              <a:solidFill>
                <a:srgbClr val="FF0000"/>
              </a:solidFill>
            </a:endParaRPr>
          </a:p>
        </p:txBody>
      </p:sp>
      <p:sp>
        <p:nvSpPr>
          <p:cNvPr id="7"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03953848"/>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PM knowledge areas</a:t>
            </a:r>
            <a:endParaRPr lang="en-US"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29</a:t>
            </a:fld>
            <a:endParaRPr lang="en-US"/>
          </a:p>
        </p:txBody>
      </p:sp>
      <p:sp>
        <p:nvSpPr>
          <p:cNvPr id="5" name="Content Placeholder 4"/>
          <p:cNvSpPr>
            <a:spLocks noGrp="1"/>
          </p:cNvSpPr>
          <p:nvPr>
            <p:ph sz="quarter" idx="1"/>
          </p:nvPr>
        </p:nvSpPr>
        <p:spPr>
          <a:xfrm>
            <a:off x="152400" y="1447800"/>
            <a:ext cx="8610600" cy="5410200"/>
          </a:xfrm>
        </p:spPr>
        <p:txBody>
          <a:bodyPr>
            <a:normAutofit fontScale="92500"/>
          </a:bodyPr>
          <a:lstStyle/>
          <a:p>
            <a:r>
              <a:rPr lang="en-US" dirty="0" smtClean="0"/>
              <a:t>PM knowledge areas describe the key competencies that project managers must develop:</a:t>
            </a:r>
          </a:p>
          <a:p>
            <a:pPr lvl="1"/>
            <a:r>
              <a:rPr lang="en-US" dirty="0" smtClean="0">
                <a:solidFill>
                  <a:schemeClr val="accent5">
                    <a:lumMod val="50000"/>
                  </a:schemeClr>
                </a:solidFill>
              </a:rPr>
              <a:t>Scope</a:t>
            </a:r>
          </a:p>
          <a:p>
            <a:pPr lvl="1"/>
            <a:r>
              <a:rPr lang="en-US" dirty="0" smtClean="0">
                <a:solidFill>
                  <a:schemeClr val="accent5">
                    <a:lumMod val="50000"/>
                  </a:schemeClr>
                </a:solidFill>
              </a:rPr>
              <a:t>Time</a:t>
            </a:r>
          </a:p>
          <a:p>
            <a:pPr lvl="1"/>
            <a:r>
              <a:rPr lang="en-US" dirty="0" smtClean="0">
                <a:solidFill>
                  <a:schemeClr val="accent5">
                    <a:lumMod val="50000"/>
                  </a:schemeClr>
                </a:solidFill>
              </a:rPr>
              <a:t>Cost</a:t>
            </a:r>
          </a:p>
          <a:p>
            <a:pPr lvl="1"/>
            <a:r>
              <a:rPr lang="en-US" dirty="0" smtClean="0">
                <a:solidFill>
                  <a:schemeClr val="accent5">
                    <a:lumMod val="50000"/>
                  </a:schemeClr>
                </a:solidFill>
              </a:rPr>
              <a:t>quality </a:t>
            </a:r>
          </a:p>
          <a:p>
            <a:pPr lvl="1"/>
            <a:r>
              <a:rPr lang="en-US" dirty="0" smtClean="0">
                <a:solidFill>
                  <a:srgbClr val="7030A0"/>
                </a:solidFill>
              </a:rPr>
              <a:t>human resources</a:t>
            </a:r>
          </a:p>
          <a:p>
            <a:pPr lvl="1"/>
            <a:r>
              <a:rPr lang="en-US" dirty="0" smtClean="0">
                <a:solidFill>
                  <a:srgbClr val="7030A0"/>
                </a:solidFill>
              </a:rPr>
              <a:t>Communication</a:t>
            </a:r>
          </a:p>
          <a:p>
            <a:pPr lvl="1"/>
            <a:r>
              <a:rPr lang="en-US" dirty="0" smtClean="0">
                <a:solidFill>
                  <a:srgbClr val="7030A0"/>
                </a:solidFill>
              </a:rPr>
              <a:t>Risk</a:t>
            </a:r>
          </a:p>
          <a:p>
            <a:pPr lvl="1"/>
            <a:r>
              <a:rPr lang="en-US" dirty="0" smtClean="0">
                <a:solidFill>
                  <a:srgbClr val="7030A0"/>
                </a:solidFill>
              </a:rPr>
              <a:t>procurement management</a:t>
            </a:r>
          </a:p>
          <a:p>
            <a:pPr lvl="1"/>
            <a:r>
              <a:rPr lang="en-US" dirty="0" smtClean="0">
                <a:solidFill>
                  <a:schemeClr val="accent6">
                    <a:lumMod val="75000"/>
                  </a:schemeClr>
                </a:solidFill>
              </a:rPr>
              <a:t>project integration management</a:t>
            </a:r>
            <a:endParaRPr lang="en-US" dirty="0">
              <a:solidFill>
                <a:schemeClr val="accent6">
                  <a:lumMod val="75000"/>
                </a:schemeClr>
              </a:solidFill>
            </a:endParaRPr>
          </a:p>
        </p:txBody>
      </p:sp>
      <p:sp>
        <p:nvSpPr>
          <p:cNvPr id="6" name="TextBox 5"/>
          <p:cNvSpPr txBox="1"/>
          <p:nvPr/>
        </p:nvSpPr>
        <p:spPr>
          <a:xfrm>
            <a:off x="0" y="1524000"/>
            <a:ext cx="553998" cy="5334000"/>
          </a:xfrm>
          <a:prstGeom prst="rect">
            <a:avLst/>
          </a:prstGeom>
          <a:solidFill>
            <a:schemeClr val="accent2">
              <a:lumMod val="60000"/>
              <a:lumOff val="40000"/>
            </a:schemeClr>
          </a:solidFill>
        </p:spPr>
        <p:txBody>
          <a:bodyPr vert="vert270" wrap="square" rtlCol="0">
            <a:spAutoFit/>
          </a:bodyPr>
          <a:lstStyle/>
          <a:p>
            <a:pPr algn="ctr"/>
            <a:r>
              <a:rPr lang="en-US" sz="2400" b="1" dirty="0" smtClean="0">
                <a:solidFill>
                  <a:srgbClr val="FF0000"/>
                </a:solidFill>
                <a:effectLst>
                  <a:outerShdw blurRad="38100" dist="38100" dir="2700000" algn="tl">
                    <a:srgbClr val="000000">
                      <a:alpha val="43137"/>
                    </a:srgbClr>
                  </a:outerShdw>
                </a:effectLst>
              </a:rPr>
              <a:t>PM Framework</a:t>
            </a:r>
            <a:endParaRPr lang="en-US" sz="2400" dirty="0">
              <a:solidFill>
                <a:srgbClr val="FF0000"/>
              </a:solidFill>
            </a:endParaRPr>
          </a:p>
        </p:txBody>
      </p:sp>
      <p:sp>
        <p:nvSpPr>
          <p:cNvPr id="7" name="Right Brace 6"/>
          <p:cNvSpPr/>
          <p:nvPr/>
        </p:nvSpPr>
        <p:spPr>
          <a:xfrm>
            <a:off x="2438400" y="2362200"/>
            <a:ext cx="685800" cy="19050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Right Brace 7"/>
          <p:cNvSpPr/>
          <p:nvPr/>
        </p:nvSpPr>
        <p:spPr>
          <a:xfrm>
            <a:off x="4419600" y="4495800"/>
            <a:ext cx="685800" cy="18288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TextBox 8"/>
          <p:cNvSpPr txBox="1"/>
          <p:nvPr/>
        </p:nvSpPr>
        <p:spPr>
          <a:xfrm>
            <a:off x="4495800" y="3124200"/>
            <a:ext cx="184731" cy="369332"/>
          </a:xfrm>
          <a:prstGeom prst="rect">
            <a:avLst/>
          </a:prstGeom>
          <a:noFill/>
        </p:spPr>
        <p:txBody>
          <a:bodyPr wrap="none" rtlCol="0">
            <a:spAutoFit/>
          </a:bodyPr>
          <a:lstStyle/>
          <a:p>
            <a:endParaRPr lang="en-US" dirty="0"/>
          </a:p>
        </p:txBody>
      </p:sp>
      <p:sp>
        <p:nvSpPr>
          <p:cNvPr id="10" name="TextBox 9"/>
          <p:cNvSpPr txBox="1"/>
          <p:nvPr/>
        </p:nvSpPr>
        <p:spPr>
          <a:xfrm>
            <a:off x="4648200" y="3276600"/>
            <a:ext cx="184731" cy="369332"/>
          </a:xfrm>
          <a:prstGeom prst="rect">
            <a:avLst/>
          </a:prstGeom>
          <a:noFill/>
        </p:spPr>
        <p:txBody>
          <a:bodyPr wrap="none" rtlCol="0">
            <a:spAutoFit/>
          </a:bodyPr>
          <a:lstStyle/>
          <a:p>
            <a:endParaRPr lang="en-US" dirty="0"/>
          </a:p>
        </p:txBody>
      </p:sp>
      <p:sp>
        <p:nvSpPr>
          <p:cNvPr id="11" name="TextBox 10"/>
          <p:cNvSpPr txBox="1"/>
          <p:nvPr/>
        </p:nvSpPr>
        <p:spPr>
          <a:xfrm>
            <a:off x="3048000" y="2438400"/>
            <a:ext cx="5562600" cy="954107"/>
          </a:xfrm>
          <a:prstGeom prst="rect">
            <a:avLst/>
          </a:prstGeom>
          <a:noFill/>
        </p:spPr>
        <p:txBody>
          <a:bodyPr wrap="square" rtlCol="0">
            <a:spAutoFit/>
          </a:bodyPr>
          <a:lstStyle/>
          <a:p>
            <a:pPr algn="just"/>
            <a:r>
              <a:rPr lang="en-US" sz="2800" dirty="0" smtClean="0">
                <a:solidFill>
                  <a:schemeClr val="accent5">
                    <a:lumMod val="50000"/>
                  </a:schemeClr>
                </a:solidFill>
                <a:latin typeface="+mn-lt"/>
              </a:rPr>
              <a:t>4 core knowledge areas lead to specific project objectives </a:t>
            </a:r>
          </a:p>
        </p:txBody>
      </p:sp>
      <p:sp>
        <p:nvSpPr>
          <p:cNvPr id="13" name="TextBox 12"/>
          <p:cNvSpPr txBox="1"/>
          <p:nvPr/>
        </p:nvSpPr>
        <p:spPr>
          <a:xfrm>
            <a:off x="5562600" y="4114800"/>
            <a:ext cx="4114800" cy="523220"/>
          </a:xfrm>
          <a:prstGeom prst="rect">
            <a:avLst/>
          </a:prstGeom>
          <a:noFill/>
        </p:spPr>
        <p:txBody>
          <a:bodyPr wrap="square" rtlCol="0">
            <a:spAutoFit/>
          </a:bodyPr>
          <a:lstStyle/>
          <a:p>
            <a:endParaRPr lang="en-US" sz="2800" dirty="0" smtClean="0">
              <a:latin typeface="+mn-lt"/>
            </a:endParaRPr>
          </a:p>
        </p:txBody>
      </p:sp>
      <p:sp>
        <p:nvSpPr>
          <p:cNvPr id="16" name="Rectangular Callout 15"/>
          <p:cNvSpPr/>
          <p:nvPr/>
        </p:nvSpPr>
        <p:spPr>
          <a:xfrm>
            <a:off x="5715000" y="5181600"/>
            <a:ext cx="3124200" cy="1600200"/>
          </a:xfrm>
          <a:prstGeom prst="wedgeRectCallout">
            <a:avLst>
              <a:gd name="adj1" fmla="val -66686"/>
              <a:gd name="adj2" fmla="val 2684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solidFill>
                  <a:schemeClr val="accent6">
                    <a:lumMod val="75000"/>
                  </a:schemeClr>
                </a:solidFill>
              </a:rPr>
              <a:t>affects and is affected by all of the other knowledge areas</a:t>
            </a:r>
            <a:endParaRPr lang="en-US" sz="2800" dirty="0">
              <a:solidFill>
                <a:schemeClr val="accent6">
                  <a:lumMod val="75000"/>
                </a:schemeClr>
              </a:solidFill>
            </a:endParaRPr>
          </a:p>
        </p:txBody>
      </p:sp>
      <p:sp>
        <p:nvSpPr>
          <p:cNvPr id="17" name="Rectangular Callout 16"/>
          <p:cNvSpPr/>
          <p:nvPr/>
        </p:nvSpPr>
        <p:spPr>
          <a:xfrm>
            <a:off x="4648200" y="3352800"/>
            <a:ext cx="4343400" cy="1600200"/>
          </a:xfrm>
          <a:prstGeom prst="wedgeRectCallout">
            <a:avLst>
              <a:gd name="adj1" fmla="val -44064"/>
              <a:gd name="adj2" fmla="val 8023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solidFill>
                  <a:srgbClr val="7030A0"/>
                </a:solidFill>
              </a:rPr>
              <a:t>4 facilitating knowledge areas are the means through which the project objectives are achieved</a:t>
            </a:r>
          </a:p>
        </p:txBody>
      </p:sp>
      <p:sp>
        <p:nvSpPr>
          <p:cNvPr id="14"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6153308"/>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Module Aims &amp; objectives</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dirty="0"/>
              <a:t>To develop an appreciation of key, generic project management concepts and techniques as well as those techniques and approaches those are specific to the management of software projects.</a:t>
            </a:r>
          </a:p>
          <a:p>
            <a:pPr algn="just">
              <a:lnSpc>
                <a:spcPct val="150000"/>
              </a:lnSpc>
            </a:pPr>
            <a:endParaRPr lang="en-US" dirty="0"/>
          </a:p>
        </p:txBody>
      </p:sp>
      <p:sp>
        <p:nvSpPr>
          <p:cNvPr id="4" name="Slide Number Placeholder 3"/>
          <p:cNvSpPr>
            <a:spLocks noGrp="1"/>
          </p:cNvSpPr>
          <p:nvPr>
            <p:ph type="sldNum" sz="quarter" idx="12"/>
          </p:nvPr>
        </p:nvSpPr>
        <p:spPr/>
        <p:txBody>
          <a:bodyPr/>
          <a:lstStyle/>
          <a:p>
            <a:fld id="{A604DD5E-E5E9-4115-BA77-0F0E838D4977}" type="slidenum">
              <a:rPr lang="en-US" smtClean="0"/>
              <a:t>3</a:t>
            </a:fld>
            <a:endParaRPr lang="en-US"/>
          </a:p>
        </p:txBody>
      </p:sp>
      <p:sp>
        <p:nvSpPr>
          <p:cNvPr id="5"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372600" cy="990600"/>
          </a:xfrm>
        </p:spPr>
        <p:txBody>
          <a:bodyPr>
            <a:normAutofit fontScale="90000"/>
          </a:bodyPr>
          <a:lstStyle/>
          <a:p>
            <a:r>
              <a:rPr lang="en-US" b="1" dirty="0" smtClean="0">
                <a:effectLst>
                  <a:outerShdw blurRad="38100" dist="38100" dir="2700000" algn="tl">
                    <a:srgbClr val="000000">
                      <a:alpha val="43137"/>
                    </a:srgbClr>
                  </a:outerShdw>
                </a:effectLst>
              </a:rPr>
              <a:t>Project Management Tools and Techniques</a:t>
            </a:r>
            <a:endParaRPr lang="en-US"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30</a:t>
            </a:fld>
            <a:endParaRPr lang="en-US"/>
          </a:p>
        </p:txBody>
      </p:sp>
      <p:sp>
        <p:nvSpPr>
          <p:cNvPr id="5" name="Content Placeholder 4"/>
          <p:cNvSpPr>
            <a:spLocks noGrp="1"/>
          </p:cNvSpPr>
          <p:nvPr>
            <p:ph sz="quarter" idx="1"/>
          </p:nvPr>
        </p:nvSpPr>
        <p:spPr>
          <a:xfrm>
            <a:off x="533400" y="1447800"/>
            <a:ext cx="8610600" cy="4876800"/>
          </a:xfrm>
        </p:spPr>
        <p:txBody>
          <a:bodyPr>
            <a:normAutofit/>
          </a:bodyPr>
          <a:lstStyle/>
          <a:p>
            <a:pPr algn="just">
              <a:lnSpc>
                <a:spcPct val="90000"/>
              </a:lnSpc>
            </a:pPr>
            <a:r>
              <a:rPr lang="en-US" sz="3200" dirty="0" smtClean="0"/>
              <a:t>Project management tools and techniques assist project managers and their teams in various aspects of project management</a:t>
            </a:r>
          </a:p>
          <a:p>
            <a:pPr algn="just">
              <a:lnSpc>
                <a:spcPct val="90000"/>
              </a:lnSpc>
            </a:pPr>
            <a:r>
              <a:rPr lang="en-US" sz="3200" dirty="0" smtClean="0"/>
              <a:t>Some specific ones include</a:t>
            </a:r>
          </a:p>
          <a:p>
            <a:pPr lvl="1" algn="just">
              <a:lnSpc>
                <a:spcPct val="90000"/>
              </a:lnSpc>
            </a:pPr>
            <a:r>
              <a:rPr lang="en-US" sz="2800" dirty="0" smtClean="0"/>
              <a:t>Project Charter, scope statement, and WBS (scope)</a:t>
            </a:r>
          </a:p>
          <a:p>
            <a:pPr lvl="1" algn="just">
              <a:lnSpc>
                <a:spcPct val="90000"/>
              </a:lnSpc>
            </a:pPr>
            <a:r>
              <a:rPr lang="en-US" sz="2800" dirty="0" smtClean="0"/>
              <a:t>Gantt charts, network diagrams, critical path analysis, critical chain scheduling (time)</a:t>
            </a:r>
          </a:p>
          <a:p>
            <a:pPr lvl="1" algn="just">
              <a:lnSpc>
                <a:spcPct val="90000"/>
              </a:lnSpc>
            </a:pPr>
            <a:r>
              <a:rPr lang="en-US" sz="2800" dirty="0" smtClean="0"/>
              <a:t>Cost estimates and earned value management (cost)</a:t>
            </a:r>
          </a:p>
          <a:p>
            <a:pPr algn="just">
              <a:buNone/>
            </a:pPr>
            <a:endParaRPr lang="en-US" sz="3200" dirty="0"/>
          </a:p>
        </p:txBody>
      </p:sp>
      <p:sp>
        <p:nvSpPr>
          <p:cNvPr id="6" name="TextBox 5"/>
          <p:cNvSpPr txBox="1"/>
          <p:nvPr/>
        </p:nvSpPr>
        <p:spPr>
          <a:xfrm>
            <a:off x="0" y="1524000"/>
            <a:ext cx="553998" cy="5334000"/>
          </a:xfrm>
          <a:prstGeom prst="rect">
            <a:avLst/>
          </a:prstGeom>
          <a:solidFill>
            <a:schemeClr val="accent2">
              <a:lumMod val="60000"/>
              <a:lumOff val="40000"/>
            </a:schemeClr>
          </a:solidFill>
        </p:spPr>
        <p:txBody>
          <a:bodyPr vert="vert270" wrap="square" rtlCol="0">
            <a:spAutoFit/>
          </a:bodyPr>
          <a:lstStyle/>
          <a:p>
            <a:pPr algn="ctr"/>
            <a:r>
              <a:rPr lang="en-US" sz="2400" b="1" dirty="0" smtClean="0">
                <a:solidFill>
                  <a:srgbClr val="FF0000"/>
                </a:solidFill>
                <a:effectLst>
                  <a:outerShdw blurRad="38100" dist="38100" dir="2700000" algn="tl">
                    <a:srgbClr val="000000">
                      <a:alpha val="43137"/>
                    </a:srgbClr>
                  </a:outerShdw>
                </a:effectLst>
              </a:rPr>
              <a:t>PM Framework</a:t>
            </a:r>
            <a:endParaRPr lang="en-US" sz="2400" dirty="0">
              <a:solidFill>
                <a:srgbClr val="FF0000"/>
              </a:solidFill>
            </a:endParaRPr>
          </a:p>
        </p:txBody>
      </p:sp>
      <p:sp>
        <p:nvSpPr>
          <p:cNvPr id="7"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051509"/>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Successful projects</a:t>
            </a:r>
            <a:endParaRPr lang="en-US" dirty="0"/>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31</a:t>
            </a:fld>
            <a:endParaRPr lang="en-US"/>
          </a:p>
        </p:txBody>
      </p:sp>
      <p:sp>
        <p:nvSpPr>
          <p:cNvPr id="5" name="Content Placeholder 4"/>
          <p:cNvSpPr>
            <a:spLocks noGrp="1"/>
          </p:cNvSpPr>
          <p:nvPr>
            <p:ph sz="quarter" idx="1"/>
          </p:nvPr>
        </p:nvSpPr>
        <p:spPr>
          <a:xfrm>
            <a:off x="0" y="1600200"/>
            <a:ext cx="8766048" cy="4495800"/>
          </a:xfrm>
        </p:spPr>
        <p:txBody>
          <a:bodyPr>
            <a:normAutofit/>
          </a:bodyPr>
          <a:lstStyle/>
          <a:p>
            <a:pPr algn="just"/>
            <a:r>
              <a:rPr lang="en-US" sz="3600" dirty="0" smtClean="0"/>
              <a:t>Successful PM can  be defined as having achieved the project objectives:</a:t>
            </a:r>
          </a:p>
          <a:p>
            <a:pPr lvl="2" algn="just"/>
            <a:r>
              <a:rPr lang="en-US" sz="2800" dirty="0" smtClean="0"/>
              <a:t>Within time</a:t>
            </a:r>
          </a:p>
          <a:p>
            <a:pPr lvl="2" algn="just"/>
            <a:r>
              <a:rPr lang="en-US" sz="2800" dirty="0" smtClean="0"/>
              <a:t>Within cost</a:t>
            </a:r>
          </a:p>
          <a:p>
            <a:pPr lvl="2" algn="just"/>
            <a:r>
              <a:rPr lang="en-US" sz="2800" dirty="0" smtClean="0"/>
              <a:t>At the desired performance/technology level</a:t>
            </a:r>
          </a:p>
          <a:p>
            <a:pPr lvl="2" algn="just"/>
            <a:r>
              <a:rPr lang="en-US" sz="2800" dirty="0" smtClean="0"/>
              <a:t>While utilizing the assigned resources effectively and efficiently</a:t>
            </a:r>
          </a:p>
          <a:p>
            <a:pPr lvl="2" algn="just"/>
            <a:r>
              <a:rPr lang="en-US" sz="2800" dirty="0" smtClean="0"/>
              <a:t>Accepted by the customer </a:t>
            </a:r>
            <a:endParaRPr lang="en-US" sz="2800" dirty="0"/>
          </a:p>
        </p:txBody>
      </p:sp>
      <p:sp>
        <p:nvSpPr>
          <p:cNvPr id="6"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8024447"/>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effectLst>
                  <a:outerShdw blurRad="38100" dist="38100" dir="2700000" algn="tl">
                    <a:srgbClr val="000000">
                      <a:alpha val="43137"/>
                    </a:srgbClr>
                  </a:outerShdw>
                </a:effectLst>
              </a:rPr>
              <a:t>Project Success Factors</a:t>
            </a:r>
            <a:endParaRPr lang="en-US"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32</a:t>
            </a:fld>
            <a:endParaRPr lang="en-US"/>
          </a:p>
        </p:txBody>
      </p:sp>
      <p:sp>
        <p:nvSpPr>
          <p:cNvPr id="5" name="Content Placeholder 4"/>
          <p:cNvSpPr>
            <a:spLocks noGrp="1"/>
          </p:cNvSpPr>
          <p:nvPr>
            <p:ph sz="quarter" idx="1"/>
          </p:nvPr>
        </p:nvSpPr>
        <p:spPr>
          <a:xfrm>
            <a:off x="76200" y="1295400"/>
            <a:ext cx="9067800" cy="3886200"/>
          </a:xfrm>
        </p:spPr>
        <p:txBody>
          <a:bodyPr>
            <a:noAutofit/>
          </a:bodyPr>
          <a:lstStyle/>
          <a:p>
            <a:pPr>
              <a:buFont typeface="Wingdings" pitchFamily="2" charset="2"/>
              <a:buChar char=""/>
            </a:pPr>
            <a:r>
              <a:rPr lang="en-US" sz="2800" dirty="0" smtClean="0"/>
              <a:t>Executive support</a:t>
            </a:r>
          </a:p>
          <a:p>
            <a:pPr>
              <a:buFont typeface="Wingdings" pitchFamily="2" charset="2"/>
              <a:buChar char=""/>
            </a:pPr>
            <a:r>
              <a:rPr lang="en-US" sz="2800" dirty="0" smtClean="0"/>
              <a:t>User involvement</a:t>
            </a:r>
          </a:p>
          <a:p>
            <a:pPr>
              <a:buFont typeface="Wingdings" pitchFamily="2" charset="2"/>
              <a:buChar char=""/>
            </a:pPr>
            <a:r>
              <a:rPr lang="en-US" sz="2800" dirty="0" smtClean="0"/>
              <a:t>Experienced project manager</a:t>
            </a:r>
          </a:p>
          <a:p>
            <a:pPr>
              <a:buFont typeface="Wingdings" pitchFamily="2" charset="2"/>
              <a:buChar char=""/>
            </a:pPr>
            <a:r>
              <a:rPr lang="en-US" sz="2800" dirty="0" smtClean="0"/>
              <a:t>Clear business objectives</a:t>
            </a:r>
          </a:p>
          <a:p>
            <a:pPr>
              <a:buFont typeface="Wingdings" pitchFamily="2" charset="2"/>
              <a:buChar char=""/>
            </a:pPr>
            <a:r>
              <a:rPr lang="en-US" sz="2800" dirty="0" smtClean="0"/>
              <a:t>Minimized scope</a:t>
            </a:r>
          </a:p>
          <a:p>
            <a:pPr>
              <a:buFont typeface="Wingdings" pitchFamily="2" charset="2"/>
              <a:buChar char=""/>
            </a:pPr>
            <a:r>
              <a:rPr lang="en-US" sz="2800" dirty="0" smtClean="0"/>
              <a:t>Standard s\w infrastructure</a:t>
            </a:r>
          </a:p>
          <a:p>
            <a:pPr>
              <a:buFont typeface="Wingdings" pitchFamily="2" charset="2"/>
              <a:buChar char=""/>
            </a:pPr>
            <a:r>
              <a:rPr lang="en-US" sz="2800" dirty="0" smtClean="0"/>
              <a:t>Firm basic requirements</a:t>
            </a:r>
          </a:p>
          <a:p>
            <a:pPr>
              <a:buFont typeface="Wingdings" pitchFamily="2" charset="2"/>
              <a:buChar char=""/>
            </a:pPr>
            <a:r>
              <a:rPr lang="en-US" sz="2800" dirty="0" smtClean="0"/>
              <a:t>Formal methodology</a:t>
            </a:r>
          </a:p>
          <a:p>
            <a:pPr>
              <a:buFont typeface="Wingdings" pitchFamily="2" charset="2"/>
              <a:buChar char=""/>
            </a:pPr>
            <a:r>
              <a:rPr lang="en-US" sz="2800" dirty="0" smtClean="0"/>
              <a:t>Reliable estimates</a:t>
            </a:r>
          </a:p>
          <a:p>
            <a:pPr>
              <a:buFont typeface="Wingdings" pitchFamily="2" charset="2"/>
              <a:buChar char=""/>
            </a:pPr>
            <a:r>
              <a:rPr lang="en-US" sz="2800" dirty="0" smtClean="0"/>
              <a:t>Other criteria such as small milestone, proper planning, competent staff, and ownership</a:t>
            </a:r>
          </a:p>
          <a:p>
            <a:pPr>
              <a:buFont typeface="Wingdings" pitchFamily="2" charset="2"/>
              <a:buChar char=""/>
            </a:pPr>
            <a:endParaRPr lang="en-US" sz="2800" dirty="0" smtClean="0"/>
          </a:p>
          <a:p>
            <a:pPr>
              <a:buFont typeface="Wingdings" pitchFamily="2" charset="2"/>
              <a:buChar char=""/>
            </a:pPr>
            <a:endParaRPr lang="en-US" sz="2800" dirty="0"/>
          </a:p>
        </p:txBody>
      </p:sp>
      <p:sp>
        <p:nvSpPr>
          <p:cNvPr id="6"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49520491"/>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228600" y="228600"/>
            <a:ext cx="8537448" cy="990600"/>
          </a:xfrm>
        </p:spPr>
        <p:txBody>
          <a:bodyPr/>
          <a:lstStyle/>
          <a:p>
            <a:pPr eaLnBrk="1" hangingPunct="1">
              <a:defRPr/>
            </a:pPr>
            <a:r>
              <a:rPr lang="en-US" b="1" dirty="0" smtClean="0">
                <a:effectLst>
                  <a:outerShdw blurRad="38100" dist="38100" dir="2700000" algn="tl">
                    <a:srgbClr val="000000">
                      <a:alpha val="43137"/>
                    </a:srgbClr>
                  </a:outerShdw>
                </a:effectLst>
              </a:rPr>
              <a:t>The Context of IT Projects</a:t>
            </a:r>
          </a:p>
        </p:txBody>
      </p:sp>
      <p:sp>
        <p:nvSpPr>
          <p:cNvPr id="4" name="Slide Number Placeholder 3"/>
          <p:cNvSpPr>
            <a:spLocks noGrp="1"/>
          </p:cNvSpPr>
          <p:nvPr>
            <p:ph type="sldNum" sz="quarter" idx="12"/>
          </p:nvPr>
        </p:nvSpPr>
        <p:spPr>
          <a:xfrm>
            <a:off x="457200" y="6243638"/>
            <a:ext cx="2133600" cy="457200"/>
          </a:xfrm>
        </p:spPr>
        <p:txBody>
          <a:bodyPr/>
          <a:lstStyle/>
          <a:p>
            <a:pPr algn="l">
              <a:defRPr/>
            </a:pPr>
            <a:fld id="{561A9A81-2457-41E7-ABE5-F30B7C2EB368}" type="slidenum">
              <a:rPr lang="en-US"/>
              <a:pPr algn="l">
                <a:defRPr/>
              </a:pPr>
              <a:t>33</a:t>
            </a:fld>
            <a:endParaRPr lang="en-US"/>
          </a:p>
        </p:txBody>
      </p:sp>
      <p:sp>
        <p:nvSpPr>
          <p:cNvPr id="73731" name="Rectangle 3"/>
          <p:cNvSpPr>
            <a:spLocks noGrp="1" noChangeArrowheads="1"/>
          </p:cNvSpPr>
          <p:nvPr>
            <p:ph sz="quarter" idx="1"/>
          </p:nvPr>
        </p:nvSpPr>
        <p:spPr>
          <a:xfrm>
            <a:off x="533400" y="1600200"/>
            <a:ext cx="8610600" cy="5029200"/>
          </a:xfrm>
        </p:spPr>
        <p:txBody>
          <a:bodyPr>
            <a:normAutofit/>
          </a:bodyPr>
          <a:lstStyle/>
          <a:p>
            <a:pPr algn="just" eaLnBrk="1" hangingPunct="1">
              <a:defRPr/>
            </a:pPr>
            <a:r>
              <a:rPr lang="en-US" sz="3200" dirty="0" smtClean="0"/>
              <a:t>IT projects can be very diverse in terms of size,  complexity, products produced, application area, and resource requirements</a:t>
            </a:r>
          </a:p>
          <a:p>
            <a:pPr algn="just" eaLnBrk="1" hangingPunct="1">
              <a:defRPr/>
            </a:pPr>
            <a:r>
              <a:rPr lang="en-US" sz="3200" dirty="0" smtClean="0"/>
              <a:t>IT project team members often have diverse backgrounds and skill sets</a:t>
            </a:r>
          </a:p>
          <a:p>
            <a:pPr algn="just" eaLnBrk="1" hangingPunct="1">
              <a:defRPr/>
            </a:pPr>
            <a:r>
              <a:rPr lang="en-US" sz="3200" dirty="0" smtClean="0"/>
              <a:t>IT projects use diverse technologies that change rapidly.  Even within one technology area, people must be highly specialized</a:t>
            </a:r>
          </a:p>
        </p:txBody>
      </p:sp>
      <p:sp>
        <p:nvSpPr>
          <p:cNvPr id="6" name="TextBox 5"/>
          <p:cNvSpPr txBox="1"/>
          <p:nvPr/>
        </p:nvSpPr>
        <p:spPr>
          <a:xfrm>
            <a:off x="0" y="1524000"/>
            <a:ext cx="553998" cy="5334000"/>
          </a:xfrm>
          <a:prstGeom prst="rect">
            <a:avLst/>
          </a:prstGeom>
          <a:solidFill>
            <a:schemeClr val="accent2">
              <a:lumMod val="60000"/>
              <a:lumOff val="40000"/>
            </a:schemeClr>
          </a:solidFill>
        </p:spPr>
        <p:txBody>
          <a:bodyPr vert="vert270" wrap="square" rtlCol="0">
            <a:spAutoFit/>
          </a:bodyPr>
          <a:lstStyle/>
          <a:p>
            <a:pPr algn="ctr"/>
            <a:r>
              <a:rPr lang="en-US" sz="2400" b="1" dirty="0" smtClean="0">
                <a:solidFill>
                  <a:srgbClr val="FF0000"/>
                </a:solidFill>
                <a:effectLst>
                  <a:outerShdw blurRad="38100" dist="38100" dir="2700000" algn="tl">
                    <a:srgbClr val="000000">
                      <a:alpha val="43137"/>
                    </a:srgbClr>
                  </a:outerShdw>
                </a:effectLst>
              </a:rPr>
              <a:t>IT Projects</a:t>
            </a:r>
            <a:endParaRPr lang="en-US" sz="2400" dirty="0">
              <a:solidFill>
                <a:srgbClr val="FF0000"/>
              </a:solidFill>
            </a:endParaRPr>
          </a:p>
        </p:txBody>
      </p:sp>
      <p:sp>
        <p:nvSpPr>
          <p:cNvPr id="7"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54788144"/>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effectLst>
                  <a:outerShdw blurRad="38100" dist="38100" dir="2700000" algn="tl">
                    <a:srgbClr val="000000">
                      <a:alpha val="43137"/>
                    </a:srgbClr>
                  </a:outerShdw>
                </a:effectLst>
              </a:rPr>
              <a:t>Information Technology projects</a:t>
            </a:r>
            <a:endParaRPr lang="en-US"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34</a:t>
            </a:fld>
            <a:endParaRPr lang="en-US"/>
          </a:p>
        </p:txBody>
      </p:sp>
      <p:sp>
        <p:nvSpPr>
          <p:cNvPr id="5" name="Content Placeholder 4"/>
          <p:cNvSpPr>
            <a:spLocks noGrp="1"/>
          </p:cNvSpPr>
          <p:nvPr>
            <p:ph sz="quarter" idx="1"/>
          </p:nvPr>
        </p:nvSpPr>
        <p:spPr>
          <a:xfrm>
            <a:off x="612648" y="1447800"/>
            <a:ext cx="8531352" cy="4495800"/>
          </a:xfrm>
        </p:spPr>
        <p:txBody>
          <a:bodyPr>
            <a:noAutofit/>
          </a:bodyPr>
          <a:lstStyle/>
          <a:p>
            <a:r>
              <a:rPr lang="en-US" sz="2800" dirty="0" smtClean="0"/>
              <a:t>IT projects involve using hardware, software, and/or networks to create a product, service or result.</a:t>
            </a:r>
          </a:p>
          <a:p>
            <a:r>
              <a:rPr lang="en-US" sz="2800" dirty="0" smtClean="0"/>
              <a:t>Examples :</a:t>
            </a:r>
          </a:p>
          <a:p>
            <a:pPr lvl="1"/>
            <a:r>
              <a:rPr lang="en-US" sz="2800" dirty="0" smtClean="0"/>
              <a:t>A help desk  or technical worker replaces laptops for a small department</a:t>
            </a:r>
          </a:p>
          <a:p>
            <a:pPr lvl="1"/>
            <a:r>
              <a:rPr lang="en-US" sz="2800" dirty="0" smtClean="0"/>
              <a:t>A small s/w development team adds a new feature to an internal software application.</a:t>
            </a:r>
          </a:p>
          <a:p>
            <a:pPr lvl="1"/>
            <a:r>
              <a:rPr lang="en-US" sz="2800" dirty="0" smtClean="0"/>
              <a:t>Many organizations upgrade hardware, software, and networks via projects </a:t>
            </a:r>
          </a:p>
          <a:p>
            <a:pPr lvl="1"/>
            <a:r>
              <a:rPr lang="en-US" sz="2800" dirty="0" smtClean="0"/>
              <a:t>Organizations develop new software or enhance existing systems to perform many business functions </a:t>
            </a:r>
          </a:p>
          <a:p>
            <a:pPr lvl="1"/>
            <a:endParaRPr lang="en-US" sz="2800" dirty="0" smtClean="0"/>
          </a:p>
        </p:txBody>
      </p:sp>
      <p:sp>
        <p:nvSpPr>
          <p:cNvPr id="6" name="TextBox 5"/>
          <p:cNvSpPr txBox="1"/>
          <p:nvPr/>
        </p:nvSpPr>
        <p:spPr>
          <a:xfrm>
            <a:off x="0" y="1524000"/>
            <a:ext cx="553998" cy="5334000"/>
          </a:xfrm>
          <a:prstGeom prst="rect">
            <a:avLst/>
          </a:prstGeom>
          <a:solidFill>
            <a:schemeClr val="accent2">
              <a:lumMod val="60000"/>
              <a:lumOff val="40000"/>
            </a:schemeClr>
          </a:solidFill>
        </p:spPr>
        <p:txBody>
          <a:bodyPr vert="vert270" wrap="square" rtlCol="0">
            <a:spAutoFit/>
          </a:bodyPr>
          <a:lstStyle/>
          <a:p>
            <a:pPr algn="ctr"/>
            <a:r>
              <a:rPr lang="en-US" sz="2400" b="1" dirty="0" smtClean="0">
                <a:solidFill>
                  <a:srgbClr val="FF0000"/>
                </a:solidFill>
                <a:effectLst>
                  <a:outerShdw blurRad="38100" dist="38100" dir="2700000" algn="tl">
                    <a:srgbClr val="000000">
                      <a:alpha val="43137"/>
                    </a:srgbClr>
                  </a:outerShdw>
                </a:effectLst>
              </a:rPr>
              <a:t>IT Projects</a:t>
            </a:r>
            <a:endParaRPr lang="en-US" sz="2400" dirty="0">
              <a:solidFill>
                <a:srgbClr val="FF0000"/>
              </a:solidFill>
            </a:endParaRPr>
          </a:p>
        </p:txBody>
      </p:sp>
      <p:sp>
        <p:nvSpPr>
          <p:cNvPr id="7"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16729185"/>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766048" cy="990600"/>
          </a:xfrm>
        </p:spPr>
        <p:txBody>
          <a:bodyPr>
            <a:normAutofit fontScale="90000"/>
          </a:bodyPr>
          <a:lstStyle/>
          <a:p>
            <a:pPr lvl="0"/>
            <a:r>
              <a:rPr lang="en-US" b="1" dirty="0" smtClean="0">
                <a:effectLst>
                  <a:outerShdw blurRad="38100" dist="38100" dir="2700000" algn="tl">
                    <a:srgbClr val="000000">
                      <a:alpha val="43137"/>
                    </a:srgbClr>
                  </a:outerShdw>
                </a:effectLst>
              </a:rPr>
              <a:t>Special characteristics of an IT project </a:t>
            </a:r>
          </a:p>
        </p:txBody>
      </p:sp>
      <p:sp>
        <p:nvSpPr>
          <p:cNvPr id="5" name="Slide Number Placeholder 4"/>
          <p:cNvSpPr>
            <a:spLocks noGrp="1"/>
          </p:cNvSpPr>
          <p:nvPr>
            <p:ph type="sldNum" sz="quarter" idx="12"/>
          </p:nvPr>
        </p:nvSpPr>
        <p:spPr/>
        <p:txBody>
          <a:bodyPr>
            <a:normAutofit/>
          </a:bodyPr>
          <a:lstStyle/>
          <a:p>
            <a:pPr>
              <a:defRPr/>
            </a:pPr>
            <a:fld id="{3CB7AAED-7E07-4AA3-9781-C316C2D77B8C}" type="slidenum">
              <a:rPr lang="en-US" smtClean="0"/>
              <a:pPr>
                <a:defRPr/>
              </a:pPr>
              <a:t>35</a:t>
            </a:fld>
            <a:endParaRPr lang="en-US"/>
          </a:p>
        </p:txBody>
      </p:sp>
      <p:sp>
        <p:nvSpPr>
          <p:cNvPr id="3" name="Content Placeholder 2"/>
          <p:cNvSpPr>
            <a:spLocks noGrp="1"/>
          </p:cNvSpPr>
          <p:nvPr>
            <p:ph sz="quarter" idx="1"/>
          </p:nvPr>
        </p:nvSpPr>
        <p:spPr>
          <a:xfrm>
            <a:off x="533400" y="1524000"/>
            <a:ext cx="8610600" cy="4495800"/>
          </a:xfrm>
        </p:spPr>
        <p:txBody>
          <a:bodyPr>
            <a:noAutofit/>
          </a:bodyPr>
          <a:lstStyle/>
          <a:p>
            <a:pPr algn="just"/>
            <a:r>
              <a:rPr lang="en-US" sz="3200" b="1" dirty="0" smtClean="0">
                <a:solidFill>
                  <a:srgbClr val="00B050"/>
                </a:solidFill>
              </a:rPr>
              <a:t>Invisibility</a:t>
            </a:r>
            <a:r>
              <a:rPr lang="en-US" sz="3200" dirty="0" smtClean="0"/>
              <a:t>: when physical artifacts such as bridge or road is being constructed the progress being made can actually be seen. With software progress is not immediately visible</a:t>
            </a:r>
          </a:p>
          <a:p>
            <a:pPr algn="just"/>
            <a:r>
              <a:rPr lang="en-US" sz="3200" b="1" dirty="0" smtClean="0">
                <a:solidFill>
                  <a:srgbClr val="00B050"/>
                </a:solidFill>
              </a:rPr>
              <a:t>Complexity</a:t>
            </a:r>
            <a:r>
              <a:rPr lang="en-US" sz="3200" dirty="0" smtClean="0"/>
              <a:t>: more complex then other engineering works</a:t>
            </a:r>
          </a:p>
          <a:p>
            <a:pPr algn="just"/>
            <a:r>
              <a:rPr lang="en-US" sz="3200" b="1" dirty="0" smtClean="0">
                <a:solidFill>
                  <a:srgbClr val="00B050"/>
                </a:solidFill>
              </a:rPr>
              <a:t>Conformity </a:t>
            </a:r>
            <a:r>
              <a:rPr lang="en-US" sz="3200" dirty="0" smtClean="0"/>
              <a:t>: software developers have to conform to the requirement of human clients. </a:t>
            </a:r>
            <a:endParaRPr lang="en-US" sz="3200" dirty="0"/>
          </a:p>
          <a:p>
            <a:pPr algn="just"/>
            <a:r>
              <a:rPr lang="en-US" sz="3200" b="1" dirty="0" smtClean="0">
                <a:solidFill>
                  <a:srgbClr val="00B050"/>
                </a:solidFill>
              </a:rPr>
              <a:t>Flexibility</a:t>
            </a:r>
            <a:endParaRPr lang="en-US" sz="3200" dirty="0" smtClean="0"/>
          </a:p>
          <a:p>
            <a:pPr algn="just"/>
            <a:endParaRPr lang="en-US" sz="3200" dirty="0"/>
          </a:p>
        </p:txBody>
      </p:sp>
      <p:sp>
        <p:nvSpPr>
          <p:cNvPr id="7" name="TextBox 6"/>
          <p:cNvSpPr txBox="1"/>
          <p:nvPr/>
        </p:nvSpPr>
        <p:spPr>
          <a:xfrm>
            <a:off x="0" y="1524000"/>
            <a:ext cx="553998" cy="5334000"/>
          </a:xfrm>
          <a:prstGeom prst="rect">
            <a:avLst/>
          </a:prstGeom>
          <a:solidFill>
            <a:schemeClr val="accent2">
              <a:lumMod val="60000"/>
              <a:lumOff val="40000"/>
            </a:schemeClr>
          </a:solidFill>
        </p:spPr>
        <p:txBody>
          <a:bodyPr vert="vert270" wrap="square" rtlCol="0">
            <a:spAutoFit/>
          </a:bodyPr>
          <a:lstStyle/>
          <a:p>
            <a:pPr algn="ctr"/>
            <a:r>
              <a:rPr lang="en-US" sz="2400" b="1" dirty="0" smtClean="0">
                <a:solidFill>
                  <a:srgbClr val="FF0000"/>
                </a:solidFill>
                <a:effectLst>
                  <a:outerShdw blurRad="38100" dist="38100" dir="2700000" algn="tl">
                    <a:srgbClr val="000000">
                      <a:alpha val="43137"/>
                    </a:srgbClr>
                  </a:outerShdw>
                </a:effectLst>
              </a:rPr>
              <a:t>IT Projects</a:t>
            </a:r>
            <a:endParaRPr lang="en-US" sz="2400" dirty="0">
              <a:solidFill>
                <a:srgbClr val="FF0000"/>
              </a:solidFill>
            </a:endParaRPr>
          </a:p>
        </p:txBody>
      </p:sp>
      <p:sp>
        <p:nvSpPr>
          <p:cNvPr id="6"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5432779"/>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title"/>
          </p:nvPr>
        </p:nvSpPr>
        <p:spPr>
          <a:xfrm>
            <a:off x="0" y="457200"/>
            <a:ext cx="9296400" cy="990600"/>
          </a:xfrm>
        </p:spPr>
        <p:txBody>
          <a:bodyPr lIns="92075" tIns="46038" rIns="92075" bIns="46038">
            <a:noAutofit/>
          </a:bodyPr>
          <a:lstStyle/>
          <a:p>
            <a:pPr eaLnBrk="1" hangingPunct="1">
              <a:defRPr/>
            </a:pPr>
            <a:r>
              <a:rPr lang="en-US" b="1" dirty="0" smtClean="0">
                <a:effectLst>
                  <a:outerShdw blurRad="38100" dist="38100" dir="2700000" algn="tl">
                    <a:srgbClr val="000000">
                      <a:alpha val="43137"/>
                    </a:srgbClr>
                  </a:outerShdw>
                </a:effectLst>
              </a:rPr>
              <a:t>Importance of Software Project Management</a:t>
            </a:r>
            <a:endParaRPr lang="en-US" sz="5400" b="1" dirty="0" smtClean="0">
              <a:effectLst>
                <a:outerShdw blurRad="38100" dist="38100" dir="2700000" algn="tl">
                  <a:srgbClr val="000000">
                    <a:alpha val="43137"/>
                  </a:srgbClr>
                </a:outerShdw>
              </a:effectLst>
            </a:endParaRPr>
          </a:p>
        </p:txBody>
      </p:sp>
      <p:sp>
        <p:nvSpPr>
          <p:cNvPr id="4098" name="Rectangle 2"/>
          <p:cNvSpPr>
            <a:spLocks noGrp="1" noChangeArrowheads="1"/>
          </p:cNvSpPr>
          <p:nvPr>
            <p:ph sz="quarter" idx="1"/>
          </p:nvPr>
        </p:nvSpPr>
        <p:spPr>
          <a:xfrm>
            <a:off x="457200" y="1600200"/>
            <a:ext cx="8686800" cy="4714875"/>
          </a:xfrm>
        </p:spPr>
        <p:txBody>
          <a:bodyPr>
            <a:normAutofit/>
          </a:bodyPr>
          <a:lstStyle/>
          <a:p>
            <a:pPr algn="just" eaLnBrk="1" hangingPunct="1">
              <a:lnSpc>
                <a:spcPct val="150000"/>
              </a:lnSpc>
              <a:defRPr/>
            </a:pPr>
            <a:r>
              <a:rPr lang="en-US" sz="3200" dirty="0" smtClean="0"/>
              <a:t>Software projects have more frailer rate</a:t>
            </a:r>
          </a:p>
          <a:p>
            <a:pPr algn="just" eaLnBrk="1" hangingPunct="1">
              <a:lnSpc>
                <a:spcPct val="150000"/>
              </a:lnSpc>
              <a:defRPr/>
            </a:pPr>
            <a:r>
              <a:rPr lang="en-US" sz="3200" dirty="0" smtClean="0"/>
              <a:t>Final project is invisible until it ends</a:t>
            </a:r>
          </a:p>
          <a:p>
            <a:pPr algn="just" eaLnBrk="1" hangingPunct="1">
              <a:lnSpc>
                <a:spcPct val="150000"/>
              </a:lnSpc>
              <a:defRPr/>
            </a:pPr>
            <a:r>
              <a:rPr lang="en-US" sz="3200" dirty="0" smtClean="0"/>
              <a:t>Software Project use lot of effort, time , recourses &amp; money</a:t>
            </a:r>
          </a:p>
          <a:p>
            <a:pPr algn="just" eaLnBrk="1" hangingPunct="1">
              <a:lnSpc>
                <a:spcPct val="150000"/>
              </a:lnSpc>
              <a:defRPr/>
            </a:pPr>
            <a:r>
              <a:rPr lang="en-US" sz="3200" dirty="0" smtClean="0"/>
              <a:t>The need for Software projects keeps increasing</a:t>
            </a:r>
          </a:p>
          <a:p>
            <a:pPr lvl="1" algn="just" eaLnBrk="1" hangingPunct="1">
              <a:lnSpc>
                <a:spcPct val="150000"/>
              </a:lnSpc>
              <a:buFontTx/>
              <a:buNone/>
              <a:defRPr/>
            </a:pPr>
            <a:endParaRPr lang="en-US" sz="2800" dirty="0" smtClean="0"/>
          </a:p>
        </p:txBody>
      </p:sp>
      <p:sp>
        <p:nvSpPr>
          <p:cNvPr id="6" name="TextBox 5"/>
          <p:cNvSpPr txBox="1"/>
          <p:nvPr/>
        </p:nvSpPr>
        <p:spPr>
          <a:xfrm>
            <a:off x="0" y="1524000"/>
            <a:ext cx="553998" cy="5334000"/>
          </a:xfrm>
          <a:prstGeom prst="rect">
            <a:avLst/>
          </a:prstGeom>
          <a:solidFill>
            <a:schemeClr val="accent2">
              <a:lumMod val="60000"/>
              <a:lumOff val="40000"/>
            </a:schemeClr>
          </a:solidFill>
        </p:spPr>
        <p:txBody>
          <a:bodyPr vert="vert270" wrap="square" rtlCol="0">
            <a:spAutoFit/>
          </a:bodyPr>
          <a:lstStyle/>
          <a:p>
            <a:pPr algn="ctr"/>
            <a:r>
              <a:rPr lang="en-US" sz="2400" b="1" dirty="0" smtClean="0">
                <a:solidFill>
                  <a:srgbClr val="FF0000"/>
                </a:solidFill>
                <a:effectLst>
                  <a:outerShdw blurRad="38100" dist="38100" dir="2700000" algn="tl">
                    <a:srgbClr val="000000">
                      <a:alpha val="43137"/>
                    </a:srgbClr>
                  </a:outerShdw>
                </a:effectLst>
              </a:rPr>
              <a:t>IT Projects</a:t>
            </a:r>
            <a:endParaRPr lang="en-US" sz="2400" dirty="0">
              <a:solidFill>
                <a:srgbClr val="FF0000"/>
              </a:solidFill>
            </a:endParaRPr>
          </a:p>
        </p:txBody>
      </p:sp>
      <p:sp>
        <p:nvSpPr>
          <p:cNvPr id="2" name="Slide Number Placeholder 1"/>
          <p:cNvSpPr>
            <a:spLocks noGrp="1"/>
          </p:cNvSpPr>
          <p:nvPr>
            <p:ph type="sldNum" sz="quarter" idx="12"/>
          </p:nvPr>
        </p:nvSpPr>
        <p:spPr/>
        <p:txBody>
          <a:bodyPr/>
          <a:lstStyle/>
          <a:p>
            <a:fld id="{A604DD5E-E5E9-4115-BA77-0F0E838D4977}" type="slidenum">
              <a:rPr lang="en-US" smtClean="0"/>
              <a:t>36</a:t>
            </a:fld>
            <a:endParaRPr lang="en-US"/>
          </a:p>
        </p:txBody>
      </p:sp>
      <p:sp>
        <p:nvSpPr>
          <p:cNvPr id="7"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33978008"/>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8600" y="228600"/>
            <a:ext cx="8537448" cy="990600"/>
          </a:xfrm>
        </p:spPr>
        <p:txBody>
          <a:bodyPr>
            <a:normAutofit/>
          </a:bodyPr>
          <a:lstStyle/>
          <a:p>
            <a:pPr eaLnBrk="1" hangingPunct="1">
              <a:defRPr/>
            </a:pPr>
            <a:r>
              <a:rPr lang="en-US" b="1" dirty="0" smtClean="0">
                <a:effectLst>
                  <a:outerShdw blurRad="38100" dist="38100" dir="2700000" algn="tl">
                    <a:srgbClr val="000000">
                      <a:alpha val="43137"/>
                    </a:srgbClr>
                  </a:outerShdw>
                </a:effectLst>
              </a:rPr>
              <a:t>Advantages of Using Formal  PM</a:t>
            </a:r>
          </a:p>
        </p:txBody>
      </p:sp>
      <p:sp>
        <p:nvSpPr>
          <p:cNvPr id="29699" name="Rectangle 3"/>
          <p:cNvSpPr>
            <a:spLocks noGrp="1" noChangeArrowheads="1"/>
          </p:cNvSpPr>
          <p:nvPr>
            <p:ph sz="quarter" idx="1"/>
          </p:nvPr>
        </p:nvSpPr>
        <p:spPr>
          <a:xfrm>
            <a:off x="0" y="1524000"/>
            <a:ext cx="8763000" cy="4572000"/>
          </a:xfrm>
        </p:spPr>
        <p:txBody>
          <a:bodyPr>
            <a:normAutofit lnSpcReduction="10000"/>
          </a:bodyPr>
          <a:lstStyle/>
          <a:p>
            <a:pPr algn="just" eaLnBrk="1" hangingPunct="1">
              <a:lnSpc>
                <a:spcPct val="90000"/>
              </a:lnSpc>
              <a:defRPr/>
            </a:pPr>
            <a:r>
              <a:rPr lang="en-US" sz="2800" dirty="0" smtClean="0"/>
              <a:t>Better control of financial, physical, and human resources</a:t>
            </a:r>
          </a:p>
          <a:p>
            <a:pPr algn="just" eaLnBrk="1" hangingPunct="1">
              <a:lnSpc>
                <a:spcPct val="90000"/>
              </a:lnSpc>
              <a:defRPr/>
            </a:pPr>
            <a:r>
              <a:rPr lang="en-US" sz="2800" dirty="0" smtClean="0"/>
              <a:t>Improved customer relations</a:t>
            </a:r>
          </a:p>
          <a:p>
            <a:pPr algn="just" eaLnBrk="1" hangingPunct="1">
              <a:lnSpc>
                <a:spcPct val="90000"/>
              </a:lnSpc>
              <a:defRPr/>
            </a:pPr>
            <a:r>
              <a:rPr lang="en-US" sz="2800" dirty="0" smtClean="0"/>
              <a:t>Shorter development times</a:t>
            </a:r>
          </a:p>
          <a:p>
            <a:pPr algn="just" eaLnBrk="1" hangingPunct="1">
              <a:lnSpc>
                <a:spcPct val="90000"/>
              </a:lnSpc>
              <a:defRPr/>
            </a:pPr>
            <a:r>
              <a:rPr lang="en-US" sz="2800" dirty="0" smtClean="0"/>
              <a:t>Lower costs</a:t>
            </a:r>
          </a:p>
          <a:p>
            <a:pPr algn="just" eaLnBrk="1" hangingPunct="1">
              <a:lnSpc>
                <a:spcPct val="90000"/>
              </a:lnSpc>
              <a:defRPr/>
            </a:pPr>
            <a:r>
              <a:rPr lang="en-US" sz="2800" dirty="0" smtClean="0"/>
              <a:t>Higher quality and increased reliability</a:t>
            </a:r>
          </a:p>
          <a:p>
            <a:pPr algn="just" eaLnBrk="1" hangingPunct="1">
              <a:lnSpc>
                <a:spcPct val="90000"/>
              </a:lnSpc>
              <a:defRPr/>
            </a:pPr>
            <a:r>
              <a:rPr lang="en-US" sz="2800" dirty="0" smtClean="0"/>
              <a:t>Higher profit margins</a:t>
            </a:r>
          </a:p>
          <a:p>
            <a:pPr algn="just" eaLnBrk="1" hangingPunct="1">
              <a:lnSpc>
                <a:spcPct val="90000"/>
              </a:lnSpc>
              <a:defRPr/>
            </a:pPr>
            <a:r>
              <a:rPr lang="en-US" sz="2800" dirty="0" smtClean="0"/>
              <a:t>Improved productivity</a:t>
            </a:r>
          </a:p>
          <a:p>
            <a:pPr algn="just" eaLnBrk="1" hangingPunct="1">
              <a:lnSpc>
                <a:spcPct val="90000"/>
              </a:lnSpc>
              <a:defRPr/>
            </a:pPr>
            <a:r>
              <a:rPr lang="en-US" sz="2800" dirty="0" smtClean="0"/>
              <a:t>Better internal coordination</a:t>
            </a:r>
          </a:p>
          <a:p>
            <a:pPr algn="just" eaLnBrk="1" hangingPunct="1">
              <a:lnSpc>
                <a:spcPct val="90000"/>
              </a:lnSpc>
              <a:defRPr/>
            </a:pPr>
            <a:r>
              <a:rPr lang="en-US" sz="2800" dirty="0" smtClean="0"/>
              <a:t>Higher worker morale</a:t>
            </a:r>
          </a:p>
        </p:txBody>
      </p:sp>
      <p:sp>
        <p:nvSpPr>
          <p:cNvPr id="2" name="Slide Number Placeholder 1"/>
          <p:cNvSpPr>
            <a:spLocks noGrp="1"/>
          </p:cNvSpPr>
          <p:nvPr>
            <p:ph type="sldNum" sz="quarter" idx="12"/>
          </p:nvPr>
        </p:nvSpPr>
        <p:spPr/>
        <p:txBody>
          <a:bodyPr/>
          <a:lstStyle/>
          <a:p>
            <a:fld id="{A604DD5E-E5E9-4115-BA77-0F0E838D4977}" type="slidenum">
              <a:rPr lang="en-US" smtClean="0"/>
              <a:t>37</a:t>
            </a:fld>
            <a:endParaRPr lang="en-US"/>
          </a:p>
        </p:txBody>
      </p:sp>
      <p:sp>
        <p:nvSpPr>
          <p:cNvPr id="5"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32151520"/>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Obstacles to successful PM</a:t>
            </a:r>
            <a:endParaRPr lang="en-US"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38</a:t>
            </a:fld>
            <a:endParaRPr lang="en-US"/>
          </a:p>
        </p:txBody>
      </p:sp>
      <p:sp>
        <p:nvSpPr>
          <p:cNvPr id="5" name="Content Placeholder 4"/>
          <p:cNvSpPr>
            <a:spLocks noGrp="1"/>
          </p:cNvSpPr>
          <p:nvPr>
            <p:ph sz="quarter" idx="1"/>
          </p:nvPr>
        </p:nvSpPr>
        <p:spPr>
          <a:xfrm>
            <a:off x="304800" y="1600200"/>
            <a:ext cx="8610600" cy="4495800"/>
          </a:xfrm>
        </p:spPr>
        <p:txBody>
          <a:bodyPr>
            <a:noAutofit/>
          </a:bodyPr>
          <a:lstStyle/>
          <a:p>
            <a:pPr algn="just"/>
            <a:r>
              <a:rPr lang="en-US" sz="3600" dirty="0" smtClean="0"/>
              <a:t>The benefits cannot be achieved without overcoming obstacles such as: </a:t>
            </a:r>
          </a:p>
          <a:p>
            <a:pPr lvl="1" algn="just"/>
            <a:r>
              <a:rPr lang="en-US" sz="3200" dirty="0" smtClean="0"/>
              <a:t>Project complexity</a:t>
            </a:r>
          </a:p>
          <a:p>
            <a:pPr lvl="1" algn="just"/>
            <a:r>
              <a:rPr lang="en-US" sz="3200" dirty="0" smtClean="0"/>
              <a:t>Customer’s special requirements and scope changes</a:t>
            </a:r>
          </a:p>
          <a:p>
            <a:pPr lvl="1" algn="just"/>
            <a:r>
              <a:rPr lang="en-US" sz="3200" dirty="0" smtClean="0"/>
              <a:t>Organizational restructuring</a:t>
            </a:r>
          </a:p>
          <a:p>
            <a:pPr lvl="1" algn="just"/>
            <a:r>
              <a:rPr lang="en-US" sz="3200" dirty="0" smtClean="0"/>
              <a:t>Project risks</a:t>
            </a:r>
          </a:p>
          <a:p>
            <a:pPr lvl="1" algn="just"/>
            <a:r>
              <a:rPr lang="en-US" sz="3200" dirty="0" smtClean="0"/>
              <a:t>Changes in technology</a:t>
            </a:r>
          </a:p>
          <a:p>
            <a:pPr lvl="1" algn="just"/>
            <a:r>
              <a:rPr lang="en-US" sz="3200" dirty="0" smtClean="0"/>
              <a:t>Forward planning and pricing</a:t>
            </a:r>
            <a:endParaRPr lang="en-US" sz="3200" dirty="0"/>
          </a:p>
        </p:txBody>
      </p:sp>
      <p:sp>
        <p:nvSpPr>
          <p:cNvPr id="6"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45549145"/>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39</a:t>
            </a:fld>
            <a:endParaRPr lang="en-US"/>
          </a:p>
        </p:txBody>
      </p:sp>
      <p:sp>
        <p:nvSpPr>
          <p:cNvPr id="5" name="Content Placeholder 4"/>
          <p:cNvSpPr>
            <a:spLocks noGrp="1"/>
          </p:cNvSpPr>
          <p:nvPr>
            <p:ph sz="quarter" idx="1"/>
          </p:nvPr>
        </p:nvSpPr>
        <p:spPr/>
        <p:txBody>
          <a:bodyPr/>
          <a:lstStyle/>
          <a:p>
            <a:endParaRPr lang="en-US" dirty="0"/>
          </a:p>
        </p:txBody>
      </p:sp>
      <p:sp>
        <p:nvSpPr>
          <p:cNvPr id="6" name="Rectangle 5"/>
          <p:cNvSpPr/>
          <p:nvPr/>
        </p:nvSpPr>
        <p:spPr>
          <a:xfrm>
            <a:off x="1552583" y="2967335"/>
            <a:ext cx="6748963" cy="923330"/>
          </a:xfrm>
          <a:prstGeom prst="rect">
            <a:avLst/>
          </a:prstGeom>
          <a:noFill/>
        </p:spPr>
        <p:txBody>
          <a:bodyPr wrap="none" lIns="91440" tIns="45720" rIns="91440" bIns="45720">
            <a:spAutoFit/>
          </a:bodyPr>
          <a:lstStyle/>
          <a:p>
            <a:pPr algn="ctr"/>
            <a:r>
              <a:rPr 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Questions………..</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94716259"/>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Learning Outcomes</a:t>
            </a:r>
            <a:endParaRPr lang="en-US" dirty="0"/>
          </a:p>
        </p:txBody>
      </p:sp>
      <p:sp>
        <p:nvSpPr>
          <p:cNvPr id="3" name="Content Placeholder 2"/>
          <p:cNvSpPr>
            <a:spLocks noGrp="1"/>
          </p:cNvSpPr>
          <p:nvPr>
            <p:ph idx="1"/>
          </p:nvPr>
        </p:nvSpPr>
        <p:spPr>
          <a:xfrm>
            <a:off x="228600" y="1066800"/>
            <a:ext cx="8763000" cy="5638800"/>
          </a:xfrm>
        </p:spPr>
        <p:txBody>
          <a:bodyPr>
            <a:normAutofit fontScale="85000" lnSpcReduction="10000"/>
          </a:bodyPr>
          <a:lstStyle/>
          <a:p>
            <a:r>
              <a:rPr lang="en-US" i="1" dirty="0" smtClean="0">
                <a:solidFill>
                  <a:srgbClr val="7030A0"/>
                </a:solidFill>
              </a:rPr>
              <a:t>At the end of the module the student will be able to:</a:t>
            </a:r>
          </a:p>
          <a:p>
            <a:pPr lvl="0"/>
            <a:r>
              <a:rPr lang="en-GB" dirty="0"/>
              <a:t>Explain how a project can be broken down into stages and what each stage contributes to the project</a:t>
            </a:r>
            <a:endParaRPr lang="en-US" dirty="0"/>
          </a:p>
          <a:p>
            <a:pPr lvl="0"/>
            <a:r>
              <a:rPr lang="en-GB" dirty="0"/>
              <a:t>Select appropriate techniques to use in different stages of a project</a:t>
            </a:r>
            <a:endParaRPr lang="en-US" dirty="0"/>
          </a:p>
          <a:p>
            <a:pPr lvl="0"/>
            <a:r>
              <a:rPr lang="en-GB" dirty="0"/>
              <a:t>Justify the appropriateness of these techniques, and apply them to practical situations</a:t>
            </a:r>
            <a:endParaRPr lang="en-US" dirty="0"/>
          </a:p>
          <a:p>
            <a:pPr lvl="0"/>
            <a:r>
              <a:rPr lang="en-GB" dirty="0"/>
              <a:t>Explain the limitations of the project approach in developing information/software systems</a:t>
            </a:r>
            <a:endParaRPr lang="en-US" dirty="0"/>
          </a:p>
          <a:p>
            <a:pPr lvl="0"/>
            <a:r>
              <a:rPr lang="en-GB" dirty="0"/>
              <a:t>Explain the roles and responsibilities of a project manager</a:t>
            </a:r>
            <a:endParaRPr lang="en-US" dirty="0"/>
          </a:p>
          <a:p>
            <a:r>
              <a:rPr lang="en-US" dirty="0"/>
              <a:t>Identify relevant software tools for different project management activities</a:t>
            </a:r>
            <a:endParaRPr lang="en-US" i="1" dirty="0" smtClean="0">
              <a:solidFill>
                <a:srgbClr val="7030A0"/>
              </a:solidFill>
            </a:endParaRPr>
          </a:p>
        </p:txBody>
      </p:sp>
      <p:sp>
        <p:nvSpPr>
          <p:cNvPr id="4" name="Slide Number Placeholder 3"/>
          <p:cNvSpPr>
            <a:spLocks noGrp="1"/>
          </p:cNvSpPr>
          <p:nvPr>
            <p:ph type="sldNum" sz="quarter" idx="12"/>
          </p:nvPr>
        </p:nvSpPr>
        <p:spPr/>
        <p:txBody>
          <a:bodyPr/>
          <a:lstStyle/>
          <a:p>
            <a:fld id="{A604DD5E-E5E9-4115-BA77-0F0E838D4977}" type="slidenum">
              <a:rPr lang="en-US" smtClean="0"/>
              <a:t>4</a:t>
            </a:fld>
            <a:endParaRPr lang="en-US"/>
          </a:p>
        </p:txBody>
      </p:sp>
      <p:sp>
        <p:nvSpPr>
          <p:cNvPr id="5"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effectLst>
                  <a:outerShdw blurRad="38100" dist="38100" dir="2700000" algn="tl">
                    <a:srgbClr val="000000">
                      <a:alpha val="43137"/>
                    </a:srgbClr>
                  </a:outerShdw>
                </a:effectLst>
              </a:rPr>
              <a:t>Discussion</a:t>
            </a:r>
            <a:endParaRPr lang="en-US"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40</a:t>
            </a:fld>
            <a:endParaRPr lang="en-US"/>
          </a:p>
        </p:txBody>
      </p:sp>
      <p:sp>
        <p:nvSpPr>
          <p:cNvPr id="5" name="Content Placeholder 4"/>
          <p:cNvSpPr>
            <a:spLocks noGrp="1"/>
          </p:cNvSpPr>
          <p:nvPr>
            <p:ph sz="quarter" idx="1"/>
          </p:nvPr>
        </p:nvSpPr>
        <p:spPr>
          <a:xfrm>
            <a:off x="0" y="1600200"/>
            <a:ext cx="9144000" cy="4495800"/>
          </a:xfrm>
        </p:spPr>
        <p:txBody>
          <a:bodyPr>
            <a:noAutofit/>
          </a:bodyPr>
          <a:lstStyle/>
          <a:p>
            <a:pPr marL="514350" indent="-514350" algn="just">
              <a:buFont typeface="+mj-lt"/>
              <a:buAutoNum type="arabicPeriod"/>
            </a:pPr>
            <a:r>
              <a:rPr lang="en-US" sz="3200" dirty="0" smtClean="0"/>
              <a:t>What is a project, and what are its main attributes?</a:t>
            </a:r>
          </a:p>
          <a:p>
            <a:pPr marL="514350" indent="-514350" algn="just">
              <a:buFont typeface="+mj-lt"/>
              <a:buAutoNum type="arabicPeriod"/>
            </a:pPr>
            <a:r>
              <a:rPr lang="en-US" sz="3200" dirty="0" smtClean="0"/>
              <a:t>What is the triple constraint?</a:t>
            </a:r>
          </a:p>
          <a:p>
            <a:pPr marL="514350" indent="-514350" algn="just">
              <a:buFont typeface="+mj-lt"/>
              <a:buAutoNum type="arabicPeriod"/>
            </a:pPr>
            <a:r>
              <a:rPr lang="en-US" sz="3200" dirty="0" smtClean="0"/>
              <a:t>What is project management?</a:t>
            </a:r>
          </a:p>
          <a:p>
            <a:pPr marL="514350" indent="-514350" algn="just">
              <a:buFont typeface="+mj-lt"/>
              <a:buAutoNum type="arabicPeriod"/>
            </a:pPr>
            <a:r>
              <a:rPr lang="en-US" sz="3200" dirty="0" smtClean="0"/>
              <a:t>Briefly describe the PM framework, providing examples of stakeholders, knowledge areas, tools and techniques and project success factors.</a:t>
            </a:r>
          </a:p>
          <a:p>
            <a:pPr marL="514350" lvl="0" indent="-514350" algn="just">
              <a:buFont typeface="+mj-lt"/>
              <a:buAutoNum type="arabicPeriod"/>
            </a:pPr>
            <a:r>
              <a:rPr lang="en-US" sz="3200" dirty="0" smtClean="0"/>
              <a:t>Briefly describe the special characteristics of IT projects. </a:t>
            </a:r>
          </a:p>
          <a:p>
            <a:pPr marL="514350" lvl="0" indent="-514350" algn="just">
              <a:buFont typeface="+mj-lt"/>
              <a:buAutoNum type="arabicPeriod"/>
            </a:pPr>
            <a:r>
              <a:rPr lang="en-US" sz="3200" dirty="0" smtClean="0"/>
              <a:t>How IT projects differ from other projects.</a:t>
            </a:r>
          </a:p>
          <a:p>
            <a:pPr marL="514350" indent="-514350" algn="just">
              <a:buNone/>
            </a:pPr>
            <a:r>
              <a:rPr lang="en-US" sz="3200" dirty="0" smtClean="0"/>
              <a:t>  </a:t>
            </a:r>
            <a:endParaRPr lang="en-US" sz="3200" dirty="0"/>
          </a:p>
        </p:txBody>
      </p:sp>
      <p:sp>
        <p:nvSpPr>
          <p:cNvPr id="6"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87180362"/>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Exercise</a:t>
            </a:r>
            <a:endParaRPr lang="en-US" b="1"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normAutofit/>
          </a:bodyPr>
          <a:lstStyle/>
          <a:p>
            <a:pPr>
              <a:defRPr/>
            </a:pPr>
            <a:fld id="{3CB7AAED-7E07-4AA3-9781-C316C2D77B8C}" type="slidenum">
              <a:rPr lang="en-US" smtClean="0"/>
              <a:pPr>
                <a:defRPr/>
              </a:pPr>
              <a:t>41</a:t>
            </a:fld>
            <a:endParaRPr lang="en-US"/>
          </a:p>
        </p:txBody>
      </p:sp>
      <p:sp>
        <p:nvSpPr>
          <p:cNvPr id="5" name="Content Placeholder 4"/>
          <p:cNvSpPr>
            <a:spLocks noGrp="1"/>
          </p:cNvSpPr>
          <p:nvPr>
            <p:ph sz="quarter" idx="1"/>
          </p:nvPr>
        </p:nvSpPr>
        <p:spPr>
          <a:xfrm>
            <a:off x="0" y="1600200"/>
            <a:ext cx="9144000" cy="5257800"/>
          </a:xfrm>
        </p:spPr>
        <p:txBody>
          <a:bodyPr>
            <a:normAutofit/>
          </a:bodyPr>
          <a:lstStyle/>
          <a:p>
            <a:pPr algn="just"/>
            <a:r>
              <a:rPr lang="en-US" sz="3200" dirty="0" smtClean="0"/>
              <a:t>Find any example of a real project with a real project manager. Feel free to use projects in the media or project of your work, if applicable. Write one page paper describing the project in terms of its scope, time and cost goals. Discuss what went right and wrong on the project and the role of the project manager and sponsor. Also describe if the project was success or not and why. Include at least one reference and cite it on the last page. Maximum number of pages of the report is five   </a:t>
            </a:r>
            <a:endParaRPr lang="en-US" sz="3200" dirty="0"/>
          </a:p>
        </p:txBody>
      </p:sp>
      <p:sp>
        <p:nvSpPr>
          <p:cNvPr id="6"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2752013"/>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Outline Syllabus</a:t>
            </a:r>
            <a:endParaRPr lang="en-US" dirty="0"/>
          </a:p>
        </p:txBody>
      </p:sp>
      <p:sp>
        <p:nvSpPr>
          <p:cNvPr id="3" name="Content Placeholder 2"/>
          <p:cNvSpPr>
            <a:spLocks noGrp="1"/>
          </p:cNvSpPr>
          <p:nvPr>
            <p:ph idx="1"/>
          </p:nvPr>
        </p:nvSpPr>
        <p:spPr>
          <a:xfrm>
            <a:off x="304800" y="1219200"/>
            <a:ext cx="8686800" cy="4983163"/>
          </a:xfrm>
        </p:spPr>
        <p:txBody>
          <a:bodyPr>
            <a:normAutofit fontScale="85000" lnSpcReduction="20000"/>
          </a:bodyPr>
          <a:lstStyle/>
          <a:p>
            <a:pPr lvl="0" algn="just"/>
            <a:r>
              <a:rPr lang="en-GB" dirty="0"/>
              <a:t>Introduction to project management and the profile of a software project</a:t>
            </a:r>
            <a:endParaRPr lang="en-US" dirty="0"/>
          </a:p>
          <a:p>
            <a:pPr lvl="0" algn="just"/>
            <a:r>
              <a:rPr lang="en-GB" dirty="0"/>
              <a:t>Project Integration Management</a:t>
            </a:r>
            <a:endParaRPr lang="en-US" dirty="0"/>
          </a:p>
          <a:p>
            <a:pPr lvl="0" algn="just"/>
            <a:r>
              <a:rPr lang="en-GB" dirty="0"/>
              <a:t>Scope Management</a:t>
            </a:r>
            <a:endParaRPr lang="en-US" dirty="0"/>
          </a:p>
          <a:p>
            <a:pPr lvl="0" algn="just"/>
            <a:r>
              <a:rPr lang="en-GB" dirty="0"/>
              <a:t>Time Management</a:t>
            </a:r>
            <a:endParaRPr lang="en-US" dirty="0"/>
          </a:p>
          <a:p>
            <a:pPr lvl="0" algn="just"/>
            <a:r>
              <a:rPr lang="en-GB" dirty="0"/>
              <a:t>Cost Management</a:t>
            </a:r>
            <a:endParaRPr lang="en-US" dirty="0"/>
          </a:p>
          <a:p>
            <a:pPr lvl="0" algn="just"/>
            <a:r>
              <a:rPr lang="en-GB" dirty="0"/>
              <a:t>Quality Management</a:t>
            </a:r>
            <a:endParaRPr lang="en-US" dirty="0"/>
          </a:p>
          <a:p>
            <a:pPr lvl="0" algn="just"/>
            <a:r>
              <a:rPr lang="en-GB" dirty="0"/>
              <a:t>Human Resource Management</a:t>
            </a:r>
            <a:endParaRPr lang="en-US" dirty="0"/>
          </a:p>
          <a:p>
            <a:pPr lvl="0" algn="just"/>
            <a:r>
              <a:rPr lang="en-GB" dirty="0"/>
              <a:t>Communications Management</a:t>
            </a:r>
            <a:endParaRPr lang="en-US" dirty="0"/>
          </a:p>
          <a:p>
            <a:pPr lvl="0" algn="just"/>
            <a:r>
              <a:rPr lang="en-GB" dirty="0"/>
              <a:t>Risk Management</a:t>
            </a:r>
            <a:endParaRPr lang="en-US" dirty="0"/>
          </a:p>
          <a:p>
            <a:pPr lvl="0" algn="just"/>
            <a:r>
              <a:rPr lang="en-GB" dirty="0"/>
              <a:t>Procurement Management</a:t>
            </a:r>
            <a:endParaRPr lang="en-US" dirty="0"/>
          </a:p>
          <a:p>
            <a:pPr lvl="0" algn="just"/>
            <a:r>
              <a:rPr lang="en-GB" dirty="0"/>
              <a:t>Roles and responsibilities of a project Manager</a:t>
            </a:r>
            <a:endParaRPr lang="en-US" dirty="0"/>
          </a:p>
          <a:p>
            <a:pPr algn="just"/>
            <a:endParaRPr lang="en-US" dirty="0"/>
          </a:p>
        </p:txBody>
      </p:sp>
      <p:sp>
        <p:nvSpPr>
          <p:cNvPr id="4" name="Slide Number Placeholder 3"/>
          <p:cNvSpPr>
            <a:spLocks noGrp="1"/>
          </p:cNvSpPr>
          <p:nvPr>
            <p:ph type="sldNum" sz="quarter" idx="12"/>
          </p:nvPr>
        </p:nvSpPr>
        <p:spPr/>
        <p:txBody>
          <a:bodyPr/>
          <a:lstStyle/>
          <a:p>
            <a:fld id="{A604DD5E-E5E9-4115-BA77-0F0E838D4977}" type="slidenum">
              <a:rPr lang="en-US" smtClean="0"/>
              <a:t>5</a:t>
            </a:fld>
            <a:endParaRPr lang="en-US"/>
          </a:p>
        </p:txBody>
      </p:sp>
      <p:sp>
        <p:nvSpPr>
          <p:cNvPr id="5"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Assessment and Weighting</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20378"/>
              </p:ext>
            </p:extLst>
          </p:nvPr>
        </p:nvGraphicFramePr>
        <p:xfrm>
          <a:off x="228601" y="1600200"/>
          <a:ext cx="8686798" cy="4280037"/>
        </p:xfrm>
        <a:graphic>
          <a:graphicData uri="http://schemas.openxmlformats.org/drawingml/2006/table">
            <a:tbl>
              <a:tblPr firstRow="1" firstCol="1" bandRow="1">
                <a:tableStyleId>{22838BEF-8BB2-4498-84A7-C5851F593DF1}</a:tableStyleId>
              </a:tblPr>
              <a:tblGrid>
                <a:gridCol w="2894980"/>
                <a:gridCol w="3780986"/>
                <a:gridCol w="2010832"/>
              </a:tblGrid>
              <a:tr h="665109">
                <a:tc>
                  <a:txBody>
                    <a:bodyPr/>
                    <a:lstStyle/>
                    <a:p>
                      <a:pPr marL="0" marR="0" algn="l">
                        <a:lnSpc>
                          <a:spcPct val="115000"/>
                        </a:lnSpc>
                        <a:spcBef>
                          <a:spcPts val="0"/>
                        </a:spcBef>
                        <a:spcAft>
                          <a:spcPts val="0"/>
                        </a:spcAft>
                      </a:pPr>
                      <a:r>
                        <a:rPr lang="en-US" sz="3200">
                          <a:effectLst/>
                        </a:rPr>
                        <a:t>Type</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l">
                        <a:lnSpc>
                          <a:spcPct val="115000"/>
                        </a:lnSpc>
                        <a:spcBef>
                          <a:spcPts val="0"/>
                        </a:spcBef>
                        <a:spcAft>
                          <a:spcPts val="0"/>
                        </a:spcAft>
                      </a:pPr>
                      <a:r>
                        <a:rPr lang="en-US" sz="3200">
                          <a:effectLst/>
                        </a:rPr>
                        <a:t>Activity</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l">
                        <a:lnSpc>
                          <a:spcPct val="115000"/>
                        </a:lnSpc>
                        <a:spcBef>
                          <a:spcPts val="0"/>
                        </a:spcBef>
                        <a:spcAft>
                          <a:spcPts val="0"/>
                        </a:spcAft>
                      </a:pPr>
                      <a:r>
                        <a:rPr lang="en-US" sz="3200">
                          <a:effectLst/>
                        </a:rPr>
                        <a:t>Weighting</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r>
              <a:tr h="2078091">
                <a:tc>
                  <a:txBody>
                    <a:bodyPr/>
                    <a:lstStyle/>
                    <a:p>
                      <a:pPr marL="0" marR="0" algn="l">
                        <a:lnSpc>
                          <a:spcPct val="115000"/>
                        </a:lnSpc>
                        <a:spcBef>
                          <a:spcPts val="0"/>
                        </a:spcBef>
                        <a:spcAft>
                          <a:spcPts val="0"/>
                        </a:spcAft>
                      </a:pPr>
                      <a:r>
                        <a:rPr lang="en-US" sz="3200">
                          <a:effectLst/>
                        </a:rPr>
                        <a:t>Continuous Assessment</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l">
                        <a:lnSpc>
                          <a:spcPct val="115000"/>
                        </a:lnSpc>
                        <a:spcBef>
                          <a:spcPts val="0"/>
                        </a:spcBef>
                        <a:spcAft>
                          <a:spcPts val="0"/>
                        </a:spcAft>
                      </a:pPr>
                      <a:r>
                        <a:rPr lang="en-US" sz="3200">
                          <a:effectLst/>
                        </a:rPr>
                        <a:t>In-class discussions, group work, Assignments and tutorials</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l">
                        <a:lnSpc>
                          <a:spcPct val="115000"/>
                        </a:lnSpc>
                        <a:spcBef>
                          <a:spcPts val="0"/>
                        </a:spcBef>
                        <a:spcAft>
                          <a:spcPts val="0"/>
                        </a:spcAft>
                      </a:pPr>
                      <a:r>
                        <a:rPr lang="en-US" sz="3200">
                          <a:effectLst/>
                        </a:rPr>
                        <a:t>50%</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r>
              <a:tr h="1371600">
                <a:tc>
                  <a:txBody>
                    <a:bodyPr/>
                    <a:lstStyle/>
                    <a:p>
                      <a:pPr marL="0" marR="0" algn="l">
                        <a:lnSpc>
                          <a:spcPct val="115000"/>
                        </a:lnSpc>
                        <a:spcBef>
                          <a:spcPts val="0"/>
                        </a:spcBef>
                        <a:spcAft>
                          <a:spcPts val="0"/>
                        </a:spcAft>
                      </a:pPr>
                      <a:r>
                        <a:rPr lang="en-US" sz="3200">
                          <a:effectLst/>
                        </a:rPr>
                        <a:t>End of semester examination</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l">
                        <a:lnSpc>
                          <a:spcPct val="115000"/>
                        </a:lnSpc>
                        <a:spcBef>
                          <a:spcPts val="0"/>
                        </a:spcBef>
                        <a:spcAft>
                          <a:spcPts val="0"/>
                        </a:spcAft>
                      </a:pPr>
                      <a:r>
                        <a:rPr lang="en-US" sz="3200">
                          <a:effectLst/>
                        </a:rPr>
                        <a:t>Structured final examination paper</a:t>
                      </a:r>
                      <a:endParaRPr lang="en-US" sz="280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c>
                  <a:txBody>
                    <a:bodyPr/>
                    <a:lstStyle/>
                    <a:p>
                      <a:pPr marL="0" marR="0" algn="l">
                        <a:lnSpc>
                          <a:spcPct val="115000"/>
                        </a:lnSpc>
                        <a:spcBef>
                          <a:spcPts val="0"/>
                        </a:spcBef>
                        <a:spcAft>
                          <a:spcPts val="0"/>
                        </a:spcAft>
                      </a:pPr>
                      <a:r>
                        <a:rPr lang="en-US" sz="3200" dirty="0">
                          <a:effectLst/>
                        </a:rPr>
                        <a:t>50%</a:t>
                      </a:r>
                      <a:endParaRPr lang="en-US" sz="2800" dirty="0">
                        <a:effectLst/>
                        <a:latin typeface="Calibri" panose="020F0502020204030204" pitchFamily="34" charset="0"/>
                        <a:ea typeface="Calibri" panose="020F0502020204030204" pitchFamily="34" charset="0"/>
                        <a:cs typeface="Iskoola Pota" panose="020B0502040204020203" pitchFamily="34" charset="0"/>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A604DD5E-E5E9-4115-BA77-0F0E838D4977}" type="slidenum">
              <a:rPr lang="en-US" smtClean="0"/>
              <a:t>6</a:t>
            </a:fld>
            <a:endParaRPr lang="en-US"/>
          </a:p>
        </p:txBody>
      </p:sp>
      <p:sp>
        <p:nvSpPr>
          <p:cNvPr id="5"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90890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Prescribed Text</a:t>
            </a:r>
            <a:endParaRPr lang="en-US" dirty="0"/>
          </a:p>
        </p:txBody>
      </p:sp>
      <p:sp>
        <p:nvSpPr>
          <p:cNvPr id="3" name="Content Placeholder 2"/>
          <p:cNvSpPr>
            <a:spLocks noGrp="1"/>
          </p:cNvSpPr>
          <p:nvPr>
            <p:ph idx="1"/>
          </p:nvPr>
        </p:nvSpPr>
        <p:spPr/>
        <p:txBody>
          <a:bodyPr>
            <a:normAutofit fontScale="92500"/>
          </a:bodyPr>
          <a:lstStyle/>
          <a:p>
            <a:pPr algn="just"/>
            <a:r>
              <a:rPr lang="en-US" dirty="0"/>
              <a:t>Information Technology Project Management” Kathy Schwalbe, Fourth Edition, THOMSON Course Technology, (ISBN 81-315-0123-X)</a:t>
            </a:r>
          </a:p>
          <a:p>
            <a:pPr algn="just"/>
            <a:r>
              <a:rPr lang="en-US" dirty="0"/>
              <a:t>Steve McConnell, Software Project Survival Guide, Microsoft Press, ISBN: 1572316217</a:t>
            </a:r>
          </a:p>
          <a:p>
            <a:pPr algn="just"/>
            <a:r>
              <a:rPr lang="en-US" dirty="0"/>
              <a:t>Harold </a:t>
            </a:r>
            <a:r>
              <a:rPr lang="en-US" dirty="0" err="1"/>
              <a:t>Kerzner</a:t>
            </a:r>
            <a:r>
              <a:rPr lang="en-US" dirty="0"/>
              <a:t>, Project Management: A Systems Approach to Planning, Scheduling, and Controlling, Wiley</a:t>
            </a:r>
            <a:r>
              <a:rPr lang="en-US" dirty="0" smtClean="0"/>
              <a:t>; 8th </a:t>
            </a:r>
            <a:r>
              <a:rPr lang="en-US" dirty="0"/>
              <a:t>edition, ISBN: 0471225770 </a:t>
            </a:r>
          </a:p>
          <a:p>
            <a:pPr algn="just">
              <a:lnSpc>
                <a:spcPct val="150000"/>
              </a:lnSpc>
            </a:pPr>
            <a:endParaRPr lang="en-US" dirty="0"/>
          </a:p>
        </p:txBody>
      </p:sp>
      <p:sp>
        <p:nvSpPr>
          <p:cNvPr id="4" name="Slide Number Placeholder 3"/>
          <p:cNvSpPr>
            <a:spLocks noGrp="1"/>
          </p:cNvSpPr>
          <p:nvPr>
            <p:ph type="sldNum" sz="quarter" idx="12"/>
          </p:nvPr>
        </p:nvSpPr>
        <p:spPr/>
        <p:txBody>
          <a:bodyPr/>
          <a:lstStyle/>
          <a:p>
            <a:fld id="{A604DD5E-E5E9-4115-BA77-0F0E838D4977}" type="slidenum">
              <a:rPr lang="en-US" smtClean="0"/>
              <a:t>7</a:t>
            </a:fld>
            <a:endParaRPr lang="en-US"/>
          </a:p>
        </p:txBody>
      </p:sp>
      <p:sp>
        <p:nvSpPr>
          <p:cNvPr id="5"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47901"/>
            <a:ext cx="4495800" cy="1981199"/>
          </a:xfrm>
        </p:spPr>
        <p:txBody>
          <a:bodyPr>
            <a:normAutofit fontScale="90000"/>
          </a:bodyPr>
          <a:lstStyle/>
          <a:p>
            <a:r>
              <a:rPr lang="en-US" b="1" dirty="0"/>
              <a:t>HNDIT23022             IT Project Management</a:t>
            </a:r>
            <a:endParaRPr lang="en-US" dirty="0"/>
          </a:p>
        </p:txBody>
      </p:sp>
      <p:sp>
        <p:nvSpPr>
          <p:cNvPr id="4" name="Subtitle 2"/>
          <p:cNvSpPr txBox="1">
            <a:spLocks/>
          </p:cNvSpPr>
          <p:nvPr/>
        </p:nvSpPr>
        <p:spPr>
          <a:xfrm>
            <a:off x="228600" y="5486400"/>
            <a:ext cx="8696169" cy="609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r>
              <a:rPr lang="en-GB" sz="3600" b="1" dirty="0">
                <a:solidFill>
                  <a:schemeClr val="tx1"/>
                </a:solidFill>
                <a:effectLst>
                  <a:outerShdw blurRad="38100" dist="38100" dir="2700000" algn="tl">
                    <a:srgbClr val="000000">
                      <a:alpha val="43137"/>
                    </a:srgbClr>
                  </a:outerShdw>
                </a:effectLst>
              </a:rPr>
              <a:t>Introduction to project management and the </a:t>
            </a:r>
            <a:r>
              <a:rPr lang="en-GB" sz="3600" b="1" dirty="0" smtClean="0">
                <a:solidFill>
                  <a:schemeClr val="tx1"/>
                </a:solidFill>
                <a:effectLst>
                  <a:outerShdw blurRad="38100" dist="38100" dir="2700000" algn="tl">
                    <a:srgbClr val="000000">
                      <a:alpha val="43137"/>
                    </a:srgbClr>
                  </a:outerShdw>
                </a:effectLst>
              </a:rPr>
              <a:t>Profile </a:t>
            </a:r>
            <a:r>
              <a:rPr lang="en-GB" sz="3600" b="1" dirty="0">
                <a:solidFill>
                  <a:schemeClr val="tx1"/>
                </a:solidFill>
                <a:effectLst>
                  <a:outerShdw blurRad="38100" dist="38100" dir="2700000" algn="tl">
                    <a:srgbClr val="000000">
                      <a:alpha val="43137"/>
                    </a:srgbClr>
                  </a:outerShdw>
                </a:effectLst>
              </a:rPr>
              <a:t>of a software project</a:t>
            </a:r>
            <a:endParaRPr lang="en-US" sz="3600" b="1" dirty="0">
              <a:solidFill>
                <a:schemeClr val="tx1"/>
              </a:solidFill>
              <a:effectLst>
                <a:outerShdw blurRad="38100" dist="38100" dir="2700000" algn="tl">
                  <a:srgbClr val="000000">
                    <a:alpha val="43137"/>
                  </a:srgbClr>
                </a:outerShdw>
              </a:effectLst>
            </a:endParaRPr>
          </a:p>
          <a:p>
            <a:endParaRPr lang="en-US" sz="3600" b="1" dirty="0">
              <a:solidFill>
                <a:schemeClr val="tx1"/>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A604DD5E-E5E9-4115-BA77-0F0E838D4977}" type="slidenum">
              <a:rPr lang="en-US" smtClean="0"/>
              <a:t>8</a:t>
            </a:fld>
            <a:endParaRPr lang="en-US"/>
          </a:p>
        </p:txBody>
      </p:sp>
      <p:sp>
        <p:nvSpPr>
          <p:cNvPr id="6"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defRPr/>
            </a:pPr>
            <a:r>
              <a:rPr lang="en-US" b="1" dirty="0" smtClean="0">
                <a:effectLst>
                  <a:outerShdw blurRad="38100" dist="38100" dir="2700000" algn="tl">
                    <a:srgbClr val="000000">
                      <a:alpha val="43137"/>
                    </a:srgbClr>
                  </a:outerShdw>
                </a:effectLst>
              </a:rPr>
              <a:t>What Is a Project?</a:t>
            </a:r>
          </a:p>
        </p:txBody>
      </p:sp>
      <p:sp>
        <p:nvSpPr>
          <p:cNvPr id="5123" name="Rectangle 3"/>
          <p:cNvSpPr>
            <a:spLocks noGrp="1" noChangeArrowheads="1"/>
          </p:cNvSpPr>
          <p:nvPr>
            <p:ph sz="quarter" idx="1"/>
          </p:nvPr>
        </p:nvSpPr>
        <p:spPr>
          <a:xfrm>
            <a:off x="1" y="1371600"/>
            <a:ext cx="9144000" cy="5486400"/>
          </a:xfrm>
        </p:spPr>
        <p:txBody>
          <a:bodyPr>
            <a:normAutofit/>
          </a:bodyPr>
          <a:lstStyle/>
          <a:p>
            <a:pPr algn="just" eaLnBrk="1" hangingPunct="1">
              <a:lnSpc>
                <a:spcPct val="150000"/>
              </a:lnSpc>
              <a:defRPr/>
            </a:pPr>
            <a:r>
              <a:rPr lang="en-US" sz="3200" dirty="0" smtClean="0"/>
              <a:t>A project is “</a:t>
            </a:r>
            <a:r>
              <a:rPr lang="en-US" sz="3200" b="1" dirty="0" smtClean="0">
                <a:solidFill>
                  <a:srgbClr val="FF0000"/>
                </a:solidFill>
              </a:rPr>
              <a:t>a temporary endeavor undertaken to accomplish a unique product  service or result</a:t>
            </a:r>
            <a:r>
              <a:rPr lang="en-US" sz="3200" dirty="0" smtClean="0"/>
              <a:t>”</a:t>
            </a:r>
          </a:p>
          <a:p>
            <a:pPr algn="just" eaLnBrk="1" hangingPunct="1">
              <a:lnSpc>
                <a:spcPct val="150000"/>
              </a:lnSpc>
              <a:defRPr/>
            </a:pPr>
            <a:r>
              <a:rPr lang="en-US" sz="3200" dirty="0" smtClean="0"/>
              <a:t>Projects are </a:t>
            </a:r>
            <a:r>
              <a:rPr lang="en-US" sz="3200" i="1" dirty="0" smtClean="0">
                <a:solidFill>
                  <a:srgbClr val="FF0000"/>
                </a:solidFill>
              </a:rPr>
              <a:t>temporary</a:t>
            </a:r>
            <a:r>
              <a:rPr lang="en-US" sz="3200" dirty="0" smtClean="0"/>
              <a:t> because </a:t>
            </a:r>
            <a:r>
              <a:rPr lang="en-US" sz="3200" i="1" dirty="0" smtClean="0">
                <a:solidFill>
                  <a:srgbClr val="FF0000"/>
                </a:solidFill>
              </a:rPr>
              <a:t>they have a definite beginning and a definite end</a:t>
            </a:r>
            <a:r>
              <a:rPr lang="en-US" sz="3200" i="1" dirty="0" smtClean="0"/>
              <a:t>.</a:t>
            </a:r>
          </a:p>
          <a:p>
            <a:pPr algn="just" eaLnBrk="1" hangingPunct="1">
              <a:lnSpc>
                <a:spcPct val="150000"/>
              </a:lnSpc>
              <a:defRPr/>
            </a:pPr>
            <a:r>
              <a:rPr lang="en-US" sz="3200" dirty="0" smtClean="0"/>
              <a:t>They are </a:t>
            </a:r>
            <a:r>
              <a:rPr lang="en-US" sz="3200" i="1" dirty="0" smtClean="0">
                <a:solidFill>
                  <a:srgbClr val="FF0000"/>
                </a:solidFill>
              </a:rPr>
              <a:t>unique</a:t>
            </a:r>
            <a:r>
              <a:rPr lang="en-US" sz="3200" dirty="0" smtClean="0"/>
              <a:t> because the </a:t>
            </a:r>
            <a:r>
              <a:rPr lang="en-US" sz="3200" i="1" dirty="0" smtClean="0">
                <a:solidFill>
                  <a:srgbClr val="FF0000"/>
                </a:solidFill>
              </a:rPr>
              <a:t>product or service they create is different in some distinguishing way from similar products or services</a:t>
            </a:r>
            <a:r>
              <a:rPr lang="en-US" sz="3200" dirty="0" smtClean="0"/>
              <a:t>. </a:t>
            </a:r>
          </a:p>
          <a:p>
            <a:pPr algn="just" eaLnBrk="1" hangingPunct="1">
              <a:lnSpc>
                <a:spcPct val="150000"/>
              </a:lnSpc>
              <a:buNone/>
              <a:defRPr/>
            </a:pPr>
            <a:endParaRPr lang="en-US" sz="3200" dirty="0" smtClean="0"/>
          </a:p>
        </p:txBody>
      </p:sp>
      <p:sp>
        <p:nvSpPr>
          <p:cNvPr id="2" name="Slide Number Placeholder 1"/>
          <p:cNvSpPr>
            <a:spLocks noGrp="1"/>
          </p:cNvSpPr>
          <p:nvPr>
            <p:ph type="sldNum" sz="quarter" idx="12"/>
          </p:nvPr>
        </p:nvSpPr>
        <p:spPr/>
        <p:txBody>
          <a:bodyPr/>
          <a:lstStyle/>
          <a:p>
            <a:fld id="{A604DD5E-E5E9-4115-BA77-0F0E838D4977}" type="slidenum">
              <a:rPr lang="en-US" smtClean="0"/>
              <a:t>9</a:t>
            </a:fld>
            <a:endParaRPr lang="en-US"/>
          </a:p>
        </p:txBody>
      </p:sp>
      <p:sp>
        <p:nvSpPr>
          <p:cNvPr id="5" name="Text Box 5"/>
          <p:cNvSpPr txBox="1">
            <a:spLocks noChangeArrowheads="1"/>
          </p:cNvSpPr>
          <p:nvPr/>
        </p:nvSpPr>
        <p:spPr bwMode="auto">
          <a:xfrm>
            <a:off x="7391400" y="304800"/>
            <a:ext cx="2209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anose="020F0502020204030204" pitchFamily="34" charset="0"/>
              </a:rPr>
              <a:t>www.hndit.com</a:t>
            </a: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5995885"/>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theme/theme1.xml><?xml version="1.0" encoding="utf-8"?>
<a:theme xmlns:a="http://schemas.openxmlformats.org/drawingml/2006/main" name="HN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HNDIT</Template>
  <TotalTime>479</TotalTime>
  <Words>1936</Words>
  <Application>Microsoft Office PowerPoint</Application>
  <PresentationFormat>On-screen Show (4:3)</PresentationFormat>
  <Paragraphs>365</Paragraphs>
  <Slides>41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Iskoola Pota</vt:lpstr>
      <vt:lpstr>Times New Roman</vt:lpstr>
      <vt:lpstr>Wingdings</vt:lpstr>
      <vt:lpstr>HNDIT</vt:lpstr>
      <vt:lpstr>HNDIT23022             IT Project Management</vt:lpstr>
      <vt:lpstr>Module Data</vt:lpstr>
      <vt:lpstr>Module Aims &amp; objectives</vt:lpstr>
      <vt:lpstr>Learning Outcomes</vt:lpstr>
      <vt:lpstr>Outline Syllabus</vt:lpstr>
      <vt:lpstr>Assessment and Weighting </vt:lpstr>
      <vt:lpstr>Prescribed Text</vt:lpstr>
      <vt:lpstr>HNDIT23022             IT Project Management</vt:lpstr>
      <vt:lpstr>What Is a Project?</vt:lpstr>
      <vt:lpstr>Project work</vt:lpstr>
      <vt:lpstr>Functional work versus Project work</vt:lpstr>
      <vt:lpstr>Comparison of project and functional work</vt:lpstr>
      <vt:lpstr>Comparison of project and functional work</vt:lpstr>
      <vt:lpstr>Project Attributes</vt:lpstr>
      <vt:lpstr>Example </vt:lpstr>
      <vt:lpstr>The Triple Constraint</vt:lpstr>
      <vt:lpstr>The Triple Constraint of PM</vt:lpstr>
      <vt:lpstr>The Triple Constraint of PM , cont’</vt:lpstr>
      <vt:lpstr>What is Project Management? </vt:lpstr>
      <vt:lpstr>What is Project Management? ….</vt:lpstr>
      <vt:lpstr>Project initiation </vt:lpstr>
      <vt:lpstr>Project planning</vt:lpstr>
      <vt:lpstr>Project execution</vt:lpstr>
      <vt:lpstr>Project Monitoring and control</vt:lpstr>
      <vt:lpstr>Project closure</vt:lpstr>
      <vt:lpstr>Project Management Framework</vt:lpstr>
      <vt:lpstr>PM Framework , cont’</vt:lpstr>
      <vt:lpstr>Project Stakeholders</vt:lpstr>
      <vt:lpstr>PM knowledge areas</vt:lpstr>
      <vt:lpstr>Project Management Tools and Techniques</vt:lpstr>
      <vt:lpstr>Successful projects</vt:lpstr>
      <vt:lpstr>Project Success Factors</vt:lpstr>
      <vt:lpstr>The Context of IT Projects</vt:lpstr>
      <vt:lpstr>Information Technology projects</vt:lpstr>
      <vt:lpstr>Special characteristics of an IT project </vt:lpstr>
      <vt:lpstr>Importance of Software Project Management</vt:lpstr>
      <vt:lpstr>Advantages of Using Formal  PM</vt:lpstr>
      <vt:lpstr>Obstacles to successful PM</vt:lpstr>
      <vt:lpstr>PowerPoint Presentation</vt:lpstr>
      <vt:lpstr>Discussion</vt:lpstr>
      <vt:lpstr>Exercise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IT3201 Advance Database Management Systems</dc:title>
  <dc:creator>USER</dc:creator>
  <cp:lastModifiedBy>HELLO USER™</cp:lastModifiedBy>
  <cp:revision>35</cp:revision>
  <dcterms:created xsi:type="dcterms:W3CDTF">2014-03-17T05:51:08Z</dcterms:created>
  <dcterms:modified xsi:type="dcterms:W3CDTF">2016-09-20T10:26:30Z</dcterms:modified>
</cp:coreProperties>
</file>