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7" r:id="rId2"/>
    <p:sldId id="303" r:id="rId3"/>
    <p:sldId id="304" r:id="rId4"/>
    <p:sldId id="305" r:id="rId5"/>
    <p:sldId id="306" r:id="rId6"/>
    <p:sldId id="30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0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A8BFB-2F0A-4555-B8C1-EAB704792F15}"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22E26-FAD5-41BB-A39B-9BD81BE92F8D}" type="slidenum">
              <a:rPr lang="en-US" smtClean="0"/>
              <a:t>‹#›</a:t>
            </a:fld>
            <a:endParaRPr lang="en-US"/>
          </a:p>
        </p:txBody>
      </p:sp>
    </p:spTree>
    <p:extLst>
      <p:ext uri="{BB962C8B-B14F-4D97-AF65-F5344CB8AC3E}">
        <p14:creationId xmlns:p14="http://schemas.microsoft.com/office/powerpoint/2010/main" val="2323982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522E26-FAD5-41BB-A39B-9BD81BE92F8D}" type="slidenum">
              <a:rPr lang="en-US" smtClean="0"/>
              <a:t>1</a:t>
            </a:fld>
            <a:endParaRPr lang="en-US"/>
          </a:p>
        </p:txBody>
      </p:sp>
    </p:spTree>
    <p:extLst>
      <p:ext uri="{BB962C8B-B14F-4D97-AF65-F5344CB8AC3E}">
        <p14:creationId xmlns:p14="http://schemas.microsoft.com/office/powerpoint/2010/main" val="20007637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1EFF63-810B-44C4-B8FD-E78FAD0ABBB8}" type="datetime1">
              <a:rPr lang="en-US" smtClean="0"/>
              <a:t>9/20/2016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p>
            <a:fld id="{69DF41BC-A65B-474A-AE0C-E6F644097D1E}" type="slidenum">
              <a:rPr lang="en-US" smtClean="0"/>
              <a:pPr/>
              <a:t>‹#›</a:t>
            </a:fld>
            <a:endParaRPr lang="en-US"/>
          </a:p>
        </p:txBody>
      </p:sp>
      <p:pic>
        <p:nvPicPr>
          <p:cNvPr id="1027" name="Picture 3" descr="C:\Users\Dell PC\Desktop\main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38" y="2133600"/>
            <a:ext cx="9162738" cy="23622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a:xfrm>
            <a:off x="295431" y="4800600"/>
            <a:ext cx="8696169"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Chapter Title style</a:t>
            </a:r>
            <a:endParaRPr lang="en-US" dirty="0"/>
          </a:p>
        </p:txBody>
      </p:sp>
      <p:sp>
        <p:nvSpPr>
          <p:cNvPr id="2" name="Title 1"/>
          <p:cNvSpPr>
            <a:spLocks noGrp="1"/>
          </p:cNvSpPr>
          <p:nvPr>
            <p:ph type="ctrTitle" hasCustomPrompt="1"/>
          </p:nvPr>
        </p:nvSpPr>
        <p:spPr>
          <a:xfrm>
            <a:off x="228600" y="2247901"/>
            <a:ext cx="3886200" cy="1981199"/>
          </a:xfrm>
        </p:spPr>
        <p:txBody>
          <a:bodyPr/>
          <a:lstStyle>
            <a:lvl1pPr>
              <a:defRPr/>
            </a:lvl1pPr>
          </a:lstStyle>
          <a:p>
            <a:r>
              <a:rPr lang="en-US" dirty="0" smtClean="0"/>
              <a:t>Click to edit Course Title style</a:t>
            </a:r>
            <a:endParaRPr lang="en-US" dirty="0"/>
          </a:p>
        </p:txBody>
      </p:sp>
    </p:spTree>
    <p:extLst>
      <p:ext uri="{BB962C8B-B14F-4D97-AF65-F5344CB8AC3E}">
        <p14:creationId xmlns:p14="http://schemas.microsoft.com/office/powerpoint/2010/main" val="3680334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615AA-924D-4680-9540-4A9AC7E80DD8}"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31286566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239BD2-E4E2-4C15-AF29-0F8FCB70804F}"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2864897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7772400"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35050"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858000" y="6172200"/>
            <a:ext cx="1905000" cy="457200"/>
          </a:xfrm>
        </p:spPr>
        <p:txBody>
          <a:bodyPr/>
          <a:lstStyle>
            <a:lvl1pPr>
              <a:defRPr/>
            </a:lvl1pPr>
          </a:lstStyle>
          <a:p>
            <a:fld id="{69DF41BC-A65B-474A-AE0C-E6F644097D1E}" type="slidenum">
              <a:rPr lang="en-US" smtClean="0"/>
              <a:pPr/>
              <a:t>‹#›</a:t>
            </a:fld>
            <a:endParaRPr lang="en-US"/>
          </a:p>
        </p:txBody>
      </p:sp>
    </p:spTree>
    <p:extLst>
      <p:ext uri="{BB962C8B-B14F-4D97-AF65-F5344CB8AC3E}">
        <p14:creationId xmlns:p14="http://schemas.microsoft.com/office/powerpoint/2010/main" val="95419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D5EF32-9B4F-4998-923B-74417A88E3E6}"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41BC-A65B-474A-AE0C-E6F644097D1E}" type="slidenum">
              <a:rPr lang="en-US" smtClean="0"/>
              <a:pPr/>
              <a:t>‹#›</a:t>
            </a:fld>
            <a:endParaRPr lang="en-US"/>
          </a:p>
        </p:txBody>
      </p:sp>
      <p:pic>
        <p:nvPicPr>
          <p:cNvPr id="1026" name="Picture 2" descr="C:\Users\Dell PC\Desktop\templat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826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E3BC0-DF2C-4153-ABF2-B4568EC9AC26}" type="datetime1">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18763004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918A34-E526-429E-AD61-4FE41FBA5CAE}"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1191581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8197E1-E63B-465F-A3DA-93432D0A778B}" type="datetime1">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34899164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56661-3FE6-4CDF-82B1-09AC85802017}" type="datetime1">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2500096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A13A2-2AC0-47F8-A9CC-BC2C7CBC726C}" type="datetime1">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42183923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6F0C1-6DD2-41ED-8C7B-BC18CF4D8B25}"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42485538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E6589-9ABF-48A4-AF1B-0E3EC084FEDF}" type="datetime1">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41BC-A65B-474A-AE0C-E6F644097D1E}" type="slidenum">
              <a:rPr lang="en-US" smtClean="0"/>
              <a:pPr/>
              <a:t>‹#›</a:t>
            </a:fld>
            <a:endParaRPr lang="en-US"/>
          </a:p>
        </p:txBody>
      </p:sp>
    </p:spTree>
    <p:extLst>
      <p:ext uri="{BB962C8B-B14F-4D97-AF65-F5344CB8AC3E}">
        <p14:creationId xmlns:p14="http://schemas.microsoft.com/office/powerpoint/2010/main" val="40405297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905000"/>
            <a:ext cx="8229600" cy="4221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52F2C-998B-4A61-A4A4-24D1B362B433}" type="datetime1">
              <a:rPr lang="en-US" smtClean="0"/>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F41BC-A65B-474A-AE0C-E6F644097D1E}" type="slidenum">
              <a:rPr lang="en-US" smtClean="0"/>
              <a:pPr/>
              <a:t>‹#›</a:t>
            </a:fld>
            <a:endParaRPr lang="en-US"/>
          </a:p>
        </p:txBody>
      </p:sp>
      <p:pic>
        <p:nvPicPr>
          <p:cNvPr id="8" name="Picture 2" descr="C:\Users\Dell PC\Desktop\template2.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4763"/>
            <a:ext cx="9144000" cy="35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3419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46508B24-643D-4C41-AEAB-A65C799DB249}" type="slidenum">
              <a:rPr lang="en-US" altLang="en-US"/>
              <a:pPr/>
              <a:t>1</a:t>
            </a:fld>
            <a:endParaRPr lang="en-US" altLang="en-US"/>
          </a:p>
        </p:txBody>
      </p:sp>
      <p:sp>
        <p:nvSpPr>
          <p:cNvPr id="289794" name="Rectangle 2"/>
          <p:cNvSpPr>
            <a:spLocks noGrp="1" noChangeArrowheads="1"/>
          </p:cNvSpPr>
          <p:nvPr>
            <p:ph type="ctrTitle"/>
          </p:nvPr>
        </p:nvSpPr>
        <p:spPr>
          <a:xfrm>
            <a:off x="0" y="2514600"/>
            <a:ext cx="4495800" cy="1143000"/>
          </a:xfrm>
        </p:spPr>
        <p:txBody>
          <a:bodyPr anchor="ctr">
            <a:normAutofit fontScale="90000"/>
          </a:bodyPr>
          <a:lstStyle/>
          <a:p>
            <a:r>
              <a:rPr lang="en-US" altLang="en-US" sz="4800" b="1" dirty="0" smtClean="0">
                <a:effectLst>
                  <a:outerShdw blurRad="38100" dist="38100" dir="2700000" algn="tl">
                    <a:srgbClr val="000000">
                      <a:alpha val="43137"/>
                    </a:srgbClr>
                  </a:outerShdw>
                </a:effectLst>
              </a:rPr>
              <a:t>Project </a:t>
            </a:r>
            <a:r>
              <a:rPr lang="en-US" sz="4800" b="1" dirty="0">
                <a:effectLst>
                  <a:outerShdw blurRad="38100" dist="38100" dir="2700000" algn="tl">
                    <a:srgbClr val="000000">
                      <a:alpha val="43137"/>
                    </a:srgbClr>
                  </a:outerShdw>
                </a:effectLst>
              </a:rPr>
              <a:t>Procurement </a:t>
            </a:r>
            <a:r>
              <a:rPr lang="en-US" altLang="en-US" sz="4800" b="1" dirty="0" smtClean="0">
                <a:effectLst>
                  <a:outerShdw blurRad="38100" dist="38100" dir="2700000" algn="tl">
                    <a:srgbClr val="000000">
                      <a:alpha val="43137"/>
                    </a:srgbClr>
                  </a:outerShdw>
                </a:effectLst>
              </a:rPr>
              <a:t>Management</a:t>
            </a:r>
            <a:endParaRPr lang="en-US" altLang="en-US" sz="4400" b="1" dirty="0">
              <a:effectLst>
                <a:outerShdw blurRad="38100" dist="38100" dir="2700000" algn="tl">
                  <a:srgbClr val="000000">
                    <a:alpha val="43137"/>
                  </a:srgbClr>
                </a:outerShdw>
              </a:effectLst>
            </a:endParaRPr>
          </a:p>
        </p:txBody>
      </p:sp>
      <p:sp>
        <p:nvSpPr>
          <p:cNvPr id="2" name="TextBox 1"/>
          <p:cNvSpPr txBox="1"/>
          <p:nvPr/>
        </p:nvSpPr>
        <p:spPr>
          <a:xfrm>
            <a:off x="4648200" y="5105400"/>
            <a:ext cx="3048000" cy="461665"/>
          </a:xfrm>
          <a:prstGeom prst="rect">
            <a:avLst/>
          </a:prstGeom>
          <a:noFill/>
        </p:spPr>
        <p:txBody>
          <a:bodyPr wrap="square" rtlCol="0">
            <a:spAutoFit/>
          </a:bodyPr>
          <a:lstStyle/>
          <a:p>
            <a:pPr algn="r"/>
            <a:r>
              <a:rPr lang="en-US" sz="2400" b="1" dirty="0" smtClean="0">
                <a:effectLst>
                  <a:outerShdw blurRad="38100" dist="38100" dir="2700000" algn="tl">
                    <a:srgbClr val="000000">
                      <a:alpha val="43137"/>
                    </a:srgbClr>
                  </a:outerShdw>
                </a:effectLst>
              </a:rPr>
              <a:t>Lecture 13</a:t>
            </a:r>
            <a:endParaRPr lang="en-US" sz="2400" b="1" dirty="0">
              <a:effectLst>
                <a:outerShdw blurRad="38100" dist="38100" dir="2700000" algn="tl">
                  <a:srgbClr val="000000">
                    <a:alpha val="43137"/>
                  </a:srgbClr>
                </a:outerShdw>
              </a:effectLst>
            </a:endParaRPr>
          </a:p>
        </p:txBody>
      </p:sp>
      <p:sp>
        <p:nvSpPr>
          <p:cNvPr id="5" name="TextBox 4"/>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543534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D70ADB0-B96A-485C-98CD-F4D48538459A}" type="slidenum">
              <a:rPr lang="en-US" altLang="en-US"/>
              <a:pPr/>
              <a:t>10</a:t>
            </a:fld>
            <a:endParaRPr lang="en-US" altLang="en-US"/>
          </a:p>
        </p:txBody>
      </p:sp>
      <p:sp>
        <p:nvSpPr>
          <p:cNvPr id="206850" name="Rectangle 2"/>
          <p:cNvSpPr>
            <a:spLocks noGrp="1" noChangeArrowheads="1"/>
          </p:cNvSpPr>
          <p:nvPr>
            <p:ph type="title"/>
          </p:nvPr>
        </p:nvSpPr>
        <p:spPr/>
        <p:txBody>
          <a:bodyPr>
            <a:normAutofit fontScale="90000"/>
          </a:bodyPr>
          <a:lstStyle/>
          <a:p>
            <a:r>
              <a:rPr lang="en-US" altLang="en-US" b="1">
                <a:effectLst>
                  <a:outerShdw blurRad="38100" dist="38100" dir="2700000" algn="tl">
                    <a:srgbClr val="000000">
                      <a:alpha val="43137"/>
                    </a:srgbClr>
                  </a:outerShdw>
                </a:effectLst>
              </a:rPr>
              <a:t>Procurement Planning Tools and Techniques</a:t>
            </a:r>
          </a:p>
        </p:txBody>
      </p:sp>
      <p:sp>
        <p:nvSpPr>
          <p:cNvPr id="206851" name="Rectangle 3"/>
          <p:cNvSpPr>
            <a:spLocks noGrp="1" noChangeArrowheads="1"/>
          </p:cNvSpPr>
          <p:nvPr>
            <p:ph type="body" idx="1"/>
          </p:nvPr>
        </p:nvSpPr>
        <p:spPr/>
        <p:txBody>
          <a:bodyPr/>
          <a:lstStyle/>
          <a:p>
            <a:pPr algn="just"/>
            <a:r>
              <a:rPr lang="en-US" altLang="en-US" dirty="0"/>
              <a:t>Make-or-buy analysis: determining whether a particular product or service should be made or performed inside the organization or purchased from someone else.  Often involves financial analysis</a:t>
            </a:r>
          </a:p>
          <a:p>
            <a:pPr algn="just"/>
            <a:r>
              <a:rPr lang="en-US" altLang="en-US" dirty="0"/>
              <a:t>Experts, both internal and external, can provide valuable inputs in procurement decisions</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80984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103077-FF8A-4E1A-9EB1-DE7B69F17737}" type="slidenum">
              <a:rPr lang="en-US" altLang="en-US"/>
              <a:pPr/>
              <a:t>11</a:t>
            </a:fld>
            <a:endParaRPr lang="en-US" altLang="en-US"/>
          </a:p>
        </p:txBody>
      </p:sp>
      <p:sp>
        <p:nvSpPr>
          <p:cNvPr id="207874"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Make-or Buy Example</a:t>
            </a:r>
          </a:p>
        </p:txBody>
      </p:sp>
      <p:sp>
        <p:nvSpPr>
          <p:cNvPr id="207875" name="Rectangle 3"/>
          <p:cNvSpPr>
            <a:spLocks noGrp="1" noChangeArrowheads="1"/>
          </p:cNvSpPr>
          <p:nvPr>
            <p:ph type="body" idx="1"/>
          </p:nvPr>
        </p:nvSpPr>
        <p:spPr/>
        <p:txBody>
          <a:bodyPr/>
          <a:lstStyle/>
          <a:p>
            <a:pPr marL="457200" indent="-457200"/>
            <a:r>
              <a:rPr lang="en-US" altLang="en-US"/>
              <a:t>Assume you can lease an item you need for a project for $150/day.  To purchase the item, the investment cost is $1,000, and the daily cost would be another $50/day.</a:t>
            </a:r>
          </a:p>
          <a:p>
            <a:pPr marL="457200" indent="-457200"/>
            <a:r>
              <a:rPr lang="en-US" altLang="en-US"/>
              <a:t>How long will it take for the lease cost to be the same as the purchase cost?</a:t>
            </a:r>
          </a:p>
          <a:p>
            <a:pPr marL="457200" indent="-457200"/>
            <a:r>
              <a:rPr lang="en-US" altLang="en-US"/>
              <a:t>If you need the item for 12 days, should you lease it or purchase it?</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35671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5FC8223-8397-40C2-87CF-AA4A180F9A20}" type="slidenum">
              <a:rPr lang="en-US" altLang="en-US"/>
              <a:pPr/>
              <a:t>12</a:t>
            </a:fld>
            <a:endParaRPr lang="en-US" altLang="en-US"/>
          </a:p>
        </p:txBody>
      </p:sp>
      <p:sp>
        <p:nvSpPr>
          <p:cNvPr id="224258" name="Rectangle 2"/>
          <p:cNvSpPr>
            <a:spLocks noGrp="1" noChangeArrowheads="1"/>
          </p:cNvSpPr>
          <p:nvPr>
            <p:ph type="title"/>
          </p:nvPr>
        </p:nvSpPr>
        <p:spPr>
          <a:xfrm>
            <a:off x="914400" y="152400"/>
            <a:ext cx="7924800" cy="838200"/>
          </a:xfrm>
        </p:spPr>
        <p:txBody>
          <a:bodyPr/>
          <a:lstStyle/>
          <a:p>
            <a:r>
              <a:rPr lang="en-US" altLang="en-US" b="1" dirty="0">
                <a:effectLst>
                  <a:outerShdw blurRad="38100" dist="38100" dir="2700000" algn="tl">
                    <a:srgbClr val="000000">
                      <a:alpha val="43137"/>
                    </a:srgbClr>
                  </a:outerShdw>
                </a:effectLst>
              </a:rPr>
              <a:t>Make-or Buy Solution</a:t>
            </a:r>
          </a:p>
        </p:txBody>
      </p:sp>
      <p:sp>
        <p:nvSpPr>
          <p:cNvPr id="224259" name="Rectangle 3"/>
          <p:cNvSpPr>
            <a:spLocks noGrp="1" noChangeArrowheads="1"/>
          </p:cNvSpPr>
          <p:nvPr>
            <p:ph type="body" idx="1"/>
          </p:nvPr>
        </p:nvSpPr>
        <p:spPr>
          <a:xfrm>
            <a:off x="152400" y="1143000"/>
            <a:ext cx="8686800" cy="4572000"/>
          </a:xfrm>
        </p:spPr>
        <p:txBody>
          <a:bodyPr>
            <a:normAutofit fontScale="92500" lnSpcReduction="10000"/>
          </a:bodyPr>
          <a:lstStyle/>
          <a:p>
            <a:pPr>
              <a:lnSpc>
                <a:spcPct val="90000"/>
              </a:lnSpc>
            </a:pPr>
            <a:r>
              <a:rPr lang="en-US" altLang="en-US" sz="2800" dirty="0"/>
              <a:t>Set up an equation so the “make” is equal to the “buy”</a:t>
            </a:r>
          </a:p>
          <a:p>
            <a:pPr>
              <a:lnSpc>
                <a:spcPct val="90000"/>
              </a:lnSpc>
            </a:pPr>
            <a:r>
              <a:rPr lang="en-US" altLang="en-US" sz="2800" dirty="0"/>
              <a:t>In this example, use the following equation.  Let d be the number of days to use the item.</a:t>
            </a:r>
          </a:p>
          <a:p>
            <a:pPr lvl="1">
              <a:lnSpc>
                <a:spcPct val="90000"/>
              </a:lnSpc>
              <a:buFontTx/>
              <a:buNone/>
            </a:pPr>
            <a:r>
              <a:rPr lang="en-US" altLang="en-US" sz="2400" dirty="0"/>
              <a:t>			$150d = $1,000 + $50d</a:t>
            </a:r>
          </a:p>
          <a:p>
            <a:pPr>
              <a:lnSpc>
                <a:spcPct val="90000"/>
              </a:lnSpc>
            </a:pPr>
            <a:r>
              <a:rPr lang="en-US" altLang="en-US" sz="2800" dirty="0"/>
              <a:t>Solve for d as follows:</a:t>
            </a:r>
          </a:p>
          <a:p>
            <a:pPr lvl="1">
              <a:lnSpc>
                <a:spcPct val="90000"/>
              </a:lnSpc>
            </a:pPr>
            <a:r>
              <a:rPr lang="en-US" altLang="en-US" sz="2400" dirty="0"/>
              <a:t>Subtract $50d from the right side of the equation to get</a:t>
            </a:r>
          </a:p>
          <a:p>
            <a:pPr lvl="1">
              <a:lnSpc>
                <a:spcPct val="90000"/>
              </a:lnSpc>
              <a:buFontTx/>
              <a:buNone/>
            </a:pPr>
            <a:r>
              <a:rPr lang="en-US" altLang="en-US" sz="2400" dirty="0"/>
              <a:t>			$100d = $1,000</a:t>
            </a:r>
          </a:p>
          <a:p>
            <a:pPr lvl="1">
              <a:lnSpc>
                <a:spcPct val="90000"/>
              </a:lnSpc>
            </a:pPr>
            <a:r>
              <a:rPr lang="en-US" altLang="en-US" sz="2400" dirty="0"/>
              <a:t>Divide both sides of the equation by $100</a:t>
            </a:r>
          </a:p>
          <a:p>
            <a:pPr lvl="1">
              <a:lnSpc>
                <a:spcPct val="90000"/>
              </a:lnSpc>
              <a:buFontTx/>
              <a:buNone/>
            </a:pPr>
            <a:r>
              <a:rPr lang="en-US" altLang="en-US" sz="2400" dirty="0"/>
              <a:t>			d = 10 days</a:t>
            </a:r>
          </a:p>
          <a:p>
            <a:pPr>
              <a:lnSpc>
                <a:spcPct val="90000"/>
              </a:lnSpc>
            </a:pPr>
            <a:r>
              <a:rPr lang="en-US" altLang="en-US" sz="2800" dirty="0"/>
              <a:t>The lease cost is the same as the purchase cost at 10 days</a:t>
            </a:r>
          </a:p>
          <a:p>
            <a:pPr>
              <a:lnSpc>
                <a:spcPct val="90000"/>
              </a:lnSpc>
            </a:pPr>
            <a:r>
              <a:rPr lang="en-US" altLang="en-US" sz="2800" dirty="0"/>
              <a:t>If you need the item for 12 days, it would be more economical to purchase it</a:t>
            </a:r>
          </a:p>
          <a:p>
            <a:pPr>
              <a:lnSpc>
                <a:spcPct val="90000"/>
              </a:lnSpc>
            </a:pPr>
            <a:endParaRPr lang="en-US" altLang="en-US" sz="2800"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990615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7C6738-1E00-457A-A220-3BFC91F2AAE6}" type="slidenum">
              <a:rPr lang="en-US" altLang="en-US"/>
              <a:pPr/>
              <a:t>13</a:t>
            </a:fld>
            <a:endParaRPr lang="en-US" altLang="en-US"/>
          </a:p>
        </p:txBody>
      </p:sp>
      <p:sp>
        <p:nvSpPr>
          <p:cNvPr id="208898"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Types of Contracts</a:t>
            </a:r>
          </a:p>
        </p:txBody>
      </p:sp>
      <p:sp>
        <p:nvSpPr>
          <p:cNvPr id="208899" name="Rectangle 3"/>
          <p:cNvSpPr>
            <a:spLocks noGrp="1" noChangeArrowheads="1"/>
          </p:cNvSpPr>
          <p:nvPr>
            <p:ph type="body" idx="1"/>
          </p:nvPr>
        </p:nvSpPr>
        <p:spPr/>
        <p:txBody>
          <a:bodyPr/>
          <a:lstStyle/>
          <a:p>
            <a:pPr marL="457200" indent="-457200"/>
            <a:r>
              <a:rPr lang="en-US" altLang="en-US" sz="2800" b="1" dirty="0"/>
              <a:t>Fixed price or lump sum</a:t>
            </a:r>
            <a:r>
              <a:rPr lang="en-US" altLang="en-US" sz="2800" dirty="0"/>
              <a:t>: involve a fixed total price for a well-defined product or service</a:t>
            </a:r>
          </a:p>
          <a:p>
            <a:pPr marL="457200" indent="-457200"/>
            <a:r>
              <a:rPr lang="en-US" altLang="en-US" sz="2800" b="1" dirty="0"/>
              <a:t>Cost reimbursable</a:t>
            </a:r>
            <a:r>
              <a:rPr lang="en-US" altLang="en-US" sz="2800" dirty="0"/>
              <a:t>: involve payment to the seller for direct and indirect costs</a:t>
            </a:r>
          </a:p>
          <a:p>
            <a:pPr marL="457200" indent="-457200"/>
            <a:r>
              <a:rPr lang="en-US" altLang="en-US" sz="2800" b="1" dirty="0"/>
              <a:t>Time and material contracts</a:t>
            </a:r>
            <a:r>
              <a:rPr lang="en-US" altLang="en-US" sz="2800" dirty="0"/>
              <a:t>: hybrid of both fixed price and cost reimbursable, often used by consultants</a:t>
            </a:r>
          </a:p>
          <a:p>
            <a:pPr marL="457200" indent="-457200"/>
            <a:r>
              <a:rPr lang="en-US" altLang="en-US" sz="2800" b="1" dirty="0"/>
              <a:t>Unit price contracts</a:t>
            </a:r>
            <a:r>
              <a:rPr lang="en-US" altLang="en-US" sz="2800" dirty="0"/>
              <a:t>: require the buyer to pay the seller a predetermined amount per unit of service</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176225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706B5E-2A98-44C8-A611-BF517B333DB3}" type="slidenum">
              <a:rPr lang="en-US" altLang="en-US"/>
              <a:pPr/>
              <a:t>14</a:t>
            </a:fld>
            <a:endParaRPr lang="en-US" altLang="en-US"/>
          </a:p>
        </p:txBody>
      </p:sp>
      <p:sp>
        <p:nvSpPr>
          <p:cNvPr id="209922" name="Rectangle 2"/>
          <p:cNvSpPr>
            <a:spLocks noGrp="1" noChangeArrowheads="1"/>
          </p:cNvSpPr>
          <p:nvPr>
            <p:ph type="title"/>
          </p:nvPr>
        </p:nvSpPr>
        <p:spPr>
          <a:xfrm>
            <a:off x="457200" y="381000"/>
            <a:ext cx="8229600" cy="1143000"/>
          </a:xfrm>
        </p:spPr>
        <p:txBody>
          <a:bodyPr/>
          <a:lstStyle/>
          <a:p>
            <a:r>
              <a:rPr lang="en-US" altLang="en-US" b="1" dirty="0">
                <a:effectLst>
                  <a:outerShdw blurRad="38100" dist="38100" dir="2700000" algn="tl">
                    <a:srgbClr val="000000">
                      <a:alpha val="43137"/>
                    </a:srgbClr>
                  </a:outerShdw>
                </a:effectLst>
              </a:rPr>
              <a:t>Cost Reimbursable Contracts</a:t>
            </a:r>
          </a:p>
        </p:txBody>
      </p:sp>
      <p:sp>
        <p:nvSpPr>
          <p:cNvPr id="209923" name="Rectangle 3"/>
          <p:cNvSpPr>
            <a:spLocks noGrp="1" noChangeArrowheads="1"/>
          </p:cNvSpPr>
          <p:nvPr>
            <p:ph type="body" idx="1"/>
          </p:nvPr>
        </p:nvSpPr>
        <p:spPr>
          <a:xfrm>
            <a:off x="457200" y="1447800"/>
            <a:ext cx="8186738" cy="4029075"/>
          </a:xfrm>
        </p:spPr>
        <p:txBody>
          <a:bodyPr>
            <a:normAutofit lnSpcReduction="10000"/>
          </a:bodyPr>
          <a:lstStyle/>
          <a:p>
            <a:pPr marL="457200" indent="-457200" algn="just">
              <a:lnSpc>
                <a:spcPct val="90000"/>
              </a:lnSpc>
            </a:pPr>
            <a:r>
              <a:rPr lang="en-US" altLang="en-US" sz="2800" b="1" dirty="0"/>
              <a:t>Cost plus incentive fee (CPIF)</a:t>
            </a:r>
            <a:r>
              <a:rPr lang="en-US" altLang="en-US" sz="2800" dirty="0"/>
              <a:t>: the buyer pays the seller for allowable performance costs plus a predetermined fee and an incentive bonus</a:t>
            </a:r>
          </a:p>
          <a:p>
            <a:pPr marL="457200" indent="-457200" algn="just">
              <a:lnSpc>
                <a:spcPct val="90000"/>
              </a:lnSpc>
            </a:pPr>
            <a:r>
              <a:rPr lang="en-US" altLang="en-US" sz="2800" b="1" dirty="0"/>
              <a:t>Cost plus fixed fee (CPFF)</a:t>
            </a:r>
            <a:r>
              <a:rPr lang="en-US" altLang="en-US" sz="2800" dirty="0"/>
              <a:t>: the buyer pays the seller for allowable performance costs plus a fixed fee payment usually based on a percentage of estimated costs</a:t>
            </a:r>
          </a:p>
          <a:p>
            <a:pPr marL="457200" indent="-457200" algn="just">
              <a:lnSpc>
                <a:spcPct val="90000"/>
              </a:lnSpc>
            </a:pPr>
            <a:r>
              <a:rPr lang="en-US" altLang="en-US" sz="2800" b="1" dirty="0">
                <a:effectLst>
                  <a:outerShdw blurRad="38100" dist="38100" dir="2700000" algn="tl">
                    <a:srgbClr val="000000">
                      <a:alpha val="43137"/>
                    </a:srgbClr>
                  </a:outerShdw>
                </a:effectLst>
              </a:rPr>
              <a:t>Cost plus percentage of costs (CPPC)</a:t>
            </a:r>
            <a:r>
              <a:rPr lang="en-US" altLang="en-US" sz="2800" dirty="0"/>
              <a:t>: the buyer pays the seller for allowable performance costs plus a predetermined percentage based on total costs</a:t>
            </a:r>
          </a:p>
          <a:p>
            <a:pPr marL="457200" indent="-457200" algn="just">
              <a:lnSpc>
                <a:spcPct val="90000"/>
              </a:lnSpc>
            </a:pPr>
            <a:endParaRPr lang="en-US" altLang="en-US"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004378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144EA5B-E058-4375-A8A6-EB3BEF7F5706}" type="slidenum">
              <a:rPr lang="en-US" altLang="en-US"/>
              <a:pPr/>
              <a:t>15</a:t>
            </a:fld>
            <a:endParaRPr lang="en-US" altLang="en-US"/>
          </a:p>
        </p:txBody>
      </p:sp>
      <p:sp>
        <p:nvSpPr>
          <p:cNvPr id="210946" name="Rectangle 2"/>
          <p:cNvSpPr>
            <a:spLocks noGrp="1" noChangeArrowheads="1"/>
          </p:cNvSpPr>
          <p:nvPr>
            <p:ph type="title"/>
          </p:nvPr>
        </p:nvSpPr>
        <p:spPr/>
        <p:txBody>
          <a:bodyPr>
            <a:normAutofit/>
          </a:bodyPr>
          <a:lstStyle/>
          <a:p>
            <a:r>
              <a:rPr lang="en-US" altLang="en-US" b="1" dirty="0" smtClean="0">
                <a:effectLst>
                  <a:outerShdw blurRad="38100" dist="38100" dir="2700000" algn="tl">
                    <a:srgbClr val="000000">
                      <a:alpha val="43137"/>
                    </a:srgbClr>
                  </a:outerShdw>
                </a:effectLst>
              </a:rPr>
              <a:t>Contract </a:t>
            </a:r>
            <a:r>
              <a:rPr lang="en-US" altLang="en-US" b="1" dirty="0">
                <a:effectLst>
                  <a:outerShdw blurRad="38100" dist="38100" dir="2700000" algn="tl">
                    <a:srgbClr val="000000">
                      <a:alpha val="43137"/>
                    </a:srgbClr>
                  </a:outerShdw>
                </a:effectLst>
              </a:rPr>
              <a:t>Types Versus Risk</a:t>
            </a:r>
          </a:p>
        </p:txBody>
      </p:sp>
      <p:pic>
        <p:nvPicPr>
          <p:cNvPr id="2109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76400"/>
            <a:ext cx="8915400" cy="307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66006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135357D-0DAE-4676-99FB-55516D33AF45}" type="slidenum">
              <a:rPr lang="en-US" altLang="en-US"/>
              <a:pPr/>
              <a:t>16</a:t>
            </a:fld>
            <a:endParaRPr lang="en-US" altLang="en-US"/>
          </a:p>
        </p:txBody>
      </p:sp>
      <p:sp>
        <p:nvSpPr>
          <p:cNvPr id="211970"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Statement of Work (SOW)</a:t>
            </a:r>
          </a:p>
        </p:txBody>
      </p:sp>
      <p:sp>
        <p:nvSpPr>
          <p:cNvPr id="211971" name="Rectangle 3"/>
          <p:cNvSpPr>
            <a:spLocks noGrp="1" noChangeArrowheads="1"/>
          </p:cNvSpPr>
          <p:nvPr>
            <p:ph type="body" idx="1"/>
          </p:nvPr>
        </p:nvSpPr>
        <p:spPr/>
        <p:txBody>
          <a:bodyPr/>
          <a:lstStyle/>
          <a:p>
            <a:r>
              <a:rPr lang="en-US" altLang="en-US"/>
              <a:t>A statement of work is a description of the work required for the procurement</a:t>
            </a:r>
          </a:p>
          <a:p>
            <a:r>
              <a:rPr lang="en-US" altLang="en-US"/>
              <a:t>Many contracts, mutually binding agreements, include SOWs</a:t>
            </a:r>
          </a:p>
          <a:p>
            <a:r>
              <a:rPr lang="en-US" altLang="en-US"/>
              <a:t>A good SOW gives bidders a better understanding of the buyer’s expectations</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350962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E24648C-AF1C-40B7-BAAA-C5617C745BEC}" type="slidenum">
              <a:rPr lang="en-US" altLang="en-US"/>
              <a:pPr/>
              <a:t>17</a:t>
            </a:fld>
            <a:endParaRPr lang="en-US" altLang="en-US"/>
          </a:p>
        </p:txBody>
      </p:sp>
      <p:sp>
        <p:nvSpPr>
          <p:cNvPr id="212994" name="Rectangle 2"/>
          <p:cNvSpPr>
            <a:spLocks noGrp="1" noChangeArrowheads="1"/>
          </p:cNvSpPr>
          <p:nvPr>
            <p:ph type="title"/>
          </p:nvPr>
        </p:nvSpPr>
        <p:spPr>
          <a:xfrm>
            <a:off x="685800" y="685800"/>
            <a:ext cx="7924800" cy="457200"/>
          </a:xfrm>
        </p:spPr>
        <p:txBody>
          <a:bodyPr>
            <a:noAutofit/>
          </a:bodyPr>
          <a:lstStyle/>
          <a:p>
            <a:r>
              <a:rPr lang="en-US" altLang="en-US" sz="4000" b="1" dirty="0" smtClean="0">
                <a:effectLst>
                  <a:outerShdw blurRad="38100" dist="38100" dir="2700000" algn="tl">
                    <a:srgbClr val="000000">
                      <a:alpha val="43137"/>
                    </a:srgbClr>
                  </a:outerShdw>
                </a:effectLst>
              </a:rPr>
              <a:t>Statement </a:t>
            </a:r>
            <a:r>
              <a:rPr lang="en-US" altLang="en-US" sz="4000" b="1" dirty="0">
                <a:effectLst>
                  <a:outerShdw blurRad="38100" dist="38100" dir="2700000" algn="tl">
                    <a:srgbClr val="000000">
                      <a:alpha val="43137"/>
                    </a:srgbClr>
                  </a:outerShdw>
                </a:effectLst>
              </a:rPr>
              <a:t>of Work (SOW) Template</a:t>
            </a:r>
          </a:p>
        </p:txBody>
      </p:sp>
      <p:graphicFrame>
        <p:nvGraphicFramePr>
          <p:cNvPr id="212995" name="Object 3"/>
          <p:cNvGraphicFramePr>
            <a:graphicFrameLocks noChangeAspect="1"/>
          </p:cNvGraphicFramePr>
          <p:nvPr>
            <p:extLst>
              <p:ext uri="{D42A27DB-BD31-4B8C-83A1-F6EECF244321}">
                <p14:modId xmlns:p14="http://schemas.microsoft.com/office/powerpoint/2010/main" val="2343969180"/>
              </p:ext>
            </p:extLst>
          </p:nvPr>
        </p:nvGraphicFramePr>
        <p:xfrm>
          <a:off x="457200" y="1355725"/>
          <a:ext cx="8305800" cy="4968875"/>
        </p:xfrm>
        <a:graphic>
          <a:graphicData uri="http://schemas.openxmlformats.org/presentationml/2006/ole">
            <mc:AlternateContent xmlns:mc="http://schemas.openxmlformats.org/markup-compatibility/2006">
              <mc:Choice xmlns:v="urn:schemas-microsoft-com:vml" Requires="v">
                <p:oleObj spid="_x0000_s1039" name="Document" r:id="rId3" imgW="5638680" imgH="3375360" progId="Word.Document.8">
                  <p:embed/>
                </p:oleObj>
              </mc:Choice>
              <mc:Fallback>
                <p:oleObj name="Document" r:id="rId3" imgW="5638680" imgH="33753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355725"/>
                        <a:ext cx="83058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82499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72D14F-74D6-4617-8AF8-5F0F03F23021}" type="slidenum">
              <a:rPr lang="en-US" altLang="en-US"/>
              <a:pPr/>
              <a:t>18</a:t>
            </a:fld>
            <a:endParaRPr lang="en-US" altLang="en-US"/>
          </a:p>
        </p:txBody>
      </p:sp>
      <p:sp>
        <p:nvSpPr>
          <p:cNvPr id="214018" name="Rectangle 2"/>
          <p:cNvSpPr>
            <a:spLocks noGrp="1" noChangeArrowheads="1"/>
          </p:cNvSpPr>
          <p:nvPr>
            <p:ph type="title"/>
          </p:nvPr>
        </p:nvSpPr>
        <p:spPr>
          <a:xfrm>
            <a:off x="457200" y="381000"/>
            <a:ext cx="8229600" cy="1143000"/>
          </a:xfrm>
        </p:spPr>
        <p:txBody>
          <a:bodyPr/>
          <a:lstStyle/>
          <a:p>
            <a:r>
              <a:rPr lang="en-US" altLang="en-US" b="1" dirty="0">
                <a:effectLst>
                  <a:outerShdw blurRad="38100" dist="38100" dir="2700000" algn="tl">
                    <a:srgbClr val="000000">
                      <a:alpha val="43137"/>
                    </a:srgbClr>
                  </a:outerShdw>
                </a:effectLst>
              </a:rPr>
              <a:t>Solicitation Planning</a:t>
            </a:r>
          </a:p>
        </p:txBody>
      </p:sp>
      <p:sp>
        <p:nvSpPr>
          <p:cNvPr id="214019" name="Rectangle 3"/>
          <p:cNvSpPr>
            <a:spLocks noGrp="1" noChangeArrowheads="1"/>
          </p:cNvSpPr>
          <p:nvPr>
            <p:ph type="body" idx="1"/>
          </p:nvPr>
        </p:nvSpPr>
        <p:spPr>
          <a:xfrm>
            <a:off x="304800" y="1371600"/>
            <a:ext cx="8186738" cy="4257675"/>
          </a:xfrm>
        </p:spPr>
        <p:txBody>
          <a:bodyPr/>
          <a:lstStyle/>
          <a:p>
            <a:pPr marL="457200" indent="-457200" algn="just"/>
            <a:r>
              <a:rPr lang="en-US" altLang="en-US" sz="2800" dirty="0"/>
              <a:t>Solicitation planning involves preparing several documents:</a:t>
            </a:r>
          </a:p>
          <a:p>
            <a:pPr marL="1027113" lvl="1" indent="-455613" algn="just"/>
            <a:r>
              <a:rPr lang="en-US" altLang="en-US" sz="2400" dirty="0"/>
              <a:t>Request for Proposals: used to solicit proposals from prospective sellers where there are several ways to meet the sellers’ needs</a:t>
            </a:r>
          </a:p>
          <a:p>
            <a:pPr marL="1027113" lvl="1" indent="-455613" algn="just"/>
            <a:r>
              <a:rPr lang="en-US" altLang="en-US" sz="2400" dirty="0"/>
              <a:t>Requests for Quotes: used to solicit quotes for well-defined procurements</a:t>
            </a:r>
          </a:p>
          <a:p>
            <a:pPr marL="1027113" lvl="1" indent="-455613" algn="just"/>
            <a:r>
              <a:rPr lang="en-US" altLang="en-US" sz="2400" dirty="0"/>
              <a:t>Invitations for bid or negotiation and initial contractor responses are also part of solicitation planning</a:t>
            </a:r>
          </a:p>
          <a:p>
            <a:pPr marL="1027113" lvl="1" indent="-455613" algn="just"/>
            <a:endParaRPr lang="en-US" altLang="en-US" sz="2400"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982365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D8E5C26-4FF0-4CB6-A7B3-11C04536C384}" type="slidenum">
              <a:rPr lang="en-US" altLang="en-US"/>
              <a:pPr/>
              <a:t>19</a:t>
            </a:fld>
            <a:endParaRPr lang="en-US" altLang="en-US"/>
          </a:p>
        </p:txBody>
      </p:sp>
      <p:sp>
        <p:nvSpPr>
          <p:cNvPr id="215042" name="Rectangle 2"/>
          <p:cNvSpPr>
            <a:spLocks noGrp="1" noChangeArrowheads="1"/>
          </p:cNvSpPr>
          <p:nvPr>
            <p:ph type="title"/>
          </p:nvPr>
        </p:nvSpPr>
        <p:spPr/>
        <p:txBody>
          <a:bodyPr>
            <a:normAutofit fontScale="90000"/>
          </a:bodyPr>
          <a:lstStyle/>
          <a:p>
            <a:r>
              <a:rPr lang="en-US" altLang="en-US" b="1" dirty="0" smtClean="0">
                <a:effectLst>
                  <a:outerShdw blurRad="38100" dist="38100" dir="2700000" algn="tl">
                    <a:srgbClr val="000000">
                      <a:alpha val="43137"/>
                    </a:srgbClr>
                  </a:outerShdw>
                </a:effectLst>
              </a:rPr>
              <a:t>Outline </a:t>
            </a:r>
            <a:r>
              <a:rPr lang="en-US" altLang="en-US" b="1" dirty="0">
                <a:effectLst>
                  <a:outerShdw blurRad="38100" dist="38100" dir="2700000" algn="tl">
                    <a:srgbClr val="000000">
                      <a:alpha val="43137"/>
                    </a:srgbClr>
                  </a:outerShdw>
                </a:effectLst>
              </a:rPr>
              <a:t>for a Request for Proposal (RFP)</a:t>
            </a:r>
          </a:p>
        </p:txBody>
      </p:sp>
      <p:graphicFrame>
        <p:nvGraphicFramePr>
          <p:cNvPr id="215043" name="Object 3"/>
          <p:cNvGraphicFramePr>
            <a:graphicFrameLocks noChangeAspect="1"/>
          </p:cNvGraphicFramePr>
          <p:nvPr/>
        </p:nvGraphicFramePr>
        <p:xfrm>
          <a:off x="533400" y="1524000"/>
          <a:ext cx="8153400" cy="4368800"/>
        </p:xfrm>
        <a:graphic>
          <a:graphicData uri="http://schemas.openxmlformats.org/presentationml/2006/ole">
            <mc:AlternateContent xmlns:mc="http://schemas.openxmlformats.org/markup-compatibility/2006">
              <mc:Choice xmlns:v="urn:schemas-microsoft-com:vml" Requires="v">
                <p:oleObj spid="_x0000_s2063" name="Document" r:id="rId3" imgW="5486400" imgH="2941560" progId="Word.Document.8">
                  <p:embed/>
                </p:oleObj>
              </mc:Choice>
              <mc:Fallback>
                <p:oleObj name="Document" r:id="rId3" imgW="5486400" imgH="29415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524000"/>
                        <a:ext cx="8153400"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61076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Learning Objectives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458200" cy="4221163"/>
          </a:xfrm>
        </p:spPr>
        <p:txBody>
          <a:bodyPr>
            <a:normAutofit/>
          </a:bodyPr>
          <a:lstStyle/>
          <a:p>
            <a:pPr algn="just"/>
            <a:r>
              <a:rPr lang="en-US" dirty="0"/>
              <a:t>Describe term outsourcing and the </a:t>
            </a:r>
            <a:r>
              <a:rPr lang="en-US" dirty="0" smtClean="0"/>
              <a:t> importance </a:t>
            </a:r>
            <a:r>
              <a:rPr lang="en-US" dirty="0"/>
              <a:t>of project procurement management for IT projects </a:t>
            </a:r>
          </a:p>
          <a:p>
            <a:pPr algn="just"/>
            <a:r>
              <a:rPr lang="en-US" dirty="0"/>
              <a:t>Identify the processes in  procurement management</a:t>
            </a:r>
          </a:p>
          <a:p>
            <a:pPr algn="just"/>
            <a:r>
              <a:rPr lang="en-US" dirty="0"/>
              <a:t>Define the term e-procurement</a:t>
            </a:r>
          </a:p>
        </p:txBody>
      </p:sp>
      <p:sp>
        <p:nvSpPr>
          <p:cNvPr id="4" name="Slide Number Placeholder 3"/>
          <p:cNvSpPr>
            <a:spLocks noGrp="1"/>
          </p:cNvSpPr>
          <p:nvPr>
            <p:ph type="sldNum" sz="quarter" idx="12"/>
          </p:nvPr>
        </p:nvSpPr>
        <p:spPr/>
        <p:txBody>
          <a:bodyPr/>
          <a:lstStyle/>
          <a:p>
            <a:fld id="{69DF41BC-A65B-474A-AE0C-E6F644097D1E}" type="slidenum">
              <a:rPr lang="en-US" smtClean="0"/>
              <a:pPr/>
              <a:t>2</a:t>
            </a:fld>
            <a:endParaRPr lang="en-US"/>
          </a:p>
        </p:txBody>
      </p:sp>
      <p:sp>
        <p:nvSpPr>
          <p:cNvPr id="5" name="TextBox 4"/>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595349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227D0D-3962-499D-B26A-9322E3AF91CE}" type="slidenum">
              <a:rPr lang="en-US" altLang="en-US"/>
              <a:pPr/>
              <a:t>20</a:t>
            </a:fld>
            <a:endParaRPr lang="en-US" altLang="en-US"/>
          </a:p>
        </p:txBody>
      </p:sp>
      <p:sp>
        <p:nvSpPr>
          <p:cNvPr id="216066" name="Rectangle 2"/>
          <p:cNvSpPr>
            <a:spLocks noGrp="1" noChangeArrowheads="1"/>
          </p:cNvSpPr>
          <p:nvPr>
            <p:ph type="title"/>
          </p:nvPr>
        </p:nvSpPr>
        <p:spPr>
          <a:xfrm>
            <a:off x="457200" y="304800"/>
            <a:ext cx="8229600" cy="1143000"/>
          </a:xfrm>
        </p:spPr>
        <p:txBody>
          <a:bodyPr/>
          <a:lstStyle/>
          <a:p>
            <a:r>
              <a:rPr lang="en-US" altLang="en-US" b="1" dirty="0">
                <a:effectLst>
                  <a:outerShdw blurRad="38100" dist="38100" dir="2700000" algn="tl">
                    <a:srgbClr val="000000">
                      <a:alpha val="43137"/>
                    </a:srgbClr>
                  </a:outerShdw>
                </a:effectLst>
              </a:rPr>
              <a:t>Solicitation</a:t>
            </a:r>
          </a:p>
        </p:txBody>
      </p:sp>
      <p:sp>
        <p:nvSpPr>
          <p:cNvPr id="216067" name="Rectangle 3"/>
          <p:cNvSpPr>
            <a:spLocks noGrp="1" noChangeArrowheads="1"/>
          </p:cNvSpPr>
          <p:nvPr>
            <p:ph type="body" idx="1"/>
          </p:nvPr>
        </p:nvSpPr>
        <p:spPr>
          <a:xfrm>
            <a:off x="381000" y="1295400"/>
            <a:ext cx="8534400" cy="4419600"/>
          </a:xfrm>
        </p:spPr>
        <p:txBody>
          <a:bodyPr/>
          <a:lstStyle/>
          <a:p>
            <a:pPr marL="457200" indent="-457200" algn="just">
              <a:lnSpc>
                <a:spcPct val="90000"/>
              </a:lnSpc>
            </a:pPr>
            <a:r>
              <a:rPr lang="en-US" altLang="en-US" dirty="0"/>
              <a:t>Solicitation involves obtaining proposals or bids from prospective sellers</a:t>
            </a:r>
          </a:p>
          <a:p>
            <a:pPr marL="457200" indent="-457200" algn="just">
              <a:lnSpc>
                <a:spcPct val="90000"/>
              </a:lnSpc>
            </a:pPr>
            <a:r>
              <a:rPr lang="en-US" altLang="en-US" dirty="0"/>
              <a:t>Organizations can advertise to procure goods and services in several ways</a:t>
            </a:r>
          </a:p>
          <a:p>
            <a:pPr marL="1027113" lvl="1" indent="-455613" algn="just">
              <a:lnSpc>
                <a:spcPct val="90000"/>
              </a:lnSpc>
            </a:pPr>
            <a:r>
              <a:rPr lang="en-US" altLang="en-US" dirty="0"/>
              <a:t>approaching the preferred vendor</a:t>
            </a:r>
          </a:p>
          <a:p>
            <a:pPr marL="1027113" lvl="1" indent="-455613" algn="just">
              <a:lnSpc>
                <a:spcPct val="90000"/>
              </a:lnSpc>
            </a:pPr>
            <a:r>
              <a:rPr lang="en-US" altLang="en-US" dirty="0"/>
              <a:t>approaching several potential vendors</a:t>
            </a:r>
          </a:p>
          <a:p>
            <a:pPr marL="1027113" lvl="1" indent="-455613" algn="just">
              <a:lnSpc>
                <a:spcPct val="90000"/>
              </a:lnSpc>
            </a:pPr>
            <a:r>
              <a:rPr lang="en-US" altLang="en-US" dirty="0"/>
              <a:t>advertising to anyone interested</a:t>
            </a:r>
          </a:p>
          <a:p>
            <a:pPr marL="457200" indent="-457200" algn="just">
              <a:lnSpc>
                <a:spcPct val="90000"/>
              </a:lnSpc>
            </a:pPr>
            <a:r>
              <a:rPr lang="en-US" altLang="en-US" dirty="0"/>
              <a:t>A bidders’ conference can help clarify the buyer’s expectations</a:t>
            </a:r>
          </a:p>
          <a:p>
            <a:pPr marL="457200" indent="-457200" algn="just">
              <a:lnSpc>
                <a:spcPct val="90000"/>
              </a:lnSpc>
            </a:pPr>
            <a:endParaRPr lang="en-US" altLang="en-US"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731417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0111E4D-8DD6-401A-8EB2-28CB49A9EA93}" type="slidenum">
              <a:rPr lang="en-US" altLang="en-US"/>
              <a:pPr/>
              <a:t>21</a:t>
            </a:fld>
            <a:endParaRPr lang="en-US" altLang="en-US"/>
          </a:p>
        </p:txBody>
      </p:sp>
      <p:sp>
        <p:nvSpPr>
          <p:cNvPr id="217090" name="Rectangle 2"/>
          <p:cNvSpPr>
            <a:spLocks noGrp="1" noChangeArrowheads="1"/>
          </p:cNvSpPr>
          <p:nvPr>
            <p:ph type="title"/>
          </p:nvPr>
        </p:nvSpPr>
        <p:spPr>
          <a:xfrm>
            <a:off x="457200" y="457200"/>
            <a:ext cx="8229600" cy="1143000"/>
          </a:xfrm>
        </p:spPr>
        <p:txBody>
          <a:bodyPr/>
          <a:lstStyle/>
          <a:p>
            <a:r>
              <a:rPr lang="en-US" altLang="en-US" b="1" dirty="0">
                <a:effectLst>
                  <a:outerShdw blurRad="38100" dist="38100" dir="2700000" algn="tl">
                    <a:srgbClr val="000000">
                      <a:alpha val="43137"/>
                    </a:srgbClr>
                  </a:outerShdw>
                </a:effectLst>
              </a:rPr>
              <a:t>Source Selection</a:t>
            </a:r>
          </a:p>
        </p:txBody>
      </p:sp>
      <p:sp>
        <p:nvSpPr>
          <p:cNvPr id="217091" name="Rectangle 3"/>
          <p:cNvSpPr>
            <a:spLocks noGrp="1" noChangeArrowheads="1"/>
          </p:cNvSpPr>
          <p:nvPr>
            <p:ph type="body" idx="1"/>
          </p:nvPr>
        </p:nvSpPr>
        <p:spPr>
          <a:xfrm>
            <a:off x="457200" y="1295400"/>
            <a:ext cx="8458200" cy="4572000"/>
          </a:xfrm>
        </p:spPr>
        <p:txBody>
          <a:bodyPr/>
          <a:lstStyle/>
          <a:p>
            <a:pPr marL="457200" indent="-457200"/>
            <a:r>
              <a:rPr lang="en-US" altLang="en-US"/>
              <a:t>Source selection involves</a:t>
            </a:r>
          </a:p>
          <a:p>
            <a:pPr marL="1027113" lvl="1" indent="-455613"/>
            <a:r>
              <a:rPr lang="en-US" altLang="en-US"/>
              <a:t>evaluating bidders’ proposals</a:t>
            </a:r>
          </a:p>
          <a:p>
            <a:pPr marL="1027113" lvl="1" indent="-455613"/>
            <a:r>
              <a:rPr lang="en-US" altLang="en-US"/>
              <a:t>choosing the best one</a:t>
            </a:r>
          </a:p>
          <a:p>
            <a:pPr marL="1027113" lvl="1" indent="-455613"/>
            <a:r>
              <a:rPr lang="en-US" altLang="en-US"/>
              <a:t>negotiating the contract</a:t>
            </a:r>
          </a:p>
          <a:p>
            <a:pPr marL="1027113" lvl="1" indent="-455613"/>
            <a:r>
              <a:rPr lang="en-US" altLang="en-US"/>
              <a:t>awarding the contract		</a:t>
            </a:r>
          </a:p>
          <a:p>
            <a:pPr marL="457200" indent="-457200"/>
            <a:r>
              <a:rPr lang="en-US" altLang="en-US"/>
              <a:t>It is helpful to prepare formal evaluation procedures for selecting vendors</a:t>
            </a:r>
          </a:p>
          <a:p>
            <a:pPr marL="457200" indent="-457200"/>
            <a:r>
              <a:rPr lang="en-US" altLang="en-US"/>
              <a:t>Buyers often create a “short list”</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594295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EBEEEEE-5B18-4FBC-B283-FC4AC54CE623}" type="slidenum">
              <a:rPr lang="en-US" altLang="en-US"/>
              <a:pPr/>
              <a:t>22</a:t>
            </a:fld>
            <a:endParaRPr lang="en-US" altLang="en-US"/>
          </a:p>
        </p:txBody>
      </p:sp>
      <p:sp>
        <p:nvSpPr>
          <p:cNvPr id="218114" name="Rectangle 2"/>
          <p:cNvSpPr>
            <a:spLocks noGrp="1" noChangeArrowheads="1"/>
          </p:cNvSpPr>
          <p:nvPr>
            <p:ph type="title"/>
          </p:nvPr>
        </p:nvSpPr>
        <p:spPr/>
        <p:txBody>
          <a:bodyPr>
            <a:normAutofit fontScale="90000"/>
          </a:bodyPr>
          <a:lstStyle/>
          <a:p>
            <a:r>
              <a:rPr lang="en-US" altLang="en-US"/>
              <a:t>Figure 11-5. Sample Proposal Evaluation Sheet</a:t>
            </a:r>
          </a:p>
        </p:txBody>
      </p:sp>
      <p:pic>
        <p:nvPicPr>
          <p:cNvPr id="2181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8305800"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713907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E43B922-DB95-4E9B-928A-0BFB3E202466}" type="slidenum">
              <a:rPr lang="en-US" altLang="en-US"/>
              <a:pPr/>
              <a:t>23</a:t>
            </a:fld>
            <a:endParaRPr lang="en-US" altLang="en-US"/>
          </a:p>
        </p:txBody>
      </p:sp>
      <p:sp>
        <p:nvSpPr>
          <p:cNvPr id="219138" name="Rectangle 2"/>
          <p:cNvSpPr>
            <a:spLocks noGrp="1" noChangeArrowheads="1"/>
          </p:cNvSpPr>
          <p:nvPr>
            <p:ph type="title"/>
          </p:nvPr>
        </p:nvSpPr>
        <p:spPr/>
        <p:txBody>
          <a:bodyPr>
            <a:normAutofit fontScale="90000"/>
          </a:bodyPr>
          <a:lstStyle/>
          <a:p>
            <a:r>
              <a:rPr lang="en-US" altLang="en-US" b="1" dirty="0" smtClean="0">
                <a:effectLst>
                  <a:outerShdw blurRad="38100" dist="38100" dir="2700000" algn="tl">
                    <a:srgbClr val="000000">
                      <a:alpha val="43137"/>
                    </a:srgbClr>
                  </a:outerShdw>
                </a:effectLst>
              </a:rPr>
              <a:t>Detailed </a:t>
            </a:r>
            <a:r>
              <a:rPr lang="en-US" altLang="en-US" b="1" dirty="0">
                <a:effectLst>
                  <a:outerShdw blurRad="38100" dist="38100" dir="2700000" algn="tl">
                    <a:srgbClr val="000000">
                      <a:alpha val="43137"/>
                    </a:srgbClr>
                  </a:outerShdw>
                </a:effectLst>
              </a:rPr>
              <a:t>Criteria for Selecting Suppliers</a:t>
            </a:r>
          </a:p>
        </p:txBody>
      </p:sp>
      <p:pic>
        <p:nvPicPr>
          <p:cNvPr id="2191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014537"/>
            <a:ext cx="7629525" cy="469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486808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B823AD4-706D-4EA5-9C89-293F67AF5C27}" type="slidenum">
              <a:rPr lang="en-US" altLang="en-US"/>
              <a:pPr/>
              <a:t>24</a:t>
            </a:fld>
            <a:endParaRPr lang="en-US" altLang="en-US"/>
          </a:p>
        </p:txBody>
      </p:sp>
      <p:sp>
        <p:nvSpPr>
          <p:cNvPr id="226306" name="Rectangle 2"/>
          <p:cNvSpPr>
            <a:spLocks noGrp="1" noChangeArrowheads="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Be Careful in Selecting Suppliers and Writing Their Contracts</a:t>
            </a:r>
          </a:p>
        </p:txBody>
      </p:sp>
      <p:sp>
        <p:nvSpPr>
          <p:cNvPr id="226307" name="Rectangle 3"/>
          <p:cNvSpPr>
            <a:spLocks noGrp="1" noChangeArrowheads="1"/>
          </p:cNvSpPr>
          <p:nvPr>
            <p:ph type="body" idx="1"/>
          </p:nvPr>
        </p:nvSpPr>
        <p:spPr/>
        <p:txBody>
          <a:bodyPr>
            <a:normAutofit lnSpcReduction="10000"/>
          </a:bodyPr>
          <a:lstStyle/>
          <a:p>
            <a:pPr>
              <a:lnSpc>
                <a:spcPct val="90000"/>
              </a:lnSpc>
            </a:pPr>
            <a:r>
              <a:rPr lang="en-US" altLang="en-US"/>
              <a:t>Many dot-com companies were created to meet potential market needs, but many went out of business, mainly due to poor business planning, lack of senior management operations experience, lack of leadership, and lack of visions.  Check the stability of suppliers</a:t>
            </a:r>
          </a:p>
          <a:p>
            <a:pPr>
              <a:lnSpc>
                <a:spcPct val="90000"/>
              </a:lnSpc>
            </a:pPr>
            <a:r>
              <a:rPr lang="en-US" altLang="en-US"/>
              <a:t>Even well-known suppliers can impede project success.  Be sure to write and manage contracts well with all suppliers (see What Went Wrong?)</a:t>
            </a:r>
          </a:p>
          <a:p>
            <a:pPr>
              <a:lnSpc>
                <a:spcPct val="90000"/>
              </a:lnSpc>
            </a:pPr>
            <a:endParaRPr lang="en-US" altLang="en-US"/>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322812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C5844DF-4A44-4490-85AA-5EBDEC1FFC1F}" type="slidenum">
              <a:rPr lang="en-US" altLang="en-US"/>
              <a:pPr/>
              <a:t>25</a:t>
            </a:fld>
            <a:endParaRPr lang="en-US" altLang="en-US"/>
          </a:p>
        </p:txBody>
      </p:sp>
      <p:sp>
        <p:nvSpPr>
          <p:cNvPr id="220162" name="Rectangle 2"/>
          <p:cNvSpPr>
            <a:spLocks noGrp="1" noChangeArrowheads="1"/>
          </p:cNvSpPr>
          <p:nvPr>
            <p:ph type="title"/>
          </p:nvPr>
        </p:nvSpPr>
        <p:spPr>
          <a:xfrm>
            <a:off x="685800" y="261937"/>
            <a:ext cx="7924800" cy="652463"/>
          </a:xfrm>
        </p:spPr>
        <p:txBody>
          <a:bodyPr>
            <a:normAutofit fontScale="90000"/>
          </a:bodyPr>
          <a:lstStyle/>
          <a:p>
            <a:r>
              <a:rPr lang="en-US" altLang="en-US" b="1">
                <a:effectLst>
                  <a:outerShdw blurRad="38100" dist="38100" dir="2700000" algn="tl">
                    <a:srgbClr val="000000">
                      <a:alpha val="43137"/>
                    </a:srgbClr>
                  </a:outerShdw>
                </a:effectLst>
              </a:rPr>
              <a:t>Contract Administration</a:t>
            </a:r>
          </a:p>
        </p:txBody>
      </p:sp>
      <p:sp>
        <p:nvSpPr>
          <p:cNvPr id="220163" name="Rectangle 3"/>
          <p:cNvSpPr>
            <a:spLocks noGrp="1" noChangeArrowheads="1"/>
          </p:cNvSpPr>
          <p:nvPr>
            <p:ph type="body" idx="1"/>
          </p:nvPr>
        </p:nvSpPr>
        <p:spPr>
          <a:xfrm>
            <a:off x="533400" y="1143000"/>
            <a:ext cx="8186738" cy="4791075"/>
          </a:xfrm>
        </p:spPr>
        <p:txBody>
          <a:bodyPr/>
          <a:lstStyle/>
          <a:p>
            <a:pPr marL="457200" indent="-457200" algn="just"/>
            <a:r>
              <a:rPr lang="en-US" altLang="en-US" dirty="0"/>
              <a:t>Contract administration ensures that the seller’s performance meets contractual requirements</a:t>
            </a:r>
          </a:p>
          <a:p>
            <a:pPr marL="457200" indent="-457200" algn="just"/>
            <a:r>
              <a:rPr lang="en-US" altLang="en-US" dirty="0"/>
              <a:t>Contracts are legal relationships, so it is important that legal and contracting professionals be involved in writing and administering contracts</a:t>
            </a:r>
          </a:p>
          <a:p>
            <a:pPr marL="457200" indent="-457200" algn="just"/>
            <a:r>
              <a:rPr lang="en-US" altLang="en-US" dirty="0"/>
              <a:t>Many project managers ignore contractual issues, which can result in serious problems</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425516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A3C32A5-7ACB-4A1A-BB74-1451D5E6C57B}" type="slidenum">
              <a:rPr lang="en-US" altLang="en-US"/>
              <a:pPr/>
              <a:t>26</a:t>
            </a:fld>
            <a:endParaRPr lang="en-US" altLang="en-US"/>
          </a:p>
        </p:txBody>
      </p:sp>
      <p:sp>
        <p:nvSpPr>
          <p:cNvPr id="221186" name="Rectangle 2"/>
          <p:cNvSpPr>
            <a:spLocks noGrp="1" noChangeArrowheads="1"/>
          </p:cNvSpPr>
          <p:nvPr>
            <p:ph type="title"/>
          </p:nvPr>
        </p:nvSpPr>
        <p:spPr>
          <a:xfrm>
            <a:off x="1219200" y="560387"/>
            <a:ext cx="7620000" cy="735013"/>
          </a:xfrm>
        </p:spPr>
        <p:txBody>
          <a:bodyPr>
            <a:normAutofit fontScale="90000"/>
          </a:bodyPr>
          <a:lstStyle/>
          <a:p>
            <a:r>
              <a:rPr lang="en-US" altLang="en-US" b="1" dirty="0">
                <a:effectLst>
                  <a:outerShdw blurRad="38100" dist="38100" dir="2700000" algn="tl">
                    <a:srgbClr val="000000">
                      <a:alpha val="43137"/>
                    </a:srgbClr>
                  </a:outerShdw>
                </a:effectLst>
              </a:rPr>
              <a:t>Suggestions on Change Control for Contracts</a:t>
            </a:r>
            <a:endParaRPr lang="en-US" altLang="en-US" sz="6000" b="1" dirty="0">
              <a:effectLst>
                <a:outerShdw blurRad="38100" dist="38100" dir="2700000" algn="tl">
                  <a:srgbClr val="000000">
                    <a:alpha val="43137"/>
                  </a:srgbClr>
                </a:outerShdw>
              </a:effectLst>
            </a:endParaRPr>
          </a:p>
        </p:txBody>
      </p:sp>
      <p:sp>
        <p:nvSpPr>
          <p:cNvPr id="221187" name="Rectangle 3"/>
          <p:cNvSpPr>
            <a:spLocks noGrp="1" noChangeArrowheads="1"/>
          </p:cNvSpPr>
          <p:nvPr>
            <p:ph type="body" idx="1"/>
          </p:nvPr>
        </p:nvSpPr>
        <p:spPr>
          <a:xfrm>
            <a:off x="381000" y="1371600"/>
            <a:ext cx="8186738" cy="4791075"/>
          </a:xfrm>
        </p:spPr>
        <p:txBody>
          <a:bodyPr/>
          <a:lstStyle/>
          <a:p>
            <a:pPr marL="457200" indent="-457200" algn="just">
              <a:lnSpc>
                <a:spcPct val="90000"/>
              </a:lnSpc>
            </a:pPr>
            <a:r>
              <a:rPr lang="en-US" altLang="en-US" sz="2800" dirty="0"/>
              <a:t>Changes to any part of the project need to be reviewed, approved, and documented by the same people in the same way that the original part of the plan was approved</a:t>
            </a:r>
          </a:p>
          <a:p>
            <a:pPr marL="457200" indent="-457200" algn="just">
              <a:lnSpc>
                <a:spcPct val="90000"/>
              </a:lnSpc>
            </a:pPr>
            <a:r>
              <a:rPr lang="en-US" altLang="en-US" sz="2800" dirty="0"/>
              <a:t>Evaluation of any change should include an impact analysis. How will the change affect the scope, time, cost, and quality of the goods or services being provided? </a:t>
            </a:r>
          </a:p>
          <a:p>
            <a:pPr marL="457200" indent="-457200" algn="just">
              <a:lnSpc>
                <a:spcPct val="90000"/>
              </a:lnSpc>
            </a:pPr>
            <a:r>
              <a:rPr lang="en-US" altLang="en-US" sz="2800" dirty="0"/>
              <a:t>Changes must be documented in writing. Project team members should also document all important meetings and telephone phone calls</a:t>
            </a:r>
            <a:endParaRPr lang="en-US" altLang="en-US" dirty="0"/>
          </a:p>
          <a:p>
            <a:pPr marL="457200" indent="-457200" algn="just">
              <a:lnSpc>
                <a:spcPct val="90000"/>
              </a:lnSpc>
            </a:pPr>
            <a:endParaRPr lang="en-US" altLang="en-US"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496471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18F6EF8-802D-4550-828D-328CDD89C36F}" type="slidenum">
              <a:rPr lang="en-US" altLang="en-US"/>
              <a:pPr/>
              <a:t>27</a:t>
            </a:fld>
            <a:endParaRPr lang="en-US" altLang="en-US"/>
          </a:p>
        </p:txBody>
      </p:sp>
      <p:sp>
        <p:nvSpPr>
          <p:cNvPr id="222210" name="Rectangle 2"/>
          <p:cNvSpPr>
            <a:spLocks noGrp="1" noChangeArrowheads="1"/>
          </p:cNvSpPr>
          <p:nvPr>
            <p:ph type="title"/>
          </p:nvPr>
        </p:nvSpPr>
        <p:spPr>
          <a:xfrm>
            <a:off x="457200" y="304800"/>
            <a:ext cx="8229600" cy="1143000"/>
          </a:xfrm>
        </p:spPr>
        <p:txBody>
          <a:bodyPr/>
          <a:lstStyle/>
          <a:p>
            <a:r>
              <a:rPr lang="en-US" altLang="en-US" b="1" dirty="0">
                <a:effectLst>
                  <a:outerShdw blurRad="38100" dist="38100" dir="2700000" algn="tl">
                    <a:srgbClr val="000000">
                      <a:alpha val="43137"/>
                    </a:srgbClr>
                  </a:outerShdw>
                </a:effectLst>
              </a:rPr>
              <a:t>Contract Close-out</a:t>
            </a:r>
          </a:p>
        </p:txBody>
      </p:sp>
      <p:sp>
        <p:nvSpPr>
          <p:cNvPr id="222211" name="Rectangle 3"/>
          <p:cNvSpPr>
            <a:spLocks noGrp="1" noChangeArrowheads="1"/>
          </p:cNvSpPr>
          <p:nvPr>
            <p:ph type="body" idx="1"/>
          </p:nvPr>
        </p:nvSpPr>
        <p:spPr>
          <a:xfrm>
            <a:off x="381000" y="1447800"/>
            <a:ext cx="8458200" cy="4572000"/>
          </a:xfrm>
        </p:spPr>
        <p:txBody>
          <a:bodyPr/>
          <a:lstStyle/>
          <a:p>
            <a:pPr algn="just"/>
            <a:r>
              <a:rPr lang="en-US" altLang="en-US" dirty="0"/>
              <a:t>Contract close-out includes</a:t>
            </a:r>
          </a:p>
          <a:p>
            <a:pPr lvl="1" algn="just"/>
            <a:r>
              <a:rPr lang="en-US" altLang="en-US" dirty="0"/>
              <a:t>product verification to determine if all work was completed correctly and satisfactorily</a:t>
            </a:r>
          </a:p>
          <a:p>
            <a:pPr lvl="1" algn="just"/>
            <a:r>
              <a:rPr lang="en-US" altLang="en-US" dirty="0"/>
              <a:t>administrative activities to update records to reflect final results</a:t>
            </a:r>
          </a:p>
          <a:p>
            <a:pPr lvl="1" algn="just"/>
            <a:r>
              <a:rPr lang="en-US" altLang="en-US" dirty="0"/>
              <a:t>archiving information for future use</a:t>
            </a:r>
          </a:p>
          <a:p>
            <a:pPr algn="just"/>
            <a:r>
              <a:rPr lang="en-US" altLang="en-US" dirty="0"/>
              <a:t>Procurement audits identify lessons learned in the procurement process</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859123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63D22F0-06A6-4063-8023-4C46F08A7F12}" type="slidenum">
              <a:rPr lang="en-US" altLang="en-US"/>
              <a:pPr/>
              <a:t>28</a:t>
            </a:fld>
            <a:endParaRPr lang="en-US" altLang="en-US"/>
          </a:p>
        </p:txBody>
      </p:sp>
      <p:sp>
        <p:nvSpPr>
          <p:cNvPr id="223234" name="Rectangle 2"/>
          <p:cNvSpPr>
            <a:spLocks noGrp="1" noChangeArrowheads="1"/>
          </p:cNvSpPr>
          <p:nvPr>
            <p:ph type="title"/>
          </p:nvPr>
        </p:nvSpPr>
        <p:spPr>
          <a:xfrm>
            <a:off x="762000" y="576262"/>
            <a:ext cx="7924800" cy="490538"/>
          </a:xfrm>
        </p:spPr>
        <p:txBody>
          <a:bodyPr>
            <a:normAutofit fontScale="90000"/>
          </a:bodyPr>
          <a:lstStyle/>
          <a:p>
            <a:r>
              <a:rPr lang="en-US" altLang="en-US" sz="4000" b="1" dirty="0">
                <a:effectLst>
                  <a:outerShdw blurRad="38100" dist="38100" dir="2700000" algn="tl">
                    <a:srgbClr val="000000">
                      <a:alpha val="43137"/>
                    </a:srgbClr>
                  </a:outerShdw>
                </a:effectLst>
              </a:rPr>
              <a:t>Using Software to Assist in Project Procurement Management</a:t>
            </a:r>
          </a:p>
        </p:txBody>
      </p:sp>
      <p:sp>
        <p:nvSpPr>
          <p:cNvPr id="223235" name="Rectangle 3"/>
          <p:cNvSpPr>
            <a:spLocks noGrp="1" noChangeArrowheads="1"/>
          </p:cNvSpPr>
          <p:nvPr>
            <p:ph type="body" idx="1"/>
          </p:nvPr>
        </p:nvSpPr>
        <p:spPr>
          <a:xfrm>
            <a:off x="228600" y="1066800"/>
            <a:ext cx="8186738" cy="4791075"/>
          </a:xfrm>
        </p:spPr>
        <p:txBody>
          <a:bodyPr/>
          <a:lstStyle/>
          <a:p>
            <a:pPr marL="1370013" lvl="2" algn="just">
              <a:lnSpc>
                <a:spcPct val="90000"/>
              </a:lnSpc>
              <a:buFontTx/>
              <a:buNone/>
            </a:pPr>
            <a:endParaRPr lang="en-US" altLang="en-US" sz="1800"/>
          </a:p>
          <a:p>
            <a:pPr marL="457200" indent="-457200">
              <a:lnSpc>
                <a:spcPct val="90000"/>
              </a:lnSpc>
            </a:pPr>
            <a:r>
              <a:rPr lang="en-US" altLang="en-US" sz="2400"/>
              <a:t>Word processing software helps in writing proposals and contracts, spreadsheets help in evaluating suppliers, databases help track suppliers, and presentation software aids in presenting procurement-related information</a:t>
            </a:r>
          </a:p>
          <a:p>
            <a:pPr marL="457200" indent="-457200">
              <a:lnSpc>
                <a:spcPct val="90000"/>
              </a:lnSpc>
            </a:pPr>
            <a:r>
              <a:rPr lang="en-US" altLang="en-US" sz="2400"/>
              <a:t>In the late 1990s and early 2000s, many companies started using e-procurement software to do many procurement functions electronically</a:t>
            </a:r>
          </a:p>
          <a:p>
            <a:pPr marL="457200" indent="-457200">
              <a:lnSpc>
                <a:spcPct val="90000"/>
              </a:lnSpc>
            </a:pPr>
            <a:r>
              <a:rPr lang="en-US" altLang="en-US" sz="2400"/>
              <a:t>Companies such as Commerce One, Ariba, Concur Technologies, SAS, and Baan provide corporate procurement services over the Internet</a:t>
            </a:r>
          </a:p>
          <a:p>
            <a:pPr marL="457200" indent="-457200">
              <a:lnSpc>
                <a:spcPct val="90000"/>
              </a:lnSpc>
            </a:pPr>
            <a:r>
              <a:rPr lang="en-US" altLang="en-US" sz="2400"/>
              <a:t>Organizations also use other Internet tools to help find information on suppliers or auction goods and services</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151183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altLang="en-US" b="1" dirty="0" smtClean="0">
                <a:effectLst>
                  <a:outerShdw blurRad="38100" dist="38100" dir="2700000" algn="tl">
                    <a:srgbClr val="000000">
                      <a:alpha val="43137"/>
                    </a:srgbClr>
                  </a:outerShdw>
                </a:effectLst>
              </a:rPr>
              <a:t>References</a:t>
            </a:r>
            <a:endParaRPr lang="en-US" altLang="en-US" b="1" dirty="0">
              <a:effectLst>
                <a:outerShdw blurRad="38100" dist="38100" dir="2700000" algn="tl">
                  <a:srgbClr val="000000">
                    <a:alpha val="43137"/>
                  </a:srgbClr>
                </a:outerShdw>
              </a:effectLst>
            </a:endParaRPr>
          </a:p>
        </p:txBody>
      </p:sp>
      <p:sp>
        <p:nvSpPr>
          <p:cNvPr id="245763" name="Rectangle 3"/>
          <p:cNvSpPr>
            <a:spLocks noGrp="1" noChangeArrowheads="1"/>
          </p:cNvSpPr>
          <p:nvPr>
            <p:ph idx="1"/>
          </p:nvPr>
        </p:nvSpPr>
        <p:spPr/>
        <p:txBody>
          <a:bodyPr>
            <a:normAutofit/>
          </a:bodyPr>
          <a:lstStyle/>
          <a:p>
            <a:pPr algn="just">
              <a:spcBef>
                <a:spcPct val="40000"/>
              </a:spcBef>
            </a:pPr>
            <a:r>
              <a:rPr lang="en-US" dirty="0" smtClean="0"/>
              <a:t>“Information </a:t>
            </a:r>
            <a:r>
              <a:rPr lang="en-US" dirty="0"/>
              <a:t>Technology Project Management</a:t>
            </a:r>
            <a:r>
              <a:rPr lang="en-US" dirty="0" smtClean="0"/>
              <a:t>”, </a:t>
            </a:r>
            <a:r>
              <a:rPr lang="en-US" dirty="0"/>
              <a:t>Kathy Schwalbe, </a:t>
            </a:r>
            <a:r>
              <a:rPr lang="en-US" dirty="0" smtClean="0"/>
              <a:t>sixth </a:t>
            </a:r>
            <a:r>
              <a:rPr lang="en-US" dirty="0"/>
              <a:t>Edition, THOMSON Course </a:t>
            </a:r>
            <a:r>
              <a:rPr lang="en-US" dirty="0" smtClean="0"/>
              <a:t>Technology</a:t>
            </a:r>
            <a:endParaRPr lang="en-US" dirty="0"/>
          </a:p>
          <a:p>
            <a:pPr marL="0" indent="0" algn="just">
              <a:spcBef>
                <a:spcPct val="40000"/>
              </a:spcBef>
              <a:buNone/>
            </a:pPr>
            <a:endParaRPr lang="en-US" altLang="en-US" dirty="0"/>
          </a:p>
        </p:txBody>
      </p:sp>
      <p:sp>
        <p:nvSpPr>
          <p:cNvPr id="5" name="Slide Number Placeholder 4"/>
          <p:cNvSpPr>
            <a:spLocks noGrp="1"/>
          </p:cNvSpPr>
          <p:nvPr>
            <p:ph type="sldNum" sz="quarter" idx="12"/>
          </p:nvPr>
        </p:nvSpPr>
        <p:spPr/>
        <p:txBody>
          <a:bodyPr/>
          <a:lstStyle/>
          <a:p>
            <a:fld id="{90C7EE52-0A3E-4056-BF10-76CEB3A6A0B6}" type="slidenum">
              <a:rPr lang="en-US" altLang="en-US"/>
              <a:pPr/>
              <a:t>29</a:t>
            </a:fld>
            <a:endParaRPr lang="en-US" altLang="en-US"/>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992489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effectLst>
                  <a:outerShdw blurRad="38100" dist="38100" dir="2700000" algn="tl">
                    <a:srgbClr val="000000">
                      <a:alpha val="43137"/>
                    </a:srgbClr>
                  </a:outerShdw>
                </a:effectLst>
              </a:rPr>
              <a:t>Project </a:t>
            </a:r>
            <a:r>
              <a:rPr lang="en-US" b="1" dirty="0">
                <a:effectLst>
                  <a:outerShdw blurRad="38100" dist="38100" dir="2700000" algn="tl">
                    <a:srgbClr val="000000">
                      <a:alpha val="43137"/>
                    </a:srgbClr>
                  </a:outerShdw>
                </a:effectLst>
              </a:rPr>
              <a:t>Procurement </a:t>
            </a:r>
            <a:r>
              <a:rPr lang="en-US" altLang="en-US" b="1" dirty="0">
                <a:effectLst>
                  <a:outerShdw blurRad="38100" dist="38100" dir="2700000" algn="tl">
                    <a:srgbClr val="000000">
                      <a:alpha val="43137"/>
                    </a:srgbClr>
                  </a:outerShdw>
                </a:effectLst>
              </a:rPr>
              <a:t>Management</a:t>
            </a:r>
            <a:endParaRPr lang="en-US" dirty="0"/>
          </a:p>
        </p:txBody>
      </p:sp>
      <p:sp>
        <p:nvSpPr>
          <p:cNvPr id="3" name="Content Placeholder 2"/>
          <p:cNvSpPr>
            <a:spLocks noGrp="1"/>
          </p:cNvSpPr>
          <p:nvPr>
            <p:ph idx="1"/>
          </p:nvPr>
        </p:nvSpPr>
        <p:spPr/>
        <p:txBody>
          <a:bodyPr>
            <a:normAutofit/>
          </a:bodyPr>
          <a:lstStyle/>
          <a:p>
            <a:pPr algn="just"/>
            <a:r>
              <a:rPr lang="en-US" b="1" dirty="0"/>
              <a:t>Procurement </a:t>
            </a:r>
            <a:r>
              <a:rPr lang="en-US" dirty="0"/>
              <a:t>means acquiring goods </a:t>
            </a:r>
            <a:r>
              <a:rPr lang="en-US" dirty="0" smtClean="0"/>
              <a:t>and/or services </a:t>
            </a:r>
            <a:r>
              <a:rPr lang="en-US" dirty="0"/>
              <a:t>from an outside source.</a:t>
            </a:r>
            <a:endParaRPr lang="en-US" altLang="en-US" dirty="0" smtClean="0"/>
          </a:p>
          <a:p>
            <a:pPr algn="just"/>
            <a:r>
              <a:rPr lang="en-US" altLang="en-US" dirty="0" smtClean="0"/>
              <a:t>Project </a:t>
            </a:r>
            <a:r>
              <a:rPr lang="en-US" dirty="0"/>
              <a:t>Procurement </a:t>
            </a:r>
            <a:r>
              <a:rPr lang="en-US" altLang="en-US" dirty="0" smtClean="0"/>
              <a:t>Management</a:t>
            </a:r>
            <a:r>
              <a:rPr lang="en-US" altLang="en-US" dirty="0"/>
              <a:t> </a:t>
            </a:r>
            <a:r>
              <a:rPr lang="en-US" altLang="en-US" dirty="0" smtClean="0"/>
              <a:t>includes the processes required to  </a:t>
            </a:r>
            <a:r>
              <a:rPr lang="en-US" dirty="0" smtClean="0"/>
              <a:t>Acquiring goods </a:t>
            </a:r>
            <a:r>
              <a:rPr lang="en-US" dirty="0"/>
              <a:t>and services for a project from outside </a:t>
            </a:r>
            <a:r>
              <a:rPr lang="en-US" dirty="0" smtClean="0"/>
              <a:t>the performing </a:t>
            </a:r>
            <a:r>
              <a:rPr lang="en-US" dirty="0"/>
              <a:t>organization.</a:t>
            </a:r>
          </a:p>
        </p:txBody>
      </p:sp>
      <p:sp>
        <p:nvSpPr>
          <p:cNvPr id="4" name="Slide Number Placeholder 3"/>
          <p:cNvSpPr>
            <a:spLocks noGrp="1"/>
          </p:cNvSpPr>
          <p:nvPr>
            <p:ph type="sldNum" sz="quarter" idx="12"/>
          </p:nvPr>
        </p:nvSpPr>
        <p:spPr/>
        <p:txBody>
          <a:bodyPr/>
          <a:lstStyle/>
          <a:p>
            <a:fld id="{69DF41BC-A65B-474A-AE0C-E6F644097D1E}" type="slidenum">
              <a:rPr lang="en-US" smtClean="0"/>
              <a:pPr/>
              <a:t>3</a:t>
            </a:fld>
            <a:endParaRPr lang="en-US"/>
          </a:p>
        </p:txBody>
      </p:sp>
      <p:sp>
        <p:nvSpPr>
          <p:cNvPr id="5" name="TextBox 4"/>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34858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Project </a:t>
            </a:r>
            <a:r>
              <a:rPr lang="en-US" b="1" dirty="0">
                <a:effectLst>
                  <a:outerShdw blurRad="38100" dist="38100" dir="2700000" algn="tl">
                    <a:srgbClr val="000000">
                      <a:alpha val="43137"/>
                    </a:srgbClr>
                  </a:outerShdw>
                </a:effectLst>
              </a:rPr>
              <a:t>Procurement </a:t>
            </a:r>
            <a:r>
              <a:rPr lang="en-US" altLang="en-US" b="1" dirty="0" smtClean="0">
                <a:effectLst>
                  <a:outerShdw blurRad="38100" dist="38100" dir="2700000" algn="tl">
                    <a:srgbClr val="000000">
                      <a:alpha val="43137"/>
                    </a:srgbClr>
                  </a:outerShdw>
                </a:effectLst>
              </a:rPr>
              <a:t>Management Processes</a:t>
            </a:r>
            <a:endParaRPr lang="en-US" dirty="0"/>
          </a:p>
        </p:txBody>
      </p:sp>
      <p:sp>
        <p:nvSpPr>
          <p:cNvPr id="3" name="Content Placeholder 2"/>
          <p:cNvSpPr>
            <a:spLocks noGrp="1"/>
          </p:cNvSpPr>
          <p:nvPr>
            <p:ph idx="1"/>
          </p:nvPr>
        </p:nvSpPr>
        <p:spPr>
          <a:xfrm>
            <a:off x="457200" y="1905000"/>
            <a:ext cx="8534400" cy="4221163"/>
          </a:xfrm>
        </p:spPr>
        <p:txBody>
          <a:bodyPr>
            <a:normAutofit fontScale="92500"/>
          </a:bodyPr>
          <a:lstStyle/>
          <a:p>
            <a:pPr marL="0" indent="0" algn="just">
              <a:buNone/>
            </a:pPr>
            <a:r>
              <a:rPr lang="en-US" dirty="0"/>
              <a:t>Processes include:</a:t>
            </a:r>
          </a:p>
          <a:p>
            <a:pPr marL="0" indent="0" algn="just">
              <a:buNone/>
            </a:pPr>
            <a:r>
              <a:rPr lang="en-US" dirty="0"/>
              <a:t>– </a:t>
            </a:r>
            <a:r>
              <a:rPr lang="en-US" b="1" dirty="0"/>
              <a:t>Planning purchases and acquisitions</a:t>
            </a:r>
            <a:r>
              <a:rPr lang="en-US" dirty="0"/>
              <a:t>: </a:t>
            </a:r>
            <a:r>
              <a:rPr lang="en-US" dirty="0" smtClean="0"/>
              <a:t>determining what </a:t>
            </a:r>
            <a:r>
              <a:rPr lang="en-US" dirty="0"/>
              <a:t>to procure, when, and how.</a:t>
            </a:r>
          </a:p>
          <a:p>
            <a:pPr marL="0" indent="0" algn="just">
              <a:buNone/>
            </a:pPr>
            <a:r>
              <a:rPr lang="en-US" dirty="0"/>
              <a:t>– </a:t>
            </a:r>
            <a:r>
              <a:rPr lang="en-US" b="1" dirty="0"/>
              <a:t>Planning contracting</a:t>
            </a:r>
            <a:r>
              <a:rPr lang="en-US" dirty="0"/>
              <a:t>: Describing requirements for</a:t>
            </a:r>
          </a:p>
          <a:p>
            <a:pPr marL="0" indent="0" algn="just">
              <a:buNone/>
            </a:pPr>
            <a:r>
              <a:rPr lang="en-US" dirty="0"/>
              <a:t>the products or services desired from </a:t>
            </a:r>
            <a:r>
              <a:rPr lang="en-US" dirty="0" smtClean="0"/>
              <a:t>the procurement </a:t>
            </a:r>
            <a:r>
              <a:rPr lang="en-US" dirty="0"/>
              <a:t>and identifying potential sources </a:t>
            </a:r>
            <a:r>
              <a:rPr lang="en-US" dirty="0" smtClean="0"/>
              <a:t>or </a:t>
            </a:r>
            <a:r>
              <a:rPr lang="en-US" b="1" dirty="0" smtClean="0"/>
              <a:t>sellers </a:t>
            </a:r>
            <a:r>
              <a:rPr lang="en-US" dirty="0"/>
              <a:t>(contractors, suppliers, or providers </a:t>
            </a:r>
            <a:r>
              <a:rPr lang="en-US" dirty="0" smtClean="0"/>
              <a:t>who provide </a:t>
            </a:r>
            <a:r>
              <a:rPr lang="en-US" dirty="0"/>
              <a:t>goods and services to other organizations).</a:t>
            </a:r>
          </a:p>
        </p:txBody>
      </p:sp>
      <p:sp>
        <p:nvSpPr>
          <p:cNvPr id="4" name="Slide Number Placeholder 3"/>
          <p:cNvSpPr>
            <a:spLocks noGrp="1"/>
          </p:cNvSpPr>
          <p:nvPr>
            <p:ph type="sldNum" sz="quarter" idx="12"/>
          </p:nvPr>
        </p:nvSpPr>
        <p:spPr/>
        <p:txBody>
          <a:bodyPr/>
          <a:lstStyle/>
          <a:p>
            <a:fld id="{69DF41BC-A65B-474A-AE0C-E6F644097D1E}" type="slidenum">
              <a:rPr lang="en-US" smtClean="0"/>
              <a:pPr/>
              <a:t>4</a:t>
            </a:fld>
            <a:endParaRPr lang="en-US"/>
          </a:p>
        </p:txBody>
      </p:sp>
      <p:sp>
        <p:nvSpPr>
          <p:cNvPr id="5" name="TextBox 4"/>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65041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Project </a:t>
            </a:r>
            <a:r>
              <a:rPr lang="en-US" b="1" dirty="0">
                <a:effectLst>
                  <a:outerShdw blurRad="38100" dist="38100" dir="2700000" algn="tl">
                    <a:srgbClr val="000000">
                      <a:alpha val="43137"/>
                    </a:srgbClr>
                  </a:outerShdw>
                </a:effectLst>
              </a:rPr>
              <a:t>Procurement </a:t>
            </a:r>
            <a:r>
              <a:rPr lang="en-US" altLang="en-US" b="1" dirty="0">
                <a:effectLst>
                  <a:outerShdw blurRad="38100" dist="38100" dir="2700000" algn="tl">
                    <a:srgbClr val="000000">
                      <a:alpha val="43137"/>
                    </a:srgbClr>
                  </a:outerShdw>
                </a:effectLst>
              </a:rPr>
              <a:t>Management Processes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Requesting seller responses</a:t>
            </a:r>
            <a:r>
              <a:rPr lang="en-US" dirty="0"/>
              <a:t>: Obtaining information</a:t>
            </a:r>
            <a:r>
              <a:rPr lang="en-US" dirty="0" smtClean="0"/>
              <a:t>, quotes</a:t>
            </a:r>
            <a:r>
              <a:rPr lang="en-US" dirty="0"/>
              <a:t>, bids, offers, or proposals from sellers, </a:t>
            </a:r>
            <a:r>
              <a:rPr lang="en-US" dirty="0" smtClean="0"/>
              <a:t>as appropriate</a:t>
            </a:r>
            <a:r>
              <a:rPr lang="en-US" dirty="0"/>
              <a:t>.</a:t>
            </a:r>
          </a:p>
          <a:p>
            <a:pPr algn="just"/>
            <a:r>
              <a:rPr lang="en-US" b="1" dirty="0" smtClean="0"/>
              <a:t>Selecting </a:t>
            </a:r>
            <a:r>
              <a:rPr lang="en-US" b="1" dirty="0"/>
              <a:t>sellers</a:t>
            </a:r>
            <a:r>
              <a:rPr lang="en-US" dirty="0"/>
              <a:t>: Choosing from among </a:t>
            </a:r>
            <a:r>
              <a:rPr lang="en-US" dirty="0" smtClean="0"/>
              <a:t>potential suppliers </a:t>
            </a:r>
            <a:r>
              <a:rPr lang="en-US" dirty="0"/>
              <a:t>through a process of evaluating potential </a:t>
            </a:r>
            <a:r>
              <a:rPr lang="en-US" dirty="0" smtClean="0"/>
              <a:t>sellers and </a:t>
            </a:r>
            <a:r>
              <a:rPr lang="en-US" dirty="0"/>
              <a:t>negotiating the contract.</a:t>
            </a:r>
          </a:p>
          <a:p>
            <a:pPr algn="just"/>
            <a:r>
              <a:rPr lang="en-US" b="1" dirty="0" smtClean="0"/>
              <a:t>Administering </a:t>
            </a:r>
            <a:r>
              <a:rPr lang="en-US" b="1" dirty="0"/>
              <a:t>the contract</a:t>
            </a:r>
            <a:r>
              <a:rPr lang="en-US" dirty="0"/>
              <a:t>: Managing the </a:t>
            </a:r>
            <a:r>
              <a:rPr lang="en-US" dirty="0" smtClean="0"/>
              <a:t>relationship with </a:t>
            </a:r>
            <a:r>
              <a:rPr lang="en-US" dirty="0"/>
              <a:t>the selected seller.</a:t>
            </a:r>
          </a:p>
          <a:p>
            <a:pPr algn="just"/>
            <a:r>
              <a:rPr lang="en-US" b="1" dirty="0" smtClean="0"/>
              <a:t>Closing </a:t>
            </a:r>
            <a:r>
              <a:rPr lang="en-US" b="1" dirty="0"/>
              <a:t>the contract</a:t>
            </a:r>
            <a:r>
              <a:rPr lang="en-US" dirty="0"/>
              <a:t>: Completing and settling </a:t>
            </a:r>
            <a:r>
              <a:rPr lang="en-US" dirty="0" smtClean="0"/>
              <a:t>each contract</a:t>
            </a:r>
            <a:r>
              <a:rPr lang="en-US" dirty="0"/>
              <a:t>, including resolving any open items.</a:t>
            </a:r>
          </a:p>
        </p:txBody>
      </p:sp>
      <p:sp>
        <p:nvSpPr>
          <p:cNvPr id="4" name="Slide Number Placeholder 3"/>
          <p:cNvSpPr>
            <a:spLocks noGrp="1"/>
          </p:cNvSpPr>
          <p:nvPr>
            <p:ph type="sldNum" sz="quarter" idx="12"/>
          </p:nvPr>
        </p:nvSpPr>
        <p:spPr/>
        <p:txBody>
          <a:bodyPr/>
          <a:lstStyle/>
          <a:p>
            <a:fld id="{69DF41BC-A65B-474A-AE0C-E6F644097D1E}" type="slidenum">
              <a:rPr lang="en-US" smtClean="0"/>
              <a:pPr/>
              <a:t>5</a:t>
            </a:fld>
            <a:endParaRPr lang="en-US"/>
          </a:p>
        </p:txBody>
      </p:sp>
      <p:sp>
        <p:nvSpPr>
          <p:cNvPr id="5" name="TextBox 4"/>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3961075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0B336E-A686-40E2-A189-BBC911264FE2}" type="slidenum">
              <a:rPr lang="en-US" altLang="en-US"/>
              <a:pPr/>
              <a:t>6</a:t>
            </a:fld>
            <a:endParaRPr lang="en-US" altLang="en-US"/>
          </a:p>
        </p:txBody>
      </p:sp>
      <p:sp>
        <p:nvSpPr>
          <p:cNvPr id="201730"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Why Outsource?</a:t>
            </a:r>
          </a:p>
        </p:txBody>
      </p:sp>
      <p:sp>
        <p:nvSpPr>
          <p:cNvPr id="201731" name="Rectangle 3"/>
          <p:cNvSpPr>
            <a:spLocks noGrp="1" noChangeArrowheads="1"/>
          </p:cNvSpPr>
          <p:nvPr>
            <p:ph type="body" idx="1"/>
          </p:nvPr>
        </p:nvSpPr>
        <p:spPr/>
        <p:txBody>
          <a:bodyPr/>
          <a:lstStyle/>
          <a:p>
            <a:r>
              <a:rPr lang="en-US" altLang="en-US"/>
              <a:t>To reduce both fixed and recurrent costs</a:t>
            </a:r>
          </a:p>
          <a:p>
            <a:r>
              <a:rPr lang="en-US" altLang="en-US"/>
              <a:t>To allow the client organization to focus on its core business</a:t>
            </a:r>
          </a:p>
          <a:p>
            <a:r>
              <a:rPr lang="en-US" altLang="en-US"/>
              <a:t>To access skills and technologies</a:t>
            </a:r>
          </a:p>
          <a:p>
            <a:r>
              <a:rPr lang="en-US" altLang="en-US"/>
              <a:t>To provide flexibility</a:t>
            </a:r>
          </a:p>
          <a:p>
            <a:r>
              <a:rPr lang="en-US" altLang="en-US"/>
              <a:t>To increase accountability</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95016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1482BBE-9CCA-40D6-8911-E4C75C1700D6}" type="slidenum">
              <a:rPr lang="en-US" altLang="en-US"/>
              <a:pPr/>
              <a:t>7</a:t>
            </a:fld>
            <a:endParaRPr lang="en-US" altLang="en-US"/>
          </a:p>
        </p:txBody>
      </p:sp>
      <p:sp>
        <p:nvSpPr>
          <p:cNvPr id="203778" name="Rectangle 2"/>
          <p:cNvSpPr>
            <a:spLocks noGrp="1" noChangeArrowheads="1"/>
          </p:cNvSpPr>
          <p:nvPr>
            <p:ph type="title"/>
          </p:nvPr>
        </p:nvSpPr>
        <p:spPr/>
        <p:txBody>
          <a:bodyPr>
            <a:normAutofit fontScale="90000"/>
          </a:bodyPr>
          <a:lstStyle/>
          <a:p>
            <a:r>
              <a:rPr lang="en-US" altLang="en-US" sz="3600" b="1" dirty="0" smtClean="0">
                <a:effectLst>
                  <a:outerShdw blurRad="38100" dist="38100" dir="2700000" algn="tl">
                    <a:srgbClr val="000000">
                      <a:alpha val="43137"/>
                    </a:srgbClr>
                  </a:outerShdw>
                </a:effectLst>
              </a:rPr>
              <a:t> </a:t>
            </a:r>
            <a:r>
              <a:rPr lang="en-US" altLang="en-US" sz="3600" b="1" dirty="0">
                <a:effectLst>
                  <a:outerShdw blurRad="38100" dist="38100" dir="2700000" algn="tl">
                    <a:srgbClr val="000000">
                      <a:alpha val="43137"/>
                    </a:srgbClr>
                  </a:outerShdw>
                </a:effectLst>
              </a:rPr>
              <a:t>Project Procurement Management Processes and Key Outputs</a:t>
            </a:r>
            <a:endParaRPr lang="en-US" altLang="en-US" b="1" dirty="0">
              <a:effectLst>
                <a:outerShdw blurRad="38100" dist="38100" dir="2700000" algn="tl">
                  <a:srgbClr val="000000">
                    <a:alpha val="43137"/>
                  </a:srgbClr>
                </a:outerShdw>
              </a:effectLst>
            </a:endParaRPr>
          </a:p>
        </p:txBody>
      </p:sp>
      <p:pic>
        <p:nvPicPr>
          <p:cNvPr id="2037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261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24074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F41FFA-8210-46C6-BADF-233F8A2F16CE}" type="slidenum">
              <a:rPr lang="en-US" altLang="en-US"/>
              <a:pPr/>
              <a:t>8</a:t>
            </a:fld>
            <a:endParaRPr lang="en-US" altLang="en-US"/>
          </a:p>
        </p:txBody>
      </p:sp>
      <p:sp>
        <p:nvSpPr>
          <p:cNvPr id="204802"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Procurement Planning</a:t>
            </a:r>
          </a:p>
        </p:txBody>
      </p:sp>
      <p:sp>
        <p:nvSpPr>
          <p:cNvPr id="204803" name="Rectangle 3"/>
          <p:cNvSpPr>
            <a:spLocks noGrp="1" noChangeArrowheads="1"/>
          </p:cNvSpPr>
          <p:nvPr>
            <p:ph type="body" idx="1"/>
          </p:nvPr>
        </p:nvSpPr>
        <p:spPr>
          <a:xfrm>
            <a:off x="609600" y="1524000"/>
            <a:ext cx="8186738" cy="4257675"/>
          </a:xfrm>
        </p:spPr>
        <p:txBody>
          <a:bodyPr/>
          <a:lstStyle/>
          <a:p>
            <a:pPr marL="457200" indent="-457200" algn="just">
              <a:lnSpc>
                <a:spcPct val="90000"/>
              </a:lnSpc>
            </a:pPr>
            <a:r>
              <a:rPr lang="en-US" altLang="en-US" dirty="0"/>
              <a:t>Procurement planning involves identifying which project needs can be best met by using products or services outside the organization.  It includes deciding</a:t>
            </a:r>
          </a:p>
          <a:p>
            <a:pPr marL="1027113" lvl="1" indent="-455613" algn="just">
              <a:lnSpc>
                <a:spcPct val="90000"/>
              </a:lnSpc>
            </a:pPr>
            <a:r>
              <a:rPr lang="en-US" altLang="en-US" dirty="0"/>
              <a:t>whether to procure</a:t>
            </a:r>
          </a:p>
          <a:p>
            <a:pPr marL="1027113" lvl="1" indent="-455613" algn="just">
              <a:lnSpc>
                <a:spcPct val="90000"/>
              </a:lnSpc>
            </a:pPr>
            <a:r>
              <a:rPr lang="en-US" altLang="en-US" dirty="0"/>
              <a:t>how to procure</a:t>
            </a:r>
          </a:p>
          <a:p>
            <a:pPr marL="1027113" lvl="1" indent="-455613" algn="just">
              <a:lnSpc>
                <a:spcPct val="90000"/>
              </a:lnSpc>
            </a:pPr>
            <a:r>
              <a:rPr lang="en-US" altLang="en-US" dirty="0"/>
              <a:t>what to procure</a:t>
            </a:r>
          </a:p>
          <a:p>
            <a:pPr marL="1027113" lvl="1" indent="-455613" algn="just">
              <a:lnSpc>
                <a:spcPct val="90000"/>
              </a:lnSpc>
            </a:pPr>
            <a:r>
              <a:rPr lang="en-US" altLang="en-US" dirty="0"/>
              <a:t>how much to procure</a:t>
            </a:r>
          </a:p>
          <a:p>
            <a:pPr marL="1027113" lvl="1" indent="-455613" algn="just">
              <a:lnSpc>
                <a:spcPct val="90000"/>
              </a:lnSpc>
            </a:pPr>
            <a:r>
              <a:rPr lang="en-US" altLang="en-US" dirty="0"/>
              <a:t>when to procure</a:t>
            </a:r>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971374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4D9FBB-7FE7-456B-A784-F4326534BA68}" type="slidenum">
              <a:rPr lang="en-US" altLang="en-US"/>
              <a:pPr/>
              <a:t>9</a:t>
            </a:fld>
            <a:endParaRPr lang="en-US" altLang="en-US"/>
          </a:p>
        </p:txBody>
      </p:sp>
      <p:sp>
        <p:nvSpPr>
          <p:cNvPr id="205826" name="Rectangle 2"/>
          <p:cNvSpPr>
            <a:spLocks noGrp="1" noChangeArrowheads="1"/>
          </p:cNvSpPr>
          <p:nvPr>
            <p:ph type="title"/>
          </p:nvPr>
        </p:nvSpPr>
        <p:spPr/>
        <p:txBody>
          <a:bodyPr/>
          <a:lstStyle/>
          <a:p>
            <a:r>
              <a:rPr lang="en-US" altLang="en-US" b="1" dirty="0">
                <a:effectLst>
                  <a:outerShdw blurRad="38100" dist="38100" dir="2700000" algn="tl">
                    <a:srgbClr val="000000">
                      <a:alpha val="43137"/>
                    </a:srgbClr>
                  </a:outerShdw>
                </a:effectLst>
              </a:rPr>
              <a:t>Collaborative Procurement</a:t>
            </a:r>
          </a:p>
        </p:txBody>
      </p:sp>
      <p:sp>
        <p:nvSpPr>
          <p:cNvPr id="205827" name="Rectangle 3"/>
          <p:cNvSpPr>
            <a:spLocks noGrp="1" noChangeArrowheads="1"/>
          </p:cNvSpPr>
          <p:nvPr>
            <p:ph type="body" idx="1"/>
          </p:nvPr>
        </p:nvSpPr>
        <p:spPr/>
        <p:txBody>
          <a:bodyPr/>
          <a:lstStyle/>
          <a:p>
            <a:pPr algn="just"/>
            <a:r>
              <a:rPr lang="en-US" altLang="en-US" dirty="0"/>
              <a:t>Several organizations, even competitors, have found that it makes sense to collaborate on procurement for some </a:t>
            </a:r>
            <a:r>
              <a:rPr lang="en-US" altLang="en-US" dirty="0" smtClean="0"/>
              <a:t>projects</a:t>
            </a:r>
            <a:endParaRPr lang="en-US" altLang="en-US" dirty="0"/>
          </a:p>
        </p:txBody>
      </p:sp>
      <p:sp>
        <p:nvSpPr>
          <p:cNvPr id="6" name="TextBox 5"/>
          <p:cNvSpPr txBox="1"/>
          <p:nvPr/>
        </p:nvSpPr>
        <p:spPr>
          <a:xfrm>
            <a:off x="7464181" y="381000"/>
            <a:ext cx="1679819"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www.hndit.com</a:t>
            </a:r>
            <a:endParaRPr lang="en-US" dirty="0"/>
          </a:p>
        </p:txBody>
      </p:sp>
    </p:spTree>
    <p:extLst>
      <p:ext uri="{BB962C8B-B14F-4D97-AF65-F5344CB8AC3E}">
        <p14:creationId xmlns:p14="http://schemas.microsoft.com/office/powerpoint/2010/main" val="160259210"/>
      </p:ext>
    </p:extLst>
  </p:cSld>
  <p:clrMapOvr>
    <a:masterClrMapping/>
  </p:clrMapOvr>
</p:sld>
</file>

<file path=ppt/theme/theme1.xml><?xml version="1.0" encoding="utf-8"?>
<a:theme xmlns:a="http://schemas.openxmlformats.org/drawingml/2006/main" name="Moodle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odleppt" id="{7C2CE67A-C12E-4D75-8B9A-9455ABD197FF}" vid="{6055F633-C468-48D4-B7CE-658405F0B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Moodleppt</Template>
  <TotalTime>1973</TotalTime>
  <Words>1232</Words>
  <Application>Microsoft Office PowerPoint</Application>
  <PresentationFormat>On-screen Show (4:3)</PresentationFormat>
  <Paragraphs>175</Paragraphs>
  <Slides>29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3" baseType="lpstr">
      <vt:lpstr>Arial</vt:lpstr>
      <vt:lpstr>Calibri</vt:lpstr>
      <vt:lpstr>Moodleppt</vt:lpstr>
      <vt:lpstr>Document</vt:lpstr>
      <vt:lpstr>Project Procurement Management</vt:lpstr>
      <vt:lpstr>Learning Objectives</vt:lpstr>
      <vt:lpstr>Project Procurement Management</vt:lpstr>
      <vt:lpstr>Project Procurement Management Processes</vt:lpstr>
      <vt:lpstr>Project Procurement Management Processes</vt:lpstr>
      <vt:lpstr>Why Outsource?</vt:lpstr>
      <vt:lpstr> Project Procurement Management Processes and Key Outputs</vt:lpstr>
      <vt:lpstr>Procurement Planning</vt:lpstr>
      <vt:lpstr>Collaborative Procurement</vt:lpstr>
      <vt:lpstr>Procurement Planning Tools and Techniques</vt:lpstr>
      <vt:lpstr>Make-or Buy Example</vt:lpstr>
      <vt:lpstr>Make-or Buy Solution</vt:lpstr>
      <vt:lpstr>Types of Contracts</vt:lpstr>
      <vt:lpstr>Cost Reimbursable Contracts</vt:lpstr>
      <vt:lpstr>Contract Types Versus Risk</vt:lpstr>
      <vt:lpstr>Statement of Work (SOW)</vt:lpstr>
      <vt:lpstr>Statement of Work (SOW) Template</vt:lpstr>
      <vt:lpstr>Solicitation Planning</vt:lpstr>
      <vt:lpstr>Outline for a Request for Proposal (RFP)</vt:lpstr>
      <vt:lpstr>Solicitation</vt:lpstr>
      <vt:lpstr>Source Selection</vt:lpstr>
      <vt:lpstr>Figure 11-5. Sample Proposal Evaluation Sheet</vt:lpstr>
      <vt:lpstr>Detailed Criteria for Selecting Suppliers</vt:lpstr>
      <vt:lpstr>Be Careful in Selecting Suppliers and Writing Their Contracts</vt:lpstr>
      <vt:lpstr>Contract Administration</vt:lpstr>
      <vt:lpstr>Suggestions on Change Control for Contracts</vt:lpstr>
      <vt:lpstr>Contract Close-out</vt:lpstr>
      <vt:lpstr>Using Software to Assist in Project Procurement Management</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of the project team and the project manager</dc:title>
  <dc:creator>acer</dc:creator>
  <cp:lastModifiedBy>HELLO USER™</cp:lastModifiedBy>
  <cp:revision>48</cp:revision>
  <dcterms:created xsi:type="dcterms:W3CDTF">2012-10-20T02:19:58Z</dcterms:created>
  <dcterms:modified xsi:type="dcterms:W3CDTF">2016-09-20T10:40:42Z</dcterms:modified>
</cp:coreProperties>
</file>