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6" r:id="rId2"/>
    <p:sldId id="288" r:id="rId3"/>
    <p:sldId id="296" r:id="rId4"/>
    <p:sldId id="297" r:id="rId5"/>
    <p:sldId id="289" r:id="rId6"/>
    <p:sldId id="291" r:id="rId7"/>
    <p:sldId id="292" r:id="rId8"/>
    <p:sldId id="298" r:id="rId9"/>
    <p:sldId id="299" r:id="rId10"/>
    <p:sldId id="300" r:id="rId11"/>
    <p:sldId id="301" r:id="rId12"/>
    <p:sldId id="293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294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23204-145E-4E9A-8825-0DF9FD80C698}" type="datetimeFigureOut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77AEE-D46A-4C91-9543-7FBC6ED44F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3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77AEE-D46A-4C91-9543-7FBC6ED44F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9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F3A5-A3F2-49C0-A0E0-E89CF777F8E2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7" name="Picture 3" descr="C:\Users\Dell PC\Desktop\main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38" y="2133600"/>
            <a:ext cx="91627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5431" y="4800600"/>
            <a:ext cx="8696169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Chapter 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2247901"/>
            <a:ext cx="3886200" cy="19811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Course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2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59B6-7282-4F77-8909-C84B185E8640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7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102-7611-4737-9E89-F23AA7B9F2FF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4B31-D403-4FA8-9A26-E463B8D6781B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C:\Users\Dell PC\Desktop\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17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A73B-4A55-460C-AFA8-888C330EFE50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1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9ED1-6260-446C-9885-32A5A601418B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1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3353-8A38-4817-9297-D635648AB286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FA1B-F9FB-417D-B43B-9EFE74E68A73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47A4-C3D7-428F-9230-0494D7E35911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40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50F-379A-46A4-BAE3-E88789F1C8E8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3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63DE-DFD1-4161-B50C-9E1B7B6F3B74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1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703FE-C5A0-4D42-90D0-00D851B69FFB}" type="datetime1">
              <a:rPr lang="en-US" smtClean="0"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Dept. of Industrial Management- 2013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5F43-80E2-4640-A934-E79BFFCB5C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ell PC\Desktop\template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38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State Chart diagram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431" y="4876800"/>
            <a:ext cx="8696169" cy="609600"/>
          </a:xfrm>
        </p:spPr>
        <p:txBody>
          <a:bodyPr/>
          <a:lstStyle/>
          <a:p>
            <a:r>
              <a:rPr lang="en-US"/>
              <a:t>Week </a:t>
            </a:r>
            <a:r>
              <a:rPr lang="en-US" smtClean="0"/>
              <a:t>08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7543800" cy="515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6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8615363" cy="463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0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 rtlCol="0">
            <a:normAutofit fontScale="90000"/>
          </a:bodyPr>
          <a:lstStyle/>
          <a:p>
            <a:pPr defTabSz="914305" eaLnBrk="1" fontAlgn="auto" hangingPunct="1">
              <a:spcAft>
                <a:spcPts val="0"/>
              </a:spcAft>
              <a:defRPr/>
            </a:pPr>
            <a:r>
              <a:rPr lang="en-AU" sz="3600" b="1" dirty="0" smtClean="0">
                <a:solidFill>
                  <a:srgbClr val="0033CC"/>
                </a:solidFill>
              </a:rPr>
              <a:t>Ingredients of a State Machine  Diagram</a:t>
            </a:r>
          </a:p>
        </p:txBody>
      </p:sp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3905EC-9E74-43CD-B9FE-BD342D3C189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4648200" y="1143000"/>
            <a:ext cx="12700" cy="490220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2197100" y="1806575"/>
            <a:ext cx="1352550" cy="389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Start State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Stop State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Transition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&amp;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Self-Transition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Guard Condition/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Action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092950" y="1606550"/>
            <a:ext cx="11842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State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Nesting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Decision Point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400">
              <a:latin typeface="Copperplate Gothic Light" panose="020E05070202060204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400">
                <a:latin typeface="Copperplate Gothic Light" panose="020E0507020206020404" pitchFamily="34" charset="0"/>
              </a:rPr>
              <a:t>Notes</a:t>
            </a:r>
          </a:p>
        </p:txBody>
      </p:sp>
      <p:grpSp>
        <p:nvGrpSpPr>
          <p:cNvPr id="8199" name="Group 6"/>
          <p:cNvGrpSpPr>
            <a:grpSpLocks/>
          </p:cNvGrpSpPr>
          <p:nvPr/>
        </p:nvGrpSpPr>
        <p:grpSpPr bwMode="auto">
          <a:xfrm>
            <a:off x="5651500" y="3644900"/>
            <a:ext cx="452438" cy="444500"/>
            <a:chOff x="612" y="2243"/>
            <a:chExt cx="285" cy="280"/>
          </a:xfrm>
        </p:grpSpPr>
        <p:sp>
          <p:nvSpPr>
            <p:cNvPr id="8242" name="Freeform 7"/>
            <p:cNvSpPr>
              <a:spLocks/>
            </p:cNvSpPr>
            <p:nvPr/>
          </p:nvSpPr>
          <p:spPr bwMode="auto">
            <a:xfrm>
              <a:off x="622" y="2253"/>
              <a:ext cx="275" cy="270"/>
            </a:xfrm>
            <a:custGeom>
              <a:avLst/>
              <a:gdLst>
                <a:gd name="T0" fmla="*/ 140 w 275"/>
                <a:gd name="T1" fmla="*/ 0 h 270"/>
                <a:gd name="T2" fmla="*/ 275 w 275"/>
                <a:gd name="T3" fmla="*/ 135 h 270"/>
                <a:gd name="T4" fmla="*/ 140 w 275"/>
                <a:gd name="T5" fmla="*/ 270 h 270"/>
                <a:gd name="T6" fmla="*/ 0 w 275"/>
                <a:gd name="T7" fmla="*/ 135 h 270"/>
                <a:gd name="T8" fmla="*/ 140 w 275"/>
                <a:gd name="T9" fmla="*/ 0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5"/>
                <a:gd name="T16" fmla="*/ 0 h 270"/>
                <a:gd name="T17" fmla="*/ 275 w 275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5" h="270">
                  <a:moveTo>
                    <a:pt x="140" y="0"/>
                  </a:moveTo>
                  <a:lnTo>
                    <a:pt x="275" y="135"/>
                  </a:lnTo>
                  <a:lnTo>
                    <a:pt x="140" y="270"/>
                  </a:lnTo>
                  <a:lnTo>
                    <a:pt x="0" y="135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C8C8C8"/>
            </a:solidFill>
            <a:ln w="0">
              <a:solidFill>
                <a:srgbClr val="C8C8C8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3" name="Freeform 8"/>
            <p:cNvSpPr>
              <a:spLocks/>
            </p:cNvSpPr>
            <p:nvPr/>
          </p:nvSpPr>
          <p:spPr bwMode="auto">
            <a:xfrm>
              <a:off x="612" y="2243"/>
              <a:ext cx="275" cy="269"/>
            </a:xfrm>
            <a:custGeom>
              <a:avLst/>
              <a:gdLst>
                <a:gd name="T0" fmla="*/ 140 w 275"/>
                <a:gd name="T1" fmla="*/ 0 h 269"/>
                <a:gd name="T2" fmla="*/ 275 w 275"/>
                <a:gd name="T3" fmla="*/ 135 h 269"/>
                <a:gd name="T4" fmla="*/ 140 w 275"/>
                <a:gd name="T5" fmla="*/ 269 h 269"/>
                <a:gd name="T6" fmla="*/ 0 w 275"/>
                <a:gd name="T7" fmla="*/ 135 h 269"/>
                <a:gd name="T8" fmla="*/ 140 w 275"/>
                <a:gd name="T9" fmla="*/ 0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5"/>
                <a:gd name="T16" fmla="*/ 0 h 269"/>
                <a:gd name="T17" fmla="*/ 275 w 275"/>
                <a:gd name="T18" fmla="*/ 269 h 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5" h="269">
                  <a:moveTo>
                    <a:pt x="140" y="0"/>
                  </a:moveTo>
                  <a:lnTo>
                    <a:pt x="275" y="135"/>
                  </a:lnTo>
                  <a:lnTo>
                    <a:pt x="140" y="269"/>
                  </a:lnTo>
                  <a:lnTo>
                    <a:pt x="0" y="135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F3F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4" name="Rectangle 9"/>
            <p:cNvSpPr>
              <a:spLocks noChangeArrowheads="1"/>
            </p:cNvSpPr>
            <p:nvPr/>
          </p:nvSpPr>
          <p:spPr bwMode="auto">
            <a:xfrm>
              <a:off x="653" y="2326"/>
              <a:ext cx="19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5" name="Rectangle 10"/>
            <p:cNvSpPr>
              <a:spLocks noChangeArrowheads="1"/>
            </p:cNvSpPr>
            <p:nvPr/>
          </p:nvSpPr>
          <p:spPr bwMode="auto">
            <a:xfrm>
              <a:off x="736" y="233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AU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AU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6" name="Rectangle 11"/>
            <p:cNvSpPr>
              <a:spLocks noChangeArrowheads="1"/>
            </p:cNvSpPr>
            <p:nvPr/>
          </p:nvSpPr>
          <p:spPr bwMode="auto">
            <a:xfrm>
              <a:off x="653" y="2326"/>
              <a:ext cx="19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7" name="Rectangle 12"/>
            <p:cNvSpPr>
              <a:spLocks noChangeArrowheads="1"/>
            </p:cNvSpPr>
            <p:nvPr/>
          </p:nvSpPr>
          <p:spPr bwMode="auto">
            <a:xfrm>
              <a:off x="736" y="233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AU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AU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200" name="Freeform 13"/>
          <p:cNvSpPr>
            <a:spLocks/>
          </p:cNvSpPr>
          <p:nvPr/>
        </p:nvSpPr>
        <p:spPr bwMode="auto">
          <a:xfrm>
            <a:off x="1112838" y="1784350"/>
            <a:ext cx="149225" cy="147638"/>
          </a:xfrm>
          <a:custGeom>
            <a:avLst/>
            <a:gdLst>
              <a:gd name="T0" fmla="*/ 2147483647 w 94"/>
              <a:gd name="T1" fmla="*/ 2147483647 h 93"/>
              <a:gd name="T2" fmla="*/ 2147483647 w 94"/>
              <a:gd name="T3" fmla="*/ 2147483647 h 93"/>
              <a:gd name="T4" fmla="*/ 2147483647 w 94"/>
              <a:gd name="T5" fmla="*/ 2147483647 h 93"/>
              <a:gd name="T6" fmla="*/ 2147483647 w 94"/>
              <a:gd name="T7" fmla="*/ 2147483647 h 93"/>
              <a:gd name="T8" fmla="*/ 2147483647 w 94"/>
              <a:gd name="T9" fmla="*/ 2147483647 h 93"/>
              <a:gd name="T10" fmla="*/ 2147483647 w 94"/>
              <a:gd name="T11" fmla="*/ 2147483647 h 93"/>
              <a:gd name="T12" fmla="*/ 2147483647 w 94"/>
              <a:gd name="T13" fmla="*/ 0 h 93"/>
              <a:gd name="T14" fmla="*/ 2147483647 w 94"/>
              <a:gd name="T15" fmla="*/ 2147483647 h 93"/>
              <a:gd name="T16" fmla="*/ 2147483647 w 94"/>
              <a:gd name="T17" fmla="*/ 2147483647 h 93"/>
              <a:gd name="T18" fmla="*/ 2147483647 w 94"/>
              <a:gd name="T19" fmla="*/ 2147483647 h 93"/>
              <a:gd name="T20" fmla="*/ 0 w 94"/>
              <a:gd name="T21" fmla="*/ 2147483647 h 93"/>
              <a:gd name="T22" fmla="*/ 2147483647 w 94"/>
              <a:gd name="T23" fmla="*/ 2147483647 h 93"/>
              <a:gd name="T24" fmla="*/ 2147483647 w 94"/>
              <a:gd name="T25" fmla="*/ 2147483647 h 93"/>
              <a:gd name="T26" fmla="*/ 2147483647 w 94"/>
              <a:gd name="T27" fmla="*/ 2147483647 h 93"/>
              <a:gd name="T28" fmla="*/ 2147483647 w 94"/>
              <a:gd name="T29" fmla="*/ 2147483647 h 93"/>
              <a:gd name="T30" fmla="*/ 2147483647 w 94"/>
              <a:gd name="T31" fmla="*/ 2147483647 h 93"/>
              <a:gd name="T32" fmla="*/ 2147483647 w 94"/>
              <a:gd name="T33" fmla="*/ 2147483647 h 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4"/>
              <a:gd name="T52" fmla="*/ 0 h 93"/>
              <a:gd name="T53" fmla="*/ 94 w 94"/>
              <a:gd name="T54" fmla="*/ 93 h 9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4" h="93">
                <a:moveTo>
                  <a:pt x="78" y="78"/>
                </a:moveTo>
                <a:lnTo>
                  <a:pt x="88" y="62"/>
                </a:lnTo>
                <a:lnTo>
                  <a:pt x="94" y="47"/>
                </a:lnTo>
                <a:lnTo>
                  <a:pt x="88" y="31"/>
                </a:lnTo>
                <a:lnTo>
                  <a:pt x="78" y="15"/>
                </a:lnTo>
                <a:lnTo>
                  <a:pt x="63" y="5"/>
                </a:lnTo>
                <a:lnTo>
                  <a:pt x="47" y="0"/>
                </a:lnTo>
                <a:lnTo>
                  <a:pt x="31" y="5"/>
                </a:lnTo>
                <a:lnTo>
                  <a:pt x="16" y="15"/>
                </a:lnTo>
                <a:lnTo>
                  <a:pt x="6" y="31"/>
                </a:lnTo>
                <a:lnTo>
                  <a:pt x="0" y="47"/>
                </a:lnTo>
                <a:lnTo>
                  <a:pt x="6" y="62"/>
                </a:lnTo>
                <a:lnTo>
                  <a:pt x="16" y="78"/>
                </a:lnTo>
                <a:lnTo>
                  <a:pt x="31" y="88"/>
                </a:lnTo>
                <a:lnTo>
                  <a:pt x="47" y="93"/>
                </a:lnTo>
                <a:lnTo>
                  <a:pt x="63" y="88"/>
                </a:lnTo>
                <a:lnTo>
                  <a:pt x="78" y="7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91430" tIns="45715" rIns="91430" bIns="45715"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201" name="Group 14"/>
          <p:cNvGrpSpPr>
            <a:grpSpLocks/>
          </p:cNvGrpSpPr>
          <p:nvPr/>
        </p:nvGrpSpPr>
        <p:grpSpPr bwMode="auto">
          <a:xfrm>
            <a:off x="1042988" y="2370138"/>
            <a:ext cx="285750" cy="266700"/>
            <a:chOff x="657" y="1214"/>
            <a:chExt cx="180" cy="168"/>
          </a:xfrm>
        </p:grpSpPr>
        <p:sp>
          <p:nvSpPr>
            <p:cNvPr id="8240" name="Freeform 15"/>
            <p:cNvSpPr>
              <a:spLocks/>
            </p:cNvSpPr>
            <p:nvPr/>
          </p:nvSpPr>
          <p:spPr bwMode="auto">
            <a:xfrm>
              <a:off x="657" y="1214"/>
              <a:ext cx="180" cy="168"/>
            </a:xfrm>
            <a:custGeom>
              <a:avLst/>
              <a:gdLst>
                <a:gd name="T0" fmla="*/ 4097 w 93"/>
                <a:gd name="T1" fmla="*/ 3772 h 88"/>
                <a:gd name="T2" fmla="*/ 4618 w 93"/>
                <a:gd name="T3" fmla="*/ 3039 h 88"/>
                <a:gd name="T4" fmla="*/ 4889 w 93"/>
                <a:gd name="T5" fmla="*/ 2281 h 88"/>
                <a:gd name="T6" fmla="*/ 4618 w 93"/>
                <a:gd name="T7" fmla="*/ 1262 h 88"/>
                <a:gd name="T8" fmla="*/ 4097 w 93"/>
                <a:gd name="T9" fmla="*/ 529 h 88"/>
                <a:gd name="T10" fmla="*/ 3255 w 93"/>
                <a:gd name="T11" fmla="*/ 277 h 88"/>
                <a:gd name="T12" fmla="*/ 2472 w 93"/>
                <a:gd name="T13" fmla="*/ 0 h 88"/>
                <a:gd name="T14" fmla="*/ 1630 w 93"/>
                <a:gd name="T15" fmla="*/ 277 h 88"/>
                <a:gd name="T16" fmla="*/ 842 w 93"/>
                <a:gd name="T17" fmla="*/ 529 h 88"/>
                <a:gd name="T18" fmla="*/ 269 w 93"/>
                <a:gd name="T19" fmla="*/ 1262 h 88"/>
                <a:gd name="T20" fmla="*/ 0 w 93"/>
                <a:gd name="T21" fmla="*/ 2281 h 88"/>
                <a:gd name="T22" fmla="*/ 269 w 93"/>
                <a:gd name="T23" fmla="*/ 3039 h 88"/>
                <a:gd name="T24" fmla="*/ 842 w 93"/>
                <a:gd name="T25" fmla="*/ 3772 h 88"/>
                <a:gd name="T26" fmla="*/ 1630 w 93"/>
                <a:gd name="T27" fmla="*/ 4265 h 88"/>
                <a:gd name="T28" fmla="*/ 2472 w 93"/>
                <a:gd name="T29" fmla="*/ 4265 h 88"/>
                <a:gd name="T30" fmla="*/ 3255 w 93"/>
                <a:gd name="T31" fmla="*/ 4265 h 88"/>
                <a:gd name="T32" fmla="*/ 4097 w 93"/>
                <a:gd name="T33" fmla="*/ 3772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3"/>
                <a:gd name="T52" fmla="*/ 0 h 88"/>
                <a:gd name="T53" fmla="*/ 93 w 93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3" h="88">
                  <a:moveTo>
                    <a:pt x="78" y="78"/>
                  </a:moveTo>
                  <a:lnTo>
                    <a:pt x="88" y="63"/>
                  </a:lnTo>
                  <a:lnTo>
                    <a:pt x="93" y="47"/>
                  </a:lnTo>
                  <a:lnTo>
                    <a:pt x="88" y="26"/>
                  </a:lnTo>
                  <a:lnTo>
                    <a:pt x="78" y="11"/>
                  </a:lnTo>
                  <a:lnTo>
                    <a:pt x="62" y="6"/>
                  </a:lnTo>
                  <a:lnTo>
                    <a:pt x="47" y="0"/>
                  </a:lnTo>
                  <a:lnTo>
                    <a:pt x="31" y="6"/>
                  </a:lnTo>
                  <a:lnTo>
                    <a:pt x="16" y="11"/>
                  </a:lnTo>
                  <a:lnTo>
                    <a:pt x="5" y="26"/>
                  </a:lnTo>
                  <a:lnTo>
                    <a:pt x="0" y="47"/>
                  </a:lnTo>
                  <a:lnTo>
                    <a:pt x="5" y="63"/>
                  </a:lnTo>
                  <a:lnTo>
                    <a:pt x="16" y="78"/>
                  </a:lnTo>
                  <a:lnTo>
                    <a:pt x="31" y="88"/>
                  </a:lnTo>
                  <a:lnTo>
                    <a:pt x="47" y="88"/>
                  </a:lnTo>
                  <a:lnTo>
                    <a:pt x="62" y="88"/>
                  </a:lnTo>
                  <a:lnTo>
                    <a:pt x="78" y="7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1" name="Freeform 16"/>
            <p:cNvSpPr>
              <a:spLocks/>
            </p:cNvSpPr>
            <p:nvPr/>
          </p:nvSpPr>
          <p:spPr bwMode="auto">
            <a:xfrm>
              <a:off x="701" y="1251"/>
              <a:ext cx="94" cy="93"/>
            </a:xfrm>
            <a:custGeom>
              <a:avLst/>
              <a:gdLst>
                <a:gd name="T0" fmla="*/ 78 w 94"/>
                <a:gd name="T1" fmla="*/ 78 h 93"/>
                <a:gd name="T2" fmla="*/ 88 w 94"/>
                <a:gd name="T3" fmla="*/ 62 h 93"/>
                <a:gd name="T4" fmla="*/ 94 w 94"/>
                <a:gd name="T5" fmla="*/ 47 h 93"/>
                <a:gd name="T6" fmla="*/ 88 w 94"/>
                <a:gd name="T7" fmla="*/ 31 h 93"/>
                <a:gd name="T8" fmla="*/ 78 w 94"/>
                <a:gd name="T9" fmla="*/ 15 h 93"/>
                <a:gd name="T10" fmla="*/ 63 w 94"/>
                <a:gd name="T11" fmla="*/ 5 h 93"/>
                <a:gd name="T12" fmla="*/ 47 w 94"/>
                <a:gd name="T13" fmla="*/ 0 h 93"/>
                <a:gd name="T14" fmla="*/ 31 w 94"/>
                <a:gd name="T15" fmla="*/ 5 h 93"/>
                <a:gd name="T16" fmla="*/ 16 w 94"/>
                <a:gd name="T17" fmla="*/ 15 h 93"/>
                <a:gd name="T18" fmla="*/ 6 w 94"/>
                <a:gd name="T19" fmla="*/ 31 h 93"/>
                <a:gd name="T20" fmla="*/ 0 w 94"/>
                <a:gd name="T21" fmla="*/ 47 h 93"/>
                <a:gd name="T22" fmla="*/ 6 w 94"/>
                <a:gd name="T23" fmla="*/ 62 h 93"/>
                <a:gd name="T24" fmla="*/ 16 w 94"/>
                <a:gd name="T25" fmla="*/ 78 h 93"/>
                <a:gd name="T26" fmla="*/ 31 w 94"/>
                <a:gd name="T27" fmla="*/ 88 h 93"/>
                <a:gd name="T28" fmla="*/ 47 w 94"/>
                <a:gd name="T29" fmla="*/ 93 h 93"/>
                <a:gd name="T30" fmla="*/ 63 w 94"/>
                <a:gd name="T31" fmla="*/ 88 h 93"/>
                <a:gd name="T32" fmla="*/ 78 w 94"/>
                <a:gd name="T33" fmla="*/ 78 h 9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4"/>
                <a:gd name="T52" fmla="*/ 0 h 93"/>
                <a:gd name="T53" fmla="*/ 94 w 94"/>
                <a:gd name="T54" fmla="*/ 93 h 9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4" h="93">
                  <a:moveTo>
                    <a:pt x="78" y="78"/>
                  </a:moveTo>
                  <a:lnTo>
                    <a:pt x="88" y="62"/>
                  </a:lnTo>
                  <a:lnTo>
                    <a:pt x="94" y="47"/>
                  </a:lnTo>
                  <a:lnTo>
                    <a:pt x="88" y="31"/>
                  </a:lnTo>
                  <a:lnTo>
                    <a:pt x="78" y="15"/>
                  </a:lnTo>
                  <a:lnTo>
                    <a:pt x="63" y="5"/>
                  </a:lnTo>
                  <a:lnTo>
                    <a:pt x="47" y="0"/>
                  </a:lnTo>
                  <a:lnTo>
                    <a:pt x="31" y="5"/>
                  </a:lnTo>
                  <a:lnTo>
                    <a:pt x="16" y="15"/>
                  </a:lnTo>
                  <a:lnTo>
                    <a:pt x="6" y="31"/>
                  </a:lnTo>
                  <a:lnTo>
                    <a:pt x="0" y="47"/>
                  </a:lnTo>
                  <a:lnTo>
                    <a:pt x="6" y="62"/>
                  </a:lnTo>
                  <a:lnTo>
                    <a:pt x="16" y="78"/>
                  </a:lnTo>
                  <a:lnTo>
                    <a:pt x="31" y="88"/>
                  </a:lnTo>
                  <a:lnTo>
                    <a:pt x="47" y="93"/>
                  </a:lnTo>
                  <a:lnTo>
                    <a:pt x="63" y="88"/>
                  </a:lnTo>
                  <a:lnTo>
                    <a:pt x="78" y="7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202" name="Group 17"/>
          <p:cNvGrpSpPr>
            <a:grpSpLocks noChangeAspect="1"/>
          </p:cNvGrpSpPr>
          <p:nvPr/>
        </p:nvGrpSpPr>
        <p:grpSpPr bwMode="auto">
          <a:xfrm>
            <a:off x="5495925" y="1557338"/>
            <a:ext cx="739775" cy="528637"/>
            <a:chOff x="3462" y="981"/>
            <a:chExt cx="466" cy="333"/>
          </a:xfrm>
        </p:grpSpPr>
        <p:sp>
          <p:nvSpPr>
            <p:cNvPr id="8234" name="AutoShape 18"/>
            <p:cNvSpPr>
              <a:spLocks noChangeAspect="1" noChangeArrowheads="1" noTextEdit="1"/>
            </p:cNvSpPr>
            <p:nvPr/>
          </p:nvSpPr>
          <p:spPr bwMode="auto">
            <a:xfrm>
              <a:off x="3462" y="981"/>
              <a:ext cx="46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AutoShape 19"/>
            <p:cNvSpPr>
              <a:spLocks noChangeArrowheads="1"/>
            </p:cNvSpPr>
            <p:nvPr/>
          </p:nvSpPr>
          <p:spPr bwMode="auto">
            <a:xfrm>
              <a:off x="3472" y="991"/>
              <a:ext cx="456" cy="228"/>
            </a:xfrm>
            <a:prstGeom prst="roundRect">
              <a:avLst>
                <a:gd name="adj" fmla="val 25000"/>
              </a:avLst>
            </a:prstGeom>
            <a:solidFill>
              <a:srgbClr val="C8C8C8"/>
            </a:solidFill>
            <a:ln w="0">
              <a:solidFill>
                <a:srgbClr val="C8C8C8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6" name="AutoShape 20"/>
            <p:cNvSpPr>
              <a:spLocks noChangeArrowheads="1"/>
            </p:cNvSpPr>
            <p:nvPr/>
          </p:nvSpPr>
          <p:spPr bwMode="auto">
            <a:xfrm>
              <a:off x="3462" y="981"/>
              <a:ext cx="456" cy="223"/>
            </a:xfrm>
            <a:prstGeom prst="roundRect">
              <a:avLst>
                <a:gd name="adj" fmla="val 25583"/>
              </a:avLst>
            </a:prstGeom>
            <a:solidFill>
              <a:srgbClr val="F3F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7" name="Rectangle 21"/>
            <p:cNvSpPr>
              <a:spLocks noChangeArrowheads="1"/>
            </p:cNvSpPr>
            <p:nvPr/>
          </p:nvSpPr>
          <p:spPr bwMode="auto">
            <a:xfrm>
              <a:off x="3498" y="1043"/>
              <a:ext cx="38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8" name="Rectangle 22"/>
            <p:cNvSpPr>
              <a:spLocks noChangeArrowheads="1"/>
            </p:cNvSpPr>
            <p:nvPr/>
          </p:nvSpPr>
          <p:spPr bwMode="auto">
            <a:xfrm>
              <a:off x="3705" y="1043"/>
              <a:ext cx="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AU" altLang="en-US" sz="2800">
                <a:solidFill>
                  <a:srgbClr val="333399"/>
                </a:solidFill>
                <a:latin typeface="Copperplate Gothic Light" panose="020E0507020206020404" pitchFamily="34" charset="0"/>
              </a:endParaRPr>
            </a:p>
          </p:txBody>
        </p:sp>
        <p:sp>
          <p:nvSpPr>
            <p:cNvPr id="8239" name="Rectangle 23"/>
            <p:cNvSpPr>
              <a:spLocks noChangeArrowheads="1"/>
            </p:cNvSpPr>
            <p:nvPr/>
          </p:nvSpPr>
          <p:spPr bwMode="auto">
            <a:xfrm>
              <a:off x="3918" y="1209"/>
              <a:ext cx="5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203" name="Group 24"/>
          <p:cNvGrpSpPr>
            <a:grpSpLocks/>
          </p:cNvGrpSpPr>
          <p:nvPr/>
        </p:nvGrpSpPr>
        <p:grpSpPr bwMode="auto">
          <a:xfrm>
            <a:off x="1273175" y="3357563"/>
            <a:ext cx="95250" cy="600075"/>
            <a:chOff x="2412" y="1986"/>
            <a:chExt cx="60" cy="378"/>
          </a:xfrm>
        </p:grpSpPr>
        <p:sp>
          <p:nvSpPr>
            <p:cNvPr id="8228" name="Freeform 25"/>
            <p:cNvSpPr>
              <a:spLocks/>
            </p:cNvSpPr>
            <p:nvPr/>
          </p:nvSpPr>
          <p:spPr bwMode="auto">
            <a:xfrm>
              <a:off x="2442" y="1986"/>
              <a:ext cx="30" cy="378"/>
            </a:xfrm>
            <a:custGeom>
              <a:avLst/>
              <a:gdLst>
                <a:gd name="T0" fmla="*/ 0 w 5"/>
                <a:gd name="T1" fmla="*/ 0 h 63"/>
                <a:gd name="T2" fmla="*/ 0 w 5"/>
                <a:gd name="T3" fmla="*/ 2939328 h 63"/>
                <a:gd name="T4" fmla="*/ 233280 w 5"/>
                <a:gd name="T5" fmla="*/ 2379456 h 63"/>
                <a:gd name="T6" fmla="*/ 0 60000 65536"/>
                <a:gd name="T7" fmla="*/ 0 60000 65536"/>
                <a:gd name="T8" fmla="*/ 0 60000 65536"/>
                <a:gd name="T9" fmla="*/ 0 w 5"/>
                <a:gd name="T10" fmla="*/ 0 h 63"/>
                <a:gd name="T11" fmla="*/ 5 w 5"/>
                <a:gd name="T12" fmla="*/ 63 h 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3">
                  <a:moveTo>
                    <a:pt x="0" y="0"/>
                  </a:moveTo>
                  <a:lnTo>
                    <a:pt x="0" y="63"/>
                  </a:lnTo>
                  <a:lnTo>
                    <a:pt x="5" y="51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9" name="Line 26"/>
            <p:cNvSpPr>
              <a:spLocks noChangeShapeType="1"/>
            </p:cNvSpPr>
            <p:nvPr/>
          </p:nvSpPr>
          <p:spPr bwMode="auto">
            <a:xfrm flipH="1" flipV="1">
              <a:off x="2412" y="2292"/>
              <a:ext cx="30" cy="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27"/>
            <p:cNvSpPr>
              <a:spLocks/>
            </p:cNvSpPr>
            <p:nvPr/>
          </p:nvSpPr>
          <p:spPr bwMode="auto">
            <a:xfrm>
              <a:off x="2442" y="1986"/>
              <a:ext cx="30" cy="378"/>
            </a:xfrm>
            <a:custGeom>
              <a:avLst/>
              <a:gdLst>
                <a:gd name="T0" fmla="*/ 0 w 5"/>
                <a:gd name="T1" fmla="*/ 0 h 63"/>
                <a:gd name="T2" fmla="*/ 0 w 5"/>
                <a:gd name="T3" fmla="*/ 2939328 h 63"/>
                <a:gd name="T4" fmla="*/ 233280 w 5"/>
                <a:gd name="T5" fmla="*/ 2379456 h 63"/>
                <a:gd name="T6" fmla="*/ 0 60000 65536"/>
                <a:gd name="T7" fmla="*/ 0 60000 65536"/>
                <a:gd name="T8" fmla="*/ 0 60000 65536"/>
                <a:gd name="T9" fmla="*/ 0 w 5"/>
                <a:gd name="T10" fmla="*/ 0 h 63"/>
                <a:gd name="T11" fmla="*/ 5 w 5"/>
                <a:gd name="T12" fmla="*/ 63 h 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3">
                  <a:moveTo>
                    <a:pt x="0" y="0"/>
                  </a:moveTo>
                  <a:lnTo>
                    <a:pt x="0" y="63"/>
                  </a:lnTo>
                  <a:lnTo>
                    <a:pt x="5" y="51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1" name="Line 28"/>
            <p:cNvSpPr>
              <a:spLocks noChangeShapeType="1"/>
            </p:cNvSpPr>
            <p:nvPr/>
          </p:nvSpPr>
          <p:spPr bwMode="auto">
            <a:xfrm flipH="1" flipV="1">
              <a:off x="2412" y="2292"/>
              <a:ext cx="30" cy="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29"/>
            <p:cNvSpPr>
              <a:spLocks/>
            </p:cNvSpPr>
            <p:nvPr/>
          </p:nvSpPr>
          <p:spPr bwMode="auto">
            <a:xfrm>
              <a:off x="2442" y="1986"/>
              <a:ext cx="30" cy="378"/>
            </a:xfrm>
            <a:custGeom>
              <a:avLst/>
              <a:gdLst>
                <a:gd name="T0" fmla="*/ 0 w 5"/>
                <a:gd name="T1" fmla="*/ 0 h 63"/>
                <a:gd name="T2" fmla="*/ 0 w 5"/>
                <a:gd name="T3" fmla="*/ 2939328 h 63"/>
                <a:gd name="T4" fmla="*/ 233280 w 5"/>
                <a:gd name="T5" fmla="*/ 2379456 h 63"/>
                <a:gd name="T6" fmla="*/ 0 60000 65536"/>
                <a:gd name="T7" fmla="*/ 0 60000 65536"/>
                <a:gd name="T8" fmla="*/ 0 60000 65536"/>
                <a:gd name="T9" fmla="*/ 0 w 5"/>
                <a:gd name="T10" fmla="*/ 0 h 63"/>
                <a:gd name="T11" fmla="*/ 5 w 5"/>
                <a:gd name="T12" fmla="*/ 63 h 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3">
                  <a:moveTo>
                    <a:pt x="0" y="0"/>
                  </a:moveTo>
                  <a:lnTo>
                    <a:pt x="0" y="63"/>
                  </a:lnTo>
                  <a:lnTo>
                    <a:pt x="5" y="51"/>
                  </a:lnTo>
                </a:path>
              </a:pathLst>
            </a:cu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3" name="Line 30"/>
            <p:cNvSpPr>
              <a:spLocks noChangeShapeType="1"/>
            </p:cNvSpPr>
            <p:nvPr/>
          </p:nvSpPr>
          <p:spPr bwMode="auto">
            <a:xfrm flipH="1" flipV="1">
              <a:off x="2412" y="2292"/>
              <a:ext cx="30" cy="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4" name="Rectangle 31"/>
          <p:cNvSpPr>
            <a:spLocks noChangeArrowheads="1"/>
          </p:cNvSpPr>
          <p:nvPr/>
        </p:nvSpPr>
        <p:spPr bwMode="auto">
          <a:xfrm>
            <a:off x="749300" y="5157788"/>
            <a:ext cx="1187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latin typeface="MS Sans Serif" charset="0"/>
              </a:rPr>
              <a:t>[ CorrectDetails ]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200">
                <a:solidFill>
                  <a:srgbClr val="000000"/>
                </a:solidFill>
                <a:latin typeface="MS Sans Serif" charset="0"/>
              </a:rPr>
              <a:t>/ acceptPolicy</a:t>
            </a:r>
            <a:endParaRPr lang="en-US" altLang="en-US">
              <a:solidFill>
                <a:srgbClr val="333399"/>
              </a:solidFill>
              <a:latin typeface="Copperplate Gothic Light" panose="020E0507020206020404" pitchFamily="34" charset="0"/>
            </a:endParaRPr>
          </a:p>
        </p:txBody>
      </p:sp>
      <p:pic>
        <p:nvPicPr>
          <p:cNvPr id="8205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4708525"/>
            <a:ext cx="13081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6" name="Group 33"/>
          <p:cNvGrpSpPr>
            <a:grpSpLocks/>
          </p:cNvGrpSpPr>
          <p:nvPr/>
        </p:nvGrpSpPr>
        <p:grpSpPr bwMode="auto">
          <a:xfrm>
            <a:off x="1096963" y="4149725"/>
            <a:ext cx="379412" cy="455613"/>
            <a:chOff x="682" y="2594"/>
            <a:chExt cx="239" cy="287"/>
          </a:xfrm>
        </p:grpSpPr>
        <p:sp>
          <p:nvSpPr>
            <p:cNvPr id="8222" name="Arc 34"/>
            <p:cNvSpPr>
              <a:spLocks/>
            </p:cNvSpPr>
            <p:nvPr/>
          </p:nvSpPr>
          <p:spPr bwMode="auto">
            <a:xfrm>
              <a:off x="682" y="2594"/>
              <a:ext cx="221" cy="286"/>
            </a:xfrm>
            <a:custGeom>
              <a:avLst/>
              <a:gdLst>
                <a:gd name="T0" fmla="*/ 0 w 43200"/>
                <a:gd name="T1" fmla="*/ 0 h 26818"/>
                <a:gd name="T2" fmla="*/ 0 w 43200"/>
                <a:gd name="T3" fmla="*/ 0 h 26818"/>
                <a:gd name="T4" fmla="*/ 0 w 43200"/>
                <a:gd name="T5" fmla="*/ 0 h 2681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6818"/>
                <a:gd name="T11" fmla="*/ 43200 w 43200"/>
                <a:gd name="T12" fmla="*/ 26818 h 268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6818" fill="none" extrusionOk="0">
                  <a:moveTo>
                    <a:pt x="628" y="26774"/>
                  </a:moveTo>
                  <a:cubicBezTo>
                    <a:pt x="211" y="25081"/>
                    <a:pt x="0" y="233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58"/>
                    <a:pt x="42985" y="25111"/>
                    <a:pt x="42560" y="26818"/>
                  </a:cubicBezTo>
                </a:path>
                <a:path w="43200" h="26818" stroke="0" extrusionOk="0">
                  <a:moveTo>
                    <a:pt x="628" y="26774"/>
                  </a:moveTo>
                  <a:cubicBezTo>
                    <a:pt x="211" y="25081"/>
                    <a:pt x="0" y="233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58"/>
                    <a:pt x="42985" y="25111"/>
                    <a:pt x="42560" y="2681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3" name="Line 35"/>
            <p:cNvSpPr>
              <a:spLocks noChangeShapeType="1"/>
            </p:cNvSpPr>
            <p:nvPr/>
          </p:nvSpPr>
          <p:spPr bwMode="auto">
            <a:xfrm flipV="1">
              <a:off x="897" y="2809"/>
              <a:ext cx="24" cy="72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6"/>
            <p:cNvSpPr>
              <a:spLocks noChangeShapeType="1"/>
            </p:cNvSpPr>
            <p:nvPr/>
          </p:nvSpPr>
          <p:spPr bwMode="auto">
            <a:xfrm flipH="1" flipV="1">
              <a:off x="867" y="2809"/>
              <a:ext cx="30" cy="72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Arc 37"/>
            <p:cNvSpPr>
              <a:spLocks/>
            </p:cNvSpPr>
            <p:nvPr/>
          </p:nvSpPr>
          <p:spPr bwMode="auto">
            <a:xfrm>
              <a:off x="682" y="2594"/>
              <a:ext cx="221" cy="286"/>
            </a:xfrm>
            <a:custGeom>
              <a:avLst/>
              <a:gdLst>
                <a:gd name="T0" fmla="*/ 0 w 43200"/>
                <a:gd name="T1" fmla="*/ 0 h 26818"/>
                <a:gd name="T2" fmla="*/ 0 w 43200"/>
                <a:gd name="T3" fmla="*/ 0 h 26818"/>
                <a:gd name="T4" fmla="*/ 0 w 43200"/>
                <a:gd name="T5" fmla="*/ 0 h 2681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6818"/>
                <a:gd name="T11" fmla="*/ 43200 w 43200"/>
                <a:gd name="T12" fmla="*/ 26818 h 268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6818" fill="none" extrusionOk="0">
                  <a:moveTo>
                    <a:pt x="628" y="26774"/>
                  </a:moveTo>
                  <a:cubicBezTo>
                    <a:pt x="211" y="25081"/>
                    <a:pt x="0" y="233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58"/>
                    <a:pt x="42985" y="25111"/>
                    <a:pt x="42560" y="26818"/>
                  </a:cubicBezTo>
                </a:path>
                <a:path w="43200" h="26818" stroke="0" extrusionOk="0">
                  <a:moveTo>
                    <a:pt x="628" y="26774"/>
                  </a:moveTo>
                  <a:cubicBezTo>
                    <a:pt x="211" y="25081"/>
                    <a:pt x="0" y="233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58"/>
                    <a:pt x="42985" y="25111"/>
                    <a:pt x="42560" y="2681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4000">
                  <a:solidFill>
                    <a:srgbClr val="9900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6" name="Line 38"/>
            <p:cNvSpPr>
              <a:spLocks noChangeShapeType="1"/>
            </p:cNvSpPr>
            <p:nvPr/>
          </p:nvSpPr>
          <p:spPr bwMode="auto">
            <a:xfrm flipV="1">
              <a:off x="897" y="2809"/>
              <a:ext cx="24" cy="72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9"/>
            <p:cNvSpPr>
              <a:spLocks noChangeShapeType="1"/>
            </p:cNvSpPr>
            <p:nvPr/>
          </p:nvSpPr>
          <p:spPr bwMode="auto">
            <a:xfrm flipH="1" flipV="1">
              <a:off x="867" y="2809"/>
              <a:ext cx="30" cy="72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7" name="AutoShape 40"/>
          <p:cNvSpPr>
            <a:spLocks noChangeAspect="1" noChangeArrowheads="1" noTextEdit="1"/>
          </p:cNvSpPr>
          <p:nvPr/>
        </p:nvSpPr>
        <p:spPr bwMode="auto">
          <a:xfrm>
            <a:off x="5003800" y="2349500"/>
            <a:ext cx="188436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/>
          <a:p>
            <a:endParaRPr lang="en-US"/>
          </a:p>
        </p:txBody>
      </p:sp>
      <p:sp>
        <p:nvSpPr>
          <p:cNvPr id="8208" name="AutoShape 41"/>
          <p:cNvSpPr>
            <a:spLocks noChangeArrowheads="1"/>
          </p:cNvSpPr>
          <p:nvPr/>
        </p:nvSpPr>
        <p:spPr bwMode="auto">
          <a:xfrm>
            <a:off x="5019675" y="2365375"/>
            <a:ext cx="1876425" cy="798513"/>
          </a:xfrm>
          <a:prstGeom prst="roundRect">
            <a:avLst>
              <a:gd name="adj" fmla="val 11338"/>
            </a:avLst>
          </a:prstGeom>
          <a:solidFill>
            <a:srgbClr val="C8C8C8"/>
          </a:solidFill>
          <a:ln w="0">
            <a:solidFill>
              <a:srgbClr val="C8C8C8"/>
            </a:solidFill>
            <a:round/>
            <a:headEnd/>
            <a:tailEnd/>
          </a:ln>
        </p:spPr>
        <p:txBody>
          <a:bodyPr lIns="91430" tIns="45715" rIns="91430" bIns="45715"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9" name="AutoShape 42"/>
          <p:cNvSpPr>
            <a:spLocks noChangeArrowheads="1"/>
          </p:cNvSpPr>
          <p:nvPr/>
        </p:nvSpPr>
        <p:spPr bwMode="auto">
          <a:xfrm>
            <a:off x="5003800" y="2349500"/>
            <a:ext cx="1876425" cy="798513"/>
          </a:xfrm>
          <a:prstGeom prst="roundRect">
            <a:avLst>
              <a:gd name="adj" fmla="val 11338"/>
            </a:avLst>
          </a:prstGeom>
          <a:solidFill>
            <a:srgbClr val="F3F2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91430" tIns="45715" rIns="91430" bIns="45715"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0" name="Rectangle 43"/>
          <p:cNvSpPr>
            <a:spLocks noChangeArrowheads="1"/>
          </p:cNvSpPr>
          <p:nvPr/>
        </p:nvSpPr>
        <p:spPr bwMode="auto">
          <a:xfrm>
            <a:off x="5867400" y="2670175"/>
            <a:ext cx="14922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1" name="Rectangle 44"/>
          <p:cNvSpPr>
            <a:spLocks noChangeArrowheads="1"/>
          </p:cNvSpPr>
          <p:nvPr/>
        </p:nvSpPr>
        <p:spPr bwMode="auto">
          <a:xfrm>
            <a:off x="5916613" y="2670175"/>
            <a:ext cx="34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AU" altLang="en-US" sz="1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AU" altLang="en-US" sz="1800">
              <a:solidFill>
                <a:schemeClr val="tx1"/>
              </a:solidFill>
            </a:endParaRPr>
          </a:p>
        </p:txBody>
      </p:sp>
      <p:sp>
        <p:nvSpPr>
          <p:cNvPr id="8212" name="Rectangle 45"/>
          <p:cNvSpPr>
            <a:spLocks noChangeArrowheads="1"/>
          </p:cNvSpPr>
          <p:nvPr/>
        </p:nvSpPr>
        <p:spPr bwMode="auto">
          <a:xfrm>
            <a:off x="5867400" y="2670175"/>
            <a:ext cx="14922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3" name="Rectangle 46"/>
          <p:cNvSpPr>
            <a:spLocks noChangeArrowheads="1"/>
          </p:cNvSpPr>
          <p:nvPr/>
        </p:nvSpPr>
        <p:spPr bwMode="auto">
          <a:xfrm>
            <a:off x="5916613" y="2670175"/>
            <a:ext cx="34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AU" altLang="en-US" sz="1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AU" altLang="en-US" sz="1800">
              <a:solidFill>
                <a:schemeClr val="tx1"/>
              </a:solidFill>
            </a:endParaRPr>
          </a:p>
        </p:txBody>
      </p:sp>
      <p:sp>
        <p:nvSpPr>
          <p:cNvPr id="8214" name="AutoShape 47"/>
          <p:cNvSpPr>
            <a:spLocks noChangeArrowheads="1"/>
          </p:cNvSpPr>
          <p:nvPr/>
        </p:nvSpPr>
        <p:spPr bwMode="auto">
          <a:xfrm>
            <a:off x="5168900" y="2439988"/>
            <a:ext cx="723900" cy="361950"/>
          </a:xfrm>
          <a:prstGeom prst="roundRect">
            <a:avLst>
              <a:gd name="adj" fmla="val 25000"/>
            </a:avLst>
          </a:prstGeom>
          <a:solidFill>
            <a:srgbClr val="C8C8C8"/>
          </a:solidFill>
          <a:ln w="0">
            <a:solidFill>
              <a:srgbClr val="C8C8C8"/>
            </a:solidFill>
            <a:round/>
            <a:headEnd/>
            <a:tailEnd/>
          </a:ln>
        </p:spPr>
        <p:txBody>
          <a:bodyPr lIns="91430" tIns="45715" rIns="91430" bIns="45715"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5" name="AutoShape 48"/>
          <p:cNvSpPr>
            <a:spLocks noChangeArrowheads="1"/>
          </p:cNvSpPr>
          <p:nvPr/>
        </p:nvSpPr>
        <p:spPr bwMode="auto">
          <a:xfrm>
            <a:off x="5151438" y="2424113"/>
            <a:ext cx="715962" cy="361950"/>
          </a:xfrm>
          <a:prstGeom prst="roundRect">
            <a:avLst>
              <a:gd name="adj" fmla="val 25000"/>
            </a:avLst>
          </a:prstGeom>
          <a:solidFill>
            <a:srgbClr val="F3F2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91430" tIns="45715" rIns="91430" bIns="45715"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6" name="Rectangle 49"/>
          <p:cNvSpPr>
            <a:spLocks noChangeArrowheads="1"/>
          </p:cNvSpPr>
          <p:nvPr/>
        </p:nvSpPr>
        <p:spPr bwMode="auto">
          <a:xfrm>
            <a:off x="5432425" y="2522538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7" name="Rectangle 50"/>
          <p:cNvSpPr>
            <a:spLocks noChangeArrowheads="1"/>
          </p:cNvSpPr>
          <p:nvPr/>
        </p:nvSpPr>
        <p:spPr bwMode="auto">
          <a:xfrm>
            <a:off x="5489575" y="2530475"/>
            <a:ext cx="34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AU" altLang="en-US" sz="1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AU" altLang="en-US" sz="1800">
              <a:solidFill>
                <a:schemeClr val="tx1"/>
              </a:solidFill>
            </a:endParaRPr>
          </a:p>
        </p:txBody>
      </p:sp>
      <p:sp>
        <p:nvSpPr>
          <p:cNvPr id="8218" name="Rectangle 51"/>
          <p:cNvSpPr>
            <a:spLocks noChangeArrowheads="1"/>
          </p:cNvSpPr>
          <p:nvPr/>
        </p:nvSpPr>
        <p:spPr bwMode="auto">
          <a:xfrm>
            <a:off x="5432425" y="2522538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9" name="Rectangle 52"/>
          <p:cNvSpPr>
            <a:spLocks noChangeArrowheads="1"/>
          </p:cNvSpPr>
          <p:nvPr/>
        </p:nvSpPr>
        <p:spPr bwMode="auto">
          <a:xfrm>
            <a:off x="5489575" y="2530475"/>
            <a:ext cx="34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AU" altLang="en-US" sz="1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AU" altLang="en-US" sz="1800">
              <a:solidFill>
                <a:schemeClr val="tx1"/>
              </a:solidFill>
            </a:endParaRPr>
          </a:p>
        </p:txBody>
      </p:sp>
      <p:sp>
        <p:nvSpPr>
          <p:cNvPr id="8220" name="Rectangle 53"/>
          <p:cNvSpPr>
            <a:spLocks noChangeArrowheads="1"/>
          </p:cNvSpPr>
          <p:nvPr/>
        </p:nvSpPr>
        <p:spPr bwMode="auto">
          <a:xfrm>
            <a:off x="6880225" y="3148013"/>
            <a:ext cx="7938" cy="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80333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181975" cy="569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68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7790801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21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838200"/>
            <a:ext cx="6599274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28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7215188" cy="56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39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57200"/>
            <a:ext cx="796973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20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032427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85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8667750" cy="546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objective</a:t>
            </a:r>
            <a:endParaRPr lang="en-US" alt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 smtClean="0"/>
              <a:t>Describe State chart </a:t>
            </a:r>
            <a:r>
              <a:rPr lang="en-US" altLang="en-US" sz="3000" dirty="0" smtClean="0"/>
              <a:t>Diagrams in Dynamic Modelling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3AF4CAD-996E-4BF8-BE59-E2A2AED2C8C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5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685800"/>
            <a:ext cx="8510587" cy="469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29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0"/>
            <a:ext cx="8246041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94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State-dependent Behaviour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Objects respond differently to the same stimulus at different times</a:t>
            </a:r>
          </a:p>
          <a:p>
            <a:pPr eaLnBrk="1" hangingPunct="1"/>
            <a:r>
              <a:rPr lang="en-GB" altLang="en-US" smtClean="0"/>
              <a:t>This is modelled by defining a set of </a:t>
            </a:r>
            <a:r>
              <a:rPr lang="en-GB" altLang="en-US" i="1" smtClean="0"/>
              <a:t>states</a:t>
            </a:r>
          </a:p>
          <a:p>
            <a:pPr lvl="1" eaLnBrk="1" hangingPunct="1"/>
            <a:r>
              <a:rPr lang="en-GB" altLang="en-US" smtClean="0"/>
              <a:t>an object can be in one state at any time</a:t>
            </a:r>
          </a:p>
          <a:p>
            <a:pPr lvl="1" eaLnBrk="1" hangingPunct="1"/>
            <a:r>
              <a:rPr lang="en-GB" altLang="en-US" smtClean="0"/>
              <a:t>the state it is in determines how it responds to </a:t>
            </a:r>
            <a:r>
              <a:rPr lang="en-GB" altLang="en-US" i="1" smtClean="0"/>
              <a:t>events</a:t>
            </a:r>
            <a:r>
              <a:rPr lang="en-GB" altLang="en-US" smtClean="0"/>
              <a:t> detected or messages received</a:t>
            </a:r>
          </a:p>
          <a:p>
            <a:pPr lvl="1" eaLnBrk="1" hangingPunct="1"/>
            <a:r>
              <a:rPr lang="en-GB" altLang="en-US" smtClean="0"/>
              <a:t>in particular, an event can cause the object to move from one state to another (a </a:t>
            </a:r>
            <a:r>
              <a:rPr lang="en-GB" altLang="en-US" i="1" smtClean="0"/>
              <a:t>transition</a:t>
            </a:r>
            <a:r>
              <a:rPr lang="en-GB" altLang="en-US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4B2EB8-C763-4E6E-8C8C-62A7D776E00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5F43-80E2-4640-A934-E79BFFCB5CA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472803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201459" cy="398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8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0F61C0F-9B20-45DF-94D9-DA5F165964F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69850" y="407988"/>
            <a:ext cx="9074150" cy="1258887"/>
          </a:xfrm>
          <a:prstGeom prst="rect">
            <a:avLst/>
          </a:prstGeom>
        </p:spPr>
        <p:txBody>
          <a:bodyPr lIns="91430" tIns="45715" rIns="91430" bIns="45715"/>
          <a:lstStyle/>
          <a:p>
            <a:pPr defTabSz="914305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Specifying Behaviour</a:t>
            </a: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69850" y="1868488"/>
            <a:ext cx="9074150" cy="4989512"/>
          </a:xfrm>
          <a:prstGeom prst="rect">
            <a:avLst/>
          </a:prstGeom>
        </p:spPr>
        <p:txBody>
          <a:bodyPr lIns="91430" tIns="45715" rIns="91430" bIns="45715"/>
          <a:lstStyle/>
          <a:p>
            <a:pPr marL="342865" indent="-342865" algn="l" defTabSz="914305" fontAlgn="auto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chemeClr val="tx1"/>
                </a:solidFill>
                <a:latin typeface="+mn-lt"/>
              </a:rPr>
              <a:t>Interaction diagrams </a:t>
            </a:r>
          </a:p>
          <a:p>
            <a:pPr marL="742873" lvl="1" indent="-285720" algn="l" defTabSz="914305" fontAlgn="auto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800" dirty="0">
                <a:solidFill>
                  <a:schemeClr val="tx1"/>
                </a:solidFill>
                <a:latin typeface="+mn-lt"/>
              </a:rPr>
              <a:t>show how object behave in particular interactions</a:t>
            </a:r>
          </a:p>
          <a:p>
            <a:pPr marL="742873" lvl="1" indent="-285720" algn="l" defTabSz="914305" fontAlgn="auto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800" dirty="0">
                <a:solidFill>
                  <a:schemeClr val="tx1"/>
                </a:solidFill>
                <a:latin typeface="+mn-lt"/>
              </a:rPr>
              <a:t>do not specify all the possible behaviours of objects</a:t>
            </a:r>
          </a:p>
          <a:p>
            <a:pPr marL="342865" indent="-342865" algn="l" defTabSz="914305" fontAlgn="auto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chemeClr val="tx1"/>
                </a:solidFill>
                <a:latin typeface="+mn-lt"/>
              </a:rPr>
              <a:t>Different notation is needed to summarize the overall behaviour of objects</a:t>
            </a:r>
          </a:p>
          <a:p>
            <a:pPr marL="342865" indent="-342865" algn="l" defTabSz="914305" fontAlgn="auto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chemeClr val="tx1"/>
                </a:solidFill>
                <a:latin typeface="+mn-lt"/>
              </a:rPr>
              <a:t>UML defines </a:t>
            </a:r>
            <a:r>
              <a:rPr lang="en-GB" sz="3200" i="1" dirty="0" err="1">
                <a:solidFill>
                  <a:schemeClr val="tx1"/>
                </a:solidFill>
                <a:latin typeface="+mn-lt"/>
              </a:rPr>
              <a:t>statecharts</a:t>
            </a:r>
            <a:r>
              <a:rPr lang="en-GB" sz="3200" dirty="0">
                <a:solidFill>
                  <a:schemeClr val="tx1"/>
                </a:solidFill>
                <a:latin typeface="+mn-lt"/>
              </a:rPr>
              <a:t> for this purpose</a:t>
            </a:r>
          </a:p>
        </p:txBody>
      </p:sp>
    </p:spTree>
    <p:extLst>
      <p:ext uri="{BB962C8B-B14F-4D97-AF65-F5344CB8AC3E}">
        <p14:creationId xmlns:p14="http://schemas.microsoft.com/office/powerpoint/2010/main" val="35207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13521B-2920-4EBD-A744-72611B168A9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147" name="Picture 4" descr="State_Treat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4000">
                <a:solidFill>
                  <a:srgbClr val="99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0302619-C0C2-4F0D-A79C-C7C8C7B9073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35968" y="238836"/>
            <a:ext cx="8905875" cy="1066800"/>
          </a:xfrm>
          <a:prstGeom prst="rect">
            <a:avLst/>
          </a:prstGeom>
        </p:spPr>
        <p:txBody>
          <a:bodyPr/>
          <a:lstStyle/>
          <a:p>
            <a:pPr defTabSz="912813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Value of 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Statechart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Diagram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0" y="1219200"/>
            <a:ext cx="7391400" cy="5257800"/>
          </a:xfrm>
          <a:prstGeom prst="rect">
            <a:avLst/>
          </a:prstGeom>
        </p:spPr>
        <p:txBody>
          <a:bodyPr/>
          <a:lstStyle/>
          <a:p>
            <a:pPr marL="341313" indent="-341313" algn="l" defTabSz="912813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3200">
                <a:solidFill>
                  <a:schemeClr val="tx1"/>
                </a:solidFill>
                <a:latin typeface="+mn-lt"/>
              </a:rPr>
              <a:t>Statechart diagram is the only dynamic model that can illustrate the milestones in the lifetime of </a:t>
            </a:r>
            <a:r>
              <a:rPr lang="en-US" sz="3200" i="1">
                <a:solidFill>
                  <a:schemeClr val="tx1"/>
                </a:solidFill>
                <a:latin typeface="+mn-lt"/>
              </a:rPr>
              <a:t>one</a:t>
            </a:r>
            <a:r>
              <a:rPr lang="en-US" sz="3200">
                <a:solidFill>
                  <a:schemeClr val="tx1"/>
                </a:solidFill>
                <a:latin typeface="+mn-lt"/>
              </a:rPr>
              <a:t> class of objects in its entirety. 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37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71600"/>
            <a:ext cx="6823559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20279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AD15-EA66-41F1-90AD-04538F8A00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61348"/>
      </p:ext>
    </p:extLst>
  </p:cSld>
  <p:clrMapOvr>
    <a:masterClrMapping/>
  </p:clrMapOvr>
</p:sld>
</file>

<file path=ppt/theme/theme1.xml><?xml version="1.0" encoding="utf-8"?>
<a:theme xmlns:a="http://schemas.openxmlformats.org/drawingml/2006/main" name="HN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HNDIT</Template>
  <TotalTime>770</TotalTime>
  <Words>203</Words>
  <Application>Microsoft Office PowerPoint</Application>
  <PresentationFormat>On-screen Show (4:3)</PresentationFormat>
  <Paragraphs>86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Copperplate Gothic Light</vt:lpstr>
      <vt:lpstr>MS Sans Serif</vt:lpstr>
      <vt:lpstr>Times New Roman</vt:lpstr>
      <vt:lpstr>HNDIT</vt:lpstr>
      <vt:lpstr>State Chart diagram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Ingredients of a State Machine 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State-dependent Behaviour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 X55</dc:creator>
  <cp:lastModifiedBy>Acer</cp:lastModifiedBy>
  <cp:revision>114</cp:revision>
  <dcterms:created xsi:type="dcterms:W3CDTF">2014-03-07T13:02:25Z</dcterms:created>
  <dcterms:modified xsi:type="dcterms:W3CDTF">2015-05-09T10:36:12Z</dcterms:modified>
</cp:coreProperties>
</file>