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61" r:id="rId3"/>
    <p:sldId id="262" r:id="rId4"/>
    <p:sldId id="257" r:id="rId5"/>
    <p:sldId id="258" r:id="rId6"/>
    <p:sldId id="259" r:id="rId7"/>
    <p:sldId id="265" r:id="rId8"/>
    <p:sldId id="266" r:id="rId9"/>
    <p:sldId id="260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23204-145E-4E9A-8825-0DF9FD80C698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77AEE-D46A-4C91-9543-7FBC6ED44F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3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D56F-A681-4805-A5A2-3EFEAD22C2F4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7" name="Picture 3" descr="C:\Users\Dell PC\Desktop\main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38" y="2133600"/>
            <a:ext cx="91627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5431" y="4800600"/>
            <a:ext cx="8696169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Chapter 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2247901"/>
            <a:ext cx="3886200" cy="19811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Course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2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D56F-A681-4805-A5A2-3EFEAD22C2F4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74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D56F-A681-4805-A5A2-3EFEAD22C2F4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D56F-A681-4805-A5A2-3EFEAD22C2F4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C:\Users\Dell PC\Desktop\templa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17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D56F-A681-4805-A5A2-3EFEAD22C2F4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1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D56F-A681-4805-A5A2-3EFEAD22C2F4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1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D56F-A681-4805-A5A2-3EFEAD22C2F4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D56F-A681-4805-A5A2-3EFEAD22C2F4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D56F-A681-4805-A5A2-3EFEAD22C2F4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40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D56F-A681-4805-A5A2-3EFEAD22C2F4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3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D56F-A681-4805-A5A2-3EFEAD22C2F4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18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DD56F-A681-4805-A5A2-3EFEAD22C2F4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ell PC\Desktop\template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38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en-US" dirty="0" smtClean="0"/>
              <a:t>Week 04</a:t>
            </a:r>
          </a:p>
          <a:p>
            <a:pPr>
              <a:buClr>
                <a:schemeClr val="accent3"/>
              </a:buClr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Oriented Analysis and Designing</a:t>
            </a:r>
            <a:endParaRPr lang="en-US" dirty="0"/>
          </a:p>
        </p:txBody>
      </p:sp>
      <p:sp>
        <p:nvSpPr>
          <p:cNvPr id="4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776788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89AD-FF2C-44E3-B05E-7FF2DF66CF6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533400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The basic entities </a:t>
            </a:r>
          </a:p>
          <a:p>
            <a:r>
              <a:rPr lang="en-US" i="1" dirty="0" smtClean="0"/>
              <a:t>in the model.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429000" y="5486400"/>
            <a:ext cx="1947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Tie things together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638800" y="52578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Is a graph of things and their</a:t>
            </a:r>
          </a:p>
          <a:p>
            <a:r>
              <a:rPr lang="en-US" dirty="0" smtClean="0"/>
              <a:t>relationships.</a:t>
            </a:r>
            <a:endParaRPr lang="en-US" dirty="0"/>
          </a:p>
        </p:txBody>
      </p:sp>
      <p:sp>
        <p:nvSpPr>
          <p:cNvPr id="7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1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991600" cy="576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89AD-FF2C-44E3-B05E-7FF2DF66CF6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37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UML include many different diagrams.</a:t>
            </a:r>
          </a:p>
          <a:p>
            <a:pPr>
              <a:buNone/>
            </a:pPr>
            <a:r>
              <a:rPr lang="en-US" b="1" dirty="0" smtClean="0"/>
              <a:t>Class Diagrams :</a:t>
            </a:r>
          </a:p>
          <a:p>
            <a:r>
              <a:rPr lang="en-US" dirty="0" smtClean="0"/>
              <a:t>Shows set of </a:t>
            </a:r>
            <a:r>
              <a:rPr lang="en-US" i="1" dirty="0" smtClean="0"/>
              <a:t>classes, interfaces, and collaborations and their relationships.</a:t>
            </a:r>
          </a:p>
          <a:p>
            <a:r>
              <a:rPr lang="en-US" dirty="0" smtClean="0"/>
              <a:t>Address the static view of a system.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Class diagrams </a:t>
            </a:r>
            <a:r>
              <a:rPr lang="en-US" dirty="0" smtClean="0"/>
              <a:t>represent the static structure in terms of classes and relationships</a:t>
            </a:r>
          </a:p>
        </p:txBody>
      </p:sp>
      <p:sp>
        <p:nvSpPr>
          <p:cNvPr id="5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7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81200"/>
            <a:ext cx="6986594" cy="332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4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Object Diagrams :</a:t>
            </a:r>
          </a:p>
          <a:p>
            <a:pPr>
              <a:buNone/>
            </a:pPr>
            <a:r>
              <a:rPr lang="en-US" dirty="0" smtClean="0"/>
              <a:t>Shows a set of </a:t>
            </a:r>
            <a:r>
              <a:rPr lang="en-US" i="1" dirty="0" smtClean="0"/>
              <a:t>objects and their relationships.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7696199" cy="351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4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3. Use Case Diagrams :</a:t>
            </a:r>
          </a:p>
          <a:p>
            <a:pPr>
              <a:buNone/>
            </a:pPr>
            <a:r>
              <a:rPr lang="en-US" dirty="0" smtClean="0"/>
              <a:t>represent the </a:t>
            </a:r>
            <a:r>
              <a:rPr lang="en-US" b="1" dirty="0" smtClean="0"/>
              <a:t>functions </a:t>
            </a:r>
            <a:r>
              <a:rPr lang="en-US" dirty="0" smtClean="0"/>
              <a:t>of a system from the </a:t>
            </a:r>
            <a:r>
              <a:rPr lang="en-US" b="1" dirty="0" smtClean="0"/>
              <a:t>user's point of view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535013"/>
            <a:ext cx="6096000" cy="280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3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State Diagrams :</a:t>
            </a:r>
          </a:p>
          <a:p>
            <a:r>
              <a:rPr lang="en-US" b="1" baseline="30000" dirty="0" smtClean="0"/>
              <a:t> </a:t>
            </a:r>
            <a:r>
              <a:rPr lang="en-US" dirty="0" smtClean="0"/>
              <a:t>represent the </a:t>
            </a:r>
            <a:r>
              <a:rPr lang="en-US" b="1" dirty="0" smtClean="0"/>
              <a:t>behavior of a class</a:t>
            </a:r>
            <a:r>
              <a:rPr lang="en-US" dirty="0" smtClean="0"/>
              <a:t> in terms of states at </a:t>
            </a:r>
            <a:r>
              <a:rPr lang="en-US" b="1" dirty="0" smtClean="0"/>
              <a:t>run time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Shows a state machine consisting of states, transitions, events and activities.</a:t>
            </a:r>
          </a:p>
          <a:p>
            <a:endParaRPr lang="en-US" dirty="0"/>
          </a:p>
        </p:txBody>
      </p:sp>
      <p:sp>
        <p:nvSpPr>
          <p:cNvPr id="5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7620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2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5. Sequence Diagrams:</a:t>
            </a:r>
            <a:br>
              <a:rPr lang="en-US" b="1" dirty="0" smtClean="0"/>
            </a:br>
            <a:r>
              <a:rPr lang="en-US" dirty="0" smtClean="0"/>
              <a:t>An Interaction diagram that emphasizes the time‐ordering of messages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133599"/>
            <a:ext cx="7235052" cy="450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7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4582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6. Activity Diagram :</a:t>
            </a:r>
          </a:p>
          <a:p>
            <a:r>
              <a:rPr lang="en-US" dirty="0" smtClean="0"/>
              <a:t>diagram that shows the flow from activity to activity within a system.</a:t>
            </a:r>
          </a:p>
          <a:p>
            <a:r>
              <a:rPr lang="en-US" dirty="0" smtClean="0"/>
              <a:t>Address the dynamic view of a system.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48000"/>
            <a:ext cx="6477000" cy="351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9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model?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 is quicker and easier to build</a:t>
            </a:r>
          </a:p>
          <a:p>
            <a:r>
              <a:rPr lang="en-US" dirty="0" smtClean="0"/>
              <a:t>A model can be used in simulations, to learn more about the thing it represents.</a:t>
            </a:r>
          </a:p>
          <a:p>
            <a:r>
              <a:rPr lang="en-US" dirty="0" smtClean="0"/>
              <a:t>A model can evolve as we learn more about a task or problem.</a:t>
            </a:r>
          </a:p>
          <a:p>
            <a:r>
              <a:rPr lang="en-US" dirty="0" smtClean="0"/>
              <a:t>A model can represent real or imaginary things from any domain.</a:t>
            </a:r>
            <a:endParaRPr lang="en-US" dirty="0"/>
          </a:p>
        </p:txBody>
      </p:sp>
      <p:sp>
        <p:nvSpPr>
          <p:cNvPr id="6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9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7. Communication Diagrams 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 interaction diagram that emphasizes the structural organization of the objects that send and receive messages.</a:t>
            </a:r>
          </a:p>
          <a:p>
            <a:pPr>
              <a:buNone/>
            </a:pPr>
            <a:r>
              <a:rPr lang="en-US" dirty="0" smtClean="0"/>
              <a:t>Also known as collaboration diagram.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038475"/>
            <a:ext cx="618172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6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8185" y="762000"/>
            <a:ext cx="8229600" cy="4114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8. Component Diagram :</a:t>
            </a:r>
          </a:p>
          <a:p>
            <a:r>
              <a:rPr lang="en-US" dirty="0" smtClean="0"/>
              <a:t>Shows the organizations and dependencies among a set of components.</a:t>
            </a:r>
          </a:p>
          <a:p>
            <a:r>
              <a:rPr lang="en-US" dirty="0" smtClean="0"/>
              <a:t>Address the static implementation view of a system.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1636" y="3471862"/>
            <a:ext cx="60293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78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Deployment Diagram</a:t>
            </a:r>
          </a:p>
          <a:p>
            <a:pPr>
              <a:buNone/>
            </a:pPr>
            <a:r>
              <a:rPr lang="en-US" dirty="0" smtClean="0"/>
              <a:t>Shows the configuration of run time processing nodes and the components live on them.</a:t>
            </a:r>
          </a:p>
          <a:p>
            <a:pPr>
              <a:buNone/>
            </a:pPr>
            <a:r>
              <a:rPr lang="en-US" dirty="0" smtClean="0"/>
              <a:t>Shows the physical architecture of a computer based system.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6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914400" y="2057400"/>
            <a:ext cx="7548504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4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Composite Structure Diagrams :</a:t>
            </a:r>
          </a:p>
          <a:p>
            <a:pPr>
              <a:buNone/>
            </a:pPr>
            <a:r>
              <a:rPr lang="en-US" dirty="0" smtClean="0"/>
              <a:t>New in UML 2.0.</a:t>
            </a:r>
          </a:p>
          <a:p>
            <a:pPr>
              <a:buNone/>
            </a:pPr>
            <a:r>
              <a:rPr lang="en-US" dirty="0" smtClean="0"/>
              <a:t>A diagram which shows something about the class’s internal</a:t>
            </a:r>
          </a:p>
          <a:p>
            <a:pPr>
              <a:buNone/>
            </a:pPr>
            <a:r>
              <a:rPr lang="en-US" dirty="0" smtClean="0"/>
              <a:t>structure.</a:t>
            </a:r>
          </a:p>
          <a:p>
            <a:r>
              <a:rPr lang="en-US" b="1" dirty="0" smtClean="0"/>
              <a:t>Interaction Overview Diagrams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New in UML 2.0.</a:t>
            </a:r>
          </a:p>
          <a:p>
            <a:pPr>
              <a:buNone/>
            </a:pPr>
            <a:r>
              <a:rPr lang="en-US" dirty="0" smtClean="0"/>
              <a:t>A variant on UML activity diagrams which overview control</a:t>
            </a:r>
          </a:p>
          <a:p>
            <a:pPr>
              <a:buNone/>
            </a:pPr>
            <a:r>
              <a:rPr lang="en-US" dirty="0" smtClean="0"/>
              <a:t>flow.</a:t>
            </a:r>
          </a:p>
          <a:p>
            <a:pPr>
              <a:buNone/>
            </a:pPr>
            <a:r>
              <a:rPr lang="en-US" dirty="0" smtClean="0"/>
              <a:t>Replace some of the activities in the activity diagram with</a:t>
            </a:r>
          </a:p>
          <a:p>
            <a:pPr>
              <a:buNone/>
            </a:pPr>
            <a:r>
              <a:rPr lang="en-US" dirty="0" smtClean="0"/>
              <a:t>sequence / communication diagrams (or a combination of</a:t>
            </a:r>
          </a:p>
          <a:p>
            <a:pPr>
              <a:buNone/>
            </a:pPr>
            <a:r>
              <a:rPr lang="en-US" dirty="0" smtClean="0"/>
              <a:t>the two)</a:t>
            </a:r>
            <a:endParaRPr lang="en-US" dirty="0"/>
          </a:p>
        </p:txBody>
      </p:sp>
      <p:sp>
        <p:nvSpPr>
          <p:cNvPr id="5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Timing Diagrams :</a:t>
            </a:r>
          </a:p>
          <a:p>
            <a:pPr>
              <a:buNone/>
            </a:pPr>
            <a:r>
              <a:rPr lang="en-US" dirty="0" smtClean="0"/>
              <a:t>New in UML 2.0.</a:t>
            </a:r>
          </a:p>
          <a:p>
            <a:pPr>
              <a:buNone/>
            </a:pPr>
            <a:r>
              <a:rPr lang="en-US" dirty="0" smtClean="0"/>
              <a:t>A diagram which shows how long an object is in a</a:t>
            </a:r>
          </a:p>
          <a:p>
            <a:pPr>
              <a:buNone/>
            </a:pPr>
            <a:r>
              <a:rPr lang="en-US" dirty="0" smtClean="0"/>
              <a:t>particular state.</a:t>
            </a:r>
          </a:p>
          <a:p>
            <a:r>
              <a:rPr lang="en-US" b="1" dirty="0" smtClean="0"/>
              <a:t>Package Diagrams:</a:t>
            </a:r>
          </a:p>
          <a:p>
            <a:pPr>
              <a:buNone/>
            </a:pPr>
            <a:r>
              <a:rPr lang="en-US" dirty="0" smtClean="0"/>
              <a:t>A diagram which combines a number of classes or</a:t>
            </a:r>
          </a:p>
          <a:p>
            <a:pPr>
              <a:buNone/>
            </a:pPr>
            <a:r>
              <a:rPr lang="en-US" dirty="0" smtClean="0"/>
              <a:t>components into a subsystem</a:t>
            </a:r>
            <a:endParaRPr lang="en-US" dirty="0"/>
          </a:p>
        </p:txBody>
      </p:sp>
      <p:sp>
        <p:nvSpPr>
          <p:cNvPr id="5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00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722313" y="4929729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engineers model -  bridges, city planners model traffic flow</a:t>
            </a:r>
          </a:p>
          <a:p>
            <a:r>
              <a:rPr lang="en-US" dirty="0" smtClean="0"/>
              <a:t>Economists model – government policy</a:t>
            </a:r>
          </a:p>
          <a:p>
            <a:r>
              <a:rPr lang="en-US" dirty="0" smtClean="0"/>
              <a:t> composers model - music.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Why we need Models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Models </a:t>
            </a:r>
            <a:r>
              <a:rPr lang="en-US" dirty="0"/>
              <a:t>help us to visualize a system as it is or as we want it to be.</a:t>
            </a:r>
          </a:p>
          <a:p>
            <a:pPr lvl="0"/>
            <a:r>
              <a:rPr lang="en-US" dirty="0"/>
              <a:t>Models permit us to specify the structure or behavior of a system.</a:t>
            </a:r>
          </a:p>
          <a:p>
            <a:pPr lvl="0"/>
            <a:r>
              <a:rPr lang="en-US" dirty="0"/>
              <a:t>Models give us a template that guides us in constructing a system.</a:t>
            </a:r>
          </a:p>
          <a:p>
            <a:pPr lvl="0"/>
            <a:r>
              <a:rPr lang="en-US" dirty="0"/>
              <a:t>Models document the decisions we have made.</a:t>
            </a:r>
          </a:p>
          <a:p>
            <a:endParaRPr lang="en-US" dirty="0"/>
          </a:p>
        </p:txBody>
      </p:sp>
      <p:sp>
        <p:nvSpPr>
          <p:cNvPr id="4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Principles of Object Oriented Modeling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model should illuminate the most complicated development problems, offering very good insight into the problem.</a:t>
            </a:r>
          </a:p>
          <a:p>
            <a:pPr lvl="0"/>
            <a:r>
              <a:rPr lang="en-US" dirty="0"/>
              <a:t>Every model may be expressed at different levels of precisions.</a:t>
            </a:r>
          </a:p>
          <a:p>
            <a:pPr lvl="0"/>
            <a:r>
              <a:rPr lang="en-US" dirty="0"/>
              <a:t>The best models are connected to reality.</a:t>
            </a:r>
          </a:p>
          <a:p>
            <a:pPr lvl="0"/>
            <a:r>
              <a:rPr lang="en-US" dirty="0"/>
              <a:t>No single model is sufficient. Every system is best approached through a small set of independent models.</a:t>
            </a:r>
          </a:p>
          <a:p>
            <a:endParaRPr lang="en-US" dirty="0"/>
          </a:p>
        </p:txBody>
      </p:sp>
      <p:sp>
        <p:nvSpPr>
          <p:cNvPr id="4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3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UML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UML </a:t>
            </a:r>
            <a:r>
              <a:rPr lang="en-US" dirty="0"/>
              <a:t>(stands for Unified Modeling Language) is a standard modeling language for specifying, visualizing, constructing, and documenting the artifacts of systems.</a:t>
            </a:r>
          </a:p>
          <a:p>
            <a:r>
              <a:rPr lang="en-US" dirty="0"/>
              <a:t>UML is different from the other common programming languages like C++, Java, COBOL etc.</a:t>
            </a:r>
          </a:p>
          <a:p>
            <a:r>
              <a:rPr lang="en-US" dirty="0"/>
              <a:t>UML is a pictorial language used to make system blue prints.</a:t>
            </a:r>
          </a:p>
          <a:p>
            <a:endParaRPr lang="en-US" dirty="0"/>
          </a:p>
        </p:txBody>
      </p:sp>
      <p:sp>
        <p:nvSpPr>
          <p:cNvPr id="4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23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It most directly unifies the methods of</a:t>
            </a:r>
          </a:p>
          <a:p>
            <a:pPr>
              <a:buNone/>
            </a:pPr>
            <a:r>
              <a:rPr lang="en-US" dirty="0" smtClean="0"/>
              <a:t>–</a:t>
            </a:r>
            <a:r>
              <a:rPr lang="en-US" dirty="0" err="1" smtClean="0"/>
              <a:t>Booch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–</a:t>
            </a:r>
            <a:r>
              <a:rPr lang="en-US" dirty="0" err="1" smtClean="0"/>
              <a:t>Rumbaugh</a:t>
            </a:r>
            <a:r>
              <a:rPr lang="en-US" dirty="0" smtClean="0"/>
              <a:t> (OMT) and</a:t>
            </a:r>
          </a:p>
          <a:p>
            <a:pPr>
              <a:buNone/>
            </a:pPr>
            <a:r>
              <a:rPr lang="en-US" dirty="0" smtClean="0"/>
              <a:t>–Jacobson</a:t>
            </a:r>
          </a:p>
          <a:p>
            <a:pPr>
              <a:buNone/>
            </a:pPr>
            <a:r>
              <a:rPr lang="en-US" dirty="0" smtClean="0"/>
              <a:t>as well as the best ideas from a number of</a:t>
            </a:r>
          </a:p>
          <a:p>
            <a:pPr>
              <a:buNone/>
            </a:pPr>
            <a:r>
              <a:rPr lang="en-US" dirty="0" smtClean="0"/>
              <a:t>other methodologies.</a:t>
            </a:r>
            <a:endParaRPr lang="en-US" dirty="0"/>
          </a:p>
        </p:txBody>
      </p:sp>
      <p:sp>
        <p:nvSpPr>
          <p:cNvPr id="5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Components and</a:t>
            </a:r>
            <a:br>
              <a:rPr lang="en-US" b="1" i="1" dirty="0" smtClean="0"/>
            </a:br>
            <a:r>
              <a:rPr lang="en-US" b="1" i="1" dirty="0" smtClean="0"/>
              <a:t>Capabilities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6E04-5F44-4018-A4BA-B20CB0062CC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• The UML consists of a number of graphical</a:t>
            </a:r>
          </a:p>
          <a:p>
            <a:pPr>
              <a:buNone/>
            </a:pPr>
            <a:r>
              <a:rPr lang="en-US" dirty="0" smtClean="0"/>
              <a:t>elements that combine to form diagrams.</a:t>
            </a:r>
          </a:p>
          <a:p>
            <a:pPr>
              <a:buNone/>
            </a:pPr>
            <a:r>
              <a:rPr lang="en-US" dirty="0" smtClean="0"/>
              <a:t>• Because it is a language, the UML has rules for</a:t>
            </a:r>
          </a:p>
          <a:p>
            <a:pPr>
              <a:buNone/>
            </a:pPr>
            <a:r>
              <a:rPr lang="en-US" dirty="0" smtClean="0"/>
              <a:t>combining these elements.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8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Building blocks of UML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/>
              <a:t>Things</a:t>
            </a:r>
            <a:r>
              <a:rPr lang="en-US" b="1" dirty="0"/>
              <a:t>:</a:t>
            </a:r>
            <a:r>
              <a:rPr lang="en-US" dirty="0"/>
              <a:t> Things are the most important building blocks of UML. Things can be: Structural, Behavioral, Grouping, and </a:t>
            </a:r>
            <a:r>
              <a:rPr lang="en-US" dirty="0" err="1"/>
              <a:t>Annotational</a:t>
            </a:r>
            <a:r>
              <a:rPr lang="en-US" dirty="0"/>
              <a:t>.</a:t>
            </a:r>
            <a:endParaRPr lang="en-US" sz="2800" dirty="0"/>
          </a:p>
          <a:p>
            <a:pPr lvl="1"/>
            <a:r>
              <a:rPr lang="en-US" dirty="0"/>
              <a:t>The structural things define the static part of the model. They represent physical and conceptual elements.</a:t>
            </a:r>
            <a:endParaRPr lang="en-US" sz="2400" dirty="0"/>
          </a:p>
          <a:p>
            <a:pPr lvl="1"/>
            <a:r>
              <a:rPr lang="en-US" dirty="0"/>
              <a:t>The behavioral thing consists of the dynamic parts of UML models.</a:t>
            </a:r>
            <a:endParaRPr lang="en-US" sz="2400" dirty="0"/>
          </a:p>
          <a:p>
            <a:pPr lvl="1"/>
            <a:r>
              <a:rPr lang="en-US" dirty="0"/>
              <a:t>Grouping things can be defined as a mechanism to group elements of a UML model together.</a:t>
            </a:r>
            <a:endParaRPr lang="en-US" sz="2400" dirty="0"/>
          </a:p>
          <a:p>
            <a:pPr lvl="1"/>
            <a:r>
              <a:rPr lang="en-US" dirty="0" err="1"/>
              <a:t>Annotational</a:t>
            </a:r>
            <a:r>
              <a:rPr lang="en-US" dirty="0"/>
              <a:t> things can be defined as a mechanism to capture remarks, descriptions, and comments of UML model elements.</a:t>
            </a:r>
            <a:endParaRPr lang="en-US" sz="2400" dirty="0"/>
          </a:p>
          <a:p>
            <a:pPr lvl="0"/>
            <a:r>
              <a:rPr lang="en-US" b="1" dirty="0"/>
              <a:t>Relationships:</a:t>
            </a:r>
            <a:r>
              <a:rPr lang="en-US" dirty="0"/>
              <a:t> It shows how elements are associated with each other and this association describes the functionality of an application.</a:t>
            </a:r>
            <a:endParaRPr lang="en-US" sz="2800" dirty="0"/>
          </a:p>
          <a:p>
            <a:pPr lvl="0"/>
            <a:r>
              <a:rPr lang="en-US" b="1" dirty="0"/>
              <a:t>Diagrams:</a:t>
            </a:r>
            <a:r>
              <a:rPr lang="en-US" dirty="0"/>
              <a:t> UML diagrams are the ultimate output of the entire discussion. All the elements, relationships are used to make a complete UML diagram and the diagram represents a system</a:t>
            </a:r>
            <a:r>
              <a:rPr lang="en-US" dirty="0" smtClean="0"/>
              <a:t>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Text Box 5"/>
          <p:cNvSpPr txBox="1"/>
          <p:nvPr/>
        </p:nvSpPr>
        <p:spPr>
          <a:xfrm>
            <a:off x="7315200" y="381000"/>
            <a:ext cx="2209800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www.hndit.com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8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N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HNDIT</Template>
  <TotalTime>579</TotalTime>
  <Words>870</Words>
  <Application>Microsoft Office PowerPoint</Application>
  <PresentationFormat>On-screen Show (4:3)</PresentationFormat>
  <Paragraphs>140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HNDIT</vt:lpstr>
      <vt:lpstr>Object Oriented Analysis and Designing</vt:lpstr>
      <vt:lpstr>What is a model?</vt:lpstr>
      <vt:lpstr>Examples for models</vt:lpstr>
      <vt:lpstr>Why we need Models?</vt:lpstr>
      <vt:lpstr>Principles of Object Oriented Modeling:</vt:lpstr>
      <vt:lpstr>What is UML?</vt:lpstr>
      <vt:lpstr>UML</vt:lpstr>
      <vt:lpstr>Components and Capabilities</vt:lpstr>
      <vt:lpstr>Building blocks of UML:</vt:lpstr>
      <vt:lpstr>PowerPoint Presentation</vt:lpstr>
      <vt:lpstr>PowerPoint Presentation</vt:lpstr>
      <vt:lpstr>UML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7. Communication Diagrams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 X55</dc:creator>
  <cp:lastModifiedBy>HELLO USER™</cp:lastModifiedBy>
  <cp:revision>81</cp:revision>
  <dcterms:created xsi:type="dcterms:W3CDTF">2014-03-07T13:02:25Z</dcterms:created>
  <dcterms:modified xsi:type="dcterms:W3CDTF">2016-09-20T09:46:39Z</dcterms:modified>
</cp:coreProperties>
</file>