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5"/>
  </p:notesMasterIdLst>
  <p:sldIdLst>
    <p:sldId id="256" r:id="rId2"/>
    <p:sldId id="295" r:id="rId3"/>
    <p:sldId id="291" r:id="rId4"/>
    <p:sldId id="292" r:id="rId5"/>
    <p:sldId id="293" r:id="rId6"/>
    <p:sldId id="294" r:id="rId7"/>
    <p:sldId id="284" r:id="rId8"/>
    <p:sldId id="285" r:id="rId9"/>
    <p:sldId id="286" r:id="rId10"/>
    <p:sldId id="257" r:id="rId11"/>
    <p:sldId id="259" r:id="rId12"/>
    <p:sldId id="260" r:id="rId13"/>
    <p:sldId id="262" r:id="rId14"/>
    <p:sldId id="264" r:id="rId15"/>
    <p:sldId id="265" r:id="rId16"/>
    <p:sldId id="267" r:id="rId17"/>
    <p:sldId id="272" r:id="rId18"/>
    <p:sldId id="268" r:id="rId19"/>
    <p:sldId id="274" r:id="rId20"/>
    <p:sldId id="275" r:id="rId21"/>
    <p:sldId id="276" r:id="rId22"/>
    <p:sldId id="269" r:id="rId23"/>
    <p:sldId id="277" r:id="rId24"/>
    <p:sldId id="278" r:id="rId25"/>
    <p:sldId id="271" r:id="rId26"/>
    <p:sldId id="280" r:id="rId27"/>
    <p:sldId id="281" r:id="rId28"/>
    <p:sldId id="282" r:id="rId29"/>
    <p:sldId id="283" r:id="rId30"/>
    <p:sldId id="287" r:id="rId31"/>
    <p:sldId id="288" r:id="rId32"/>
    <p:sldId id="289" r:id="rId33"/>
    <p:sldId id="290"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35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D3E070-C4AF-43E7-AE36-0F061ED5B94A}" type="datetimeFigureOut">
              <a:rPr lang="en-US" smtClean="0"/>
              <a:pPr/>
              <a:t>9/21/2016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87C4DE-2E73-4880-A7EB-896DD2577D94}" type="slidenum">
              <a:rPr lang="en-US" smtClean="0"/>
              <a:pPr/>
              <a:t>‹#›</a:t>
            </a:fld>
            <a:endParaRPr lang="en-US"/>
          </a:p>
        </p:txBody>
      </p:sp>
    </p:spTree>
    <p:extLst>
      <p:ext uri="{BB962C8B-B14F-4D97-AF65-F5344CB8AC3E}">
        <p14:creationId xmlns:p14="http://schemas.microsoft.com/office/powerpoint/2010/main" val="3109361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noFill/>
        </p:spPr>
        <p:txBody>
          <a:bodyPr/>
          <a:lstStyle/>
          <a:p>
            <a:fld id="{A9AECC00-03F0-42AB-9485-432F96DF905F}" type="slidenum">
              <a:rPr lang="en-US" smtClean="0"/>
              <a:pPr/>
              <a:t>3</a:t>
            </a:fld>
            <a:endParaRPr lang="en-US" smtClean="0"/>
          </a:p>
        </p:txBody>
      </p:sp>
      <p:sp>
        <p:nvSpPr>
          <p:cNvPr id="72709" name="Footer Placeholder 4"/>
          <p:cNvSpPr>
            <a:spLocks noGrp="1"/>
          </p:cNvSpPr>
          <p:nvPr>
            <p:ph type="ftr" sz="quarter" idx="4"/>
          </p:nvPr>
        </p:nvSpPr>
        <p:spPr>
          <a:noFill/>
        </p:spPr>
        <p:txBody>
          <a:bodyPr/>
          <a:lstStyle/>
          <a:p>
            <a:r>
              <a:rPr lang="en-US" smtClean="0"/>
              <a:t>hndit 1</a:t>
            </a:r>
          </a:p>
        </p:txBody>
      </p:sp>
    </p:spTree>
    <p:extLst>
      <p:ext uri="{BB962C8B-B14F-4D97-AF65-F5344CB8AC3E}">
        <p14:creationId xmlns:p14="http://schemas.microsoft.com/office/powerpoint/2010/main" val="3076331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9CF73008-3540-42BB-B65D-0721F6EF5940}" type="slidenum">
              <a:rPr lang="en-US" smtClean="0"/>
              <a:pPr/>
              <a:t>11</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r>
              <a:rPr lang="en-US" smtClean="0"/>
              <a:t>Explain that the DBMS is an important component of the database environment, but that this environment also includes different types of hardware and software, people who perform different functions within the environment, procedures designed to accomplish desired activities, and data. The data constitute the database's central component through which information is generated. Emphasize that the main purpose of the database environment is to help an organization to perform its mission and to achieve its goals. Review Figure 1.7 in the text and emphasize these points, using the adaptation of Figure 1.7 shown in Figure IM1.1:</a:t>
            </a:r>
          </a:p>
        </p:txBody>
      </p:sp>
      <p:sp>
        <p:nvSpPr>
          <p:cNvPr id="62469" name="Footer Placeholder 4"/>
          <p:cNvSpPr>
            <a:spLocks noGrp="1"/>
          </p:cNvSpPr>
          <p:nvPr>
            <p:ph type="ftr" sz="quarter" idx="4"/>
          </p:nvPr>
        </p:nvSpPr>
        <p:spPr>
          <a:noFill/>
        </p:spPr>
        <p:txBody>
          <a:bodyPr/>
          <a:lstStyle/>
          <a:p>
            <a:r>
              <a:rPr lang="en-US"/>
              <a:t>hndit 1</a:t>
            </a:r>
          </a:p>
        </p:txBody>
      </p:sp>
    </p:spTree>
    <p:extLst>
      <p:ext uri="{BB962C8B-B14F-4D97-AF65-F5344CB8AC3E}">
        <p14:creationId xmlns:p14="http://schemas.microsoft.com/office/powerpoint/2010/main" val="1924563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0EEEE62E-476F-4C35-99A5-51BFDC762DD9}" type="slidenum">
              <a:rPr lang="en-US" smtClean="0"/>
              <a:pPr/>
              <a:t>14</a:t>
            </a:fld>
            <a:endParaRPr 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xfrm>
            <a:off x="914400" y="4343400"/>
            <a:ext cx="5029200" cy="4114800"/>
          </a:xfrm>
          <a:noFill/>
          <a:ln/>
        </p:spPr>
        <p:txBody>
          <a:bodyPr/>
          <a:lstStyle/>
          <a:p>
            <a:pPr eaLnBrk="1" hangingPunct="1"/>
            <a:r>
              <a:rPr lang="en-US" b="1" smtClean="0">
                <a:solidFill>
                  <a:srgbClr val="000000"/>
                </a:solidFill>
              </a:rPr>
              <a:t>Structure </a:t>
            </a:r>
            <a:r>
              <a:rPr lang="en-US" smtClean="0">
                <a:solidFill>
                  <a:srgbClr val="000000"/>
                </a:solidFill>
              </a:rPr>
              <a:t>means data types, relationships, and constraints that always hold for the data</a:t>
            </a:r>
            <a:endParaRPr lang="en-US" b="1" smtClean="0">
              <a:solidFill>
                <a:srgbClr val="000000"/>
              </a:solidFill>
            </a:endParaRPr>
          </a:p>
        </p:txBody>
      </p:sp>
      <p:sp>
        <p:nvSpPr>
          <p:cNvPr id="64517" name="Footer Placeholder 4"/>
          <p:cNvSpPr>
            <a:spLocks noGrp="1"/>
          </p:cNvSpPr>
          <p:nvPr>
            <p:ph type="ftr" sz="quarter" idx="4"/>
          </p:nvPr>
        </p:nvSpPr>
        <p:spPr>
          <a:noFill/>
        </p:spPr>
        <p:txBody>
          <a:bodyPr/>
          <a:lstStyle/>
          <a:p>
            <a:r>
              <a:rPr lang="en-US"/>
              <a:t>hndit 1</a:t>
            </a:r>
          </a:p>
        </p:txBody>
      </p:sp>
    </p:spTree>
    <p:extLst>
      <p:ext uri="{BB962C8B-B14F-4D97-AF65-F5344CB8AC3E}">
        <p14:creationId xmlns:p14="http://schemas.microsoft.com/office/powerpoint/2010/main" val="3969505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9F1F51D3-21E5-4C45-9499-1F6E81F0B4E0}" type="slidenum">
              <a:rPr lang="en-US" smtClean="0"/>
              <a:pPr/>
              <a:t>15</a:t>
            </a:fld>
            <a:endParaRPr 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r>
              <a:rPr lang="en-US" b="1" i="1" dirty="0" smtClean="0"/>
              <a:t>conceptual</a:t>
            </a:r>
            <a:r>
              <a:rPr lang="en-US" b="1" dirty="0" smtClean="0"/>
              <a:t> database models</a:t>
            </a:r>
            <a:r>
              <a:rPr lang="en-US" dirty="0" smtClean="0"/>
              <a:t>: </a:t>
            </a:r>
            <a:r>
              <a:rPr lang="en-US" b="1" dirty="0" smtClean="0"/>
              <a:t>E-R, Object Oriented, and semantic</a:t>
            </a:r>
            <a:endParaRPr lang="en-US" dirty="0" smtClean="0"/>
          </a:p>
          <a:p>
            <a:pPr eaLnBrk="1" hangingPunct="1"/>
            <a:r>
              <a:rPr lang="en-US" dirty="0" smtClean="0"/>
              <a:t>    	</a:t>
            </a:r>
            <a:r>
              <a:rPr lang="en-US" b="1" dirty="0" smtClean="0"/>
              <a:t>Database </a:t>
            </a:r>
            <a:endParaRPr lang="en-US" dirty="0" smtClean="0"/>
          </a:p>
          <a:p>
            <a:pPr eaLnBrk="1" hangingPunct="1"/>
            <a:r>
              <a:rPr lang="en-US" dirty="0" smtClean="0"/>
              <a:t>    	</a:t>
            </a:r>
            <a:r>
              <a:rPr lang="en-US" b="1" dirty="0" smtClean="0"/>
              <a:t>Models</a:t>
            </a:r>
            <a:r>
              <a:rPr lang="en-US" dirty="0" smtClean="0"/>
              <a:t>      </a:t>
            </a:r>
            <a:r>
              <a:rPr lang="en-US" b="1" i="1" dirty="0" smtClean="0"/>
              <a:t>implementation</a:t>
            </a:r>
            <a:r>
              <a:rPr lang="en-US" b="1" dirty="0" smtClean="0"/>
              <a:t> database models</a:t>
            </a:r>
            <a:r>
              <a:rPr lang="en-US" dirty="0" smtClean="0"/>
              <a:t>: </a:t>
            </a:r>
            <a:r>
              <a:rPr lang="en-US" b="1" dirty="0" smtClean="0"/>
              <a:t>hierarchical, network, and relational</a:t>
            </a:r>
          </a:p>
        </p:txBody>
      </p:sp>
      <p:sp>
        <p:nvSpPr>
          <p:cNvPr id="65541" name="Footer Placeholder 4"/>
          <p:cNvSpPr>
            <a:spLocks noGrp="1"/>
          </p:cNvSpPr>
          <p:nvPr>
            <p:ph type="ftr" sz="quarter" idx="4"/>
          </p:nvPr>
        </p:nvSpPr>
        <p:spPr>
          <a:noFill/>
        </p:spPr>
        <p:txBody>
          <a:bodyPr/>
          <a:lstStyle/>
          <a:p>
            <a:r>
              <a:rPr lang="en-US"/>
              <a:t>hndit 1</a:t>
            </a:r>
          </a:p>
        </p:txBody>
      </p:sp>
    </p:spTree>
    <p:extLst>
      <p:ext uri="{BB962C8B-B14F-4D97-AF65-F5344CB8AC3E}">
        <p14:creationId xmlns:p14="http://schemas.microsoft.com/office/powerpoint/2010/main" val="22706291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FF448220-779C-4A89-BA13-5430EEC4C4CD}" type="slidenum">
              <a:rPr lang="en-US" smtClean="0"/>
              <a:pPr/>
              <a:t>25</a:t>
            </a:fld>
            <a:endParaRPr lang="en-US" smtClean="0"/>
          </a:p>
        </p:txBody>
      </p:sp>
      <p:sp>
        <p:nvSpPr>
          <p:cNvPr id="66563"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66564" name="Rectangle 3"/>
          <p:cNvSpPr>
            <a:spLocks noGrp="1" noChangeArrowheads="1"/>
          </p:cNvSpPr>
          <p:nvPr>
            <p:ph type="body" idx="1"/>
          </p:nvPr>
        </p:nvSpPr>
        <p:spPr>
          <a:xfrm>
            <a:off x="920750" y="4349750"/>
            <a:ext cx="5016500" cy="4102100"/>
          </a:xfrm>
          <a:noFill/>
          <a:ln w="12700">
            <a:solidFill>
              <a:schemeClr val="tx1"/>
            </a:solidFill>
          </a:ln>
        </p:spPr>
        <p:txBody>
          <a:bodyPr lIns="90481" tIns="44447" rIns="90481" bIns="44447"/>
          <a:lstStyle/>
          <a:p>
            <a:pPr eaLnBrk="1" hangingPunct="1">
              <a:spcBef>
                <a:spcPct val="0"/>
              </a:spcBef>
            </a:pPr>
            <a:r>
              <a:rPr lang="en-GB" dirty="0" smtClean="0"/>
              <a:t>The relational model is different to previous models in that it is based on mathematical set theory which gives it a rigorous structure, as defined above.  These rules allow standard use of any system which claims to be relational and has led to their success, and the success of their most used query language SQL.  In the next couple of slides we show a simple example relational database and then show some simple queries after introducing briefly SQL, which you will start learning in tutorials.</a:t>
            </a:r>
          </a:p>
        </p:txBody>
      </p:sp>
      <p:sp>
        <p:nvSpPr>
          <p:cNvPr id="66565" name="Footer Placeholder 4"/>
          <p:cNvSpPr>
            <a:spLocks noGrp="1"/>
          </p:cNvSpPr>
          <p:nvPr>
            <p:ph type="ftr" sz="quarter" idx="4"/>
          </p:nvPr>
        </p:nvSpPr>
        <p:spPr>
          <a:noFill/>
        </p:spPr>
        <p:txBody>
          <a:bodyPr/>
          <a:lstStyle/>
          <a:p>
            <a:r>
              <a:rPr lang="en-US" smtClean="0"/>
              <a:t>hndit 1</a:t>
            </a:r>
          </a:p>
        </p:txBody>
      </p:sp>
    </p:spTree>
    <p:extLst>
      <p:ext uri="{BB962C8B-B14F-4D97-AF65-F5344CB8AC3E}">
        <p14:creationId xmlns:p14="http://schemas.microsoft.com/office/powerpoint/2010/main" val="34223853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5314208C-05C9-44BA-8CB2-CE7A31911360}" type="slidenum">
              <a:rPr lang="en-US" smtClean="0"/>
              <a:pPr/>
              <a:t>27</a:t>
            </a:fld>
            <a:endParaRPr lang="en-US" smtClean="0"/>
          </a:p>
        </p:txBody>
      </p:sp>
      <p:sp>
        <p:nvSpPr>
          <p:cNvPr id="68611" name="Rectangle 2"/>
          <p:cNvSpPr>
            <a:spLocks noGrp="1" noRot="1" noChangeAspect="1" noChangeArrowheads="1" noTextEdit="1"/>
          </p:cNvSpPr>
          <p:nvPr>
            <p:ph type="sldImg"/>
          </p:nvPr>
        </p:nvSpPr>
        <p:spPr>
          <a:xfrm>
            <a:off x="1150938" y="692150"/>
            <a:ext cx="4556125" cy="3416300"/>
          </a:xfrm>
          <a:ln/>
        </p:spPr>
      </p:sp>
      <p:sp>
        <p:nvSpPr>
          <p:cNvPr id="68612" name="Rectangle 3"/>
          <p:cNvSpPr>
            <a:spLocks noGrp="1" noChangeArrowheads="1"/>
          </p:cNvSpPr>
          <p:nvPr>
            <p:ph type="body" idx="1"/>
          </p:nvPr>
        </p:nvSpPr>
        <p:spPr>
          <a:xfrm>
            <a:off x="914400" y="4343400"/>
            <a:ext cx="5029200" cy="4114800"/>
          </a:xfrm>
          <a:noFill/>
          <a:ln/>
        </p:spPr>
        <p:txBody>
          <a:bodyPr lIns="91433" tIns="45716" rIns="91433" bIns="45716"/>
          <a:lstStyle/>
          <a:p>
            <a:pPr eaLnBrk="1" hangingPunct="1"/>
            <a:r>
              <a:rPr lang="en-GB" dirty="0" smtClean="0"/>
              <a:t>This simple example shows two relations (or tables) called </a:t>
            </a:r>
            <a:r>
              <a:rPr lang="en-GB" b="1" dirty="0" smtClean="0"/>
              <a:t>branch</a:t>
            </a:r>
            <a:r>
              <a:rPr lang="en-GB" dirty="0" smtClean="0"/>
              <a:t> and </a:t>
            </a:r>
          </a:p>
          <a:p>
            <a:pPr eaLnBrk="1" hangingPunct="1"/>
            <a:r>
              <a:rPr lang="en-GB" b="1" dirty="0" smtClean="0"/>
              <a:t>staff</a:t>
            </a:r>
            <a:r>
              <a:rPr lang="en-GB" dirty="0" smtClean="0"/>
              <a:t>.  Notice the structure conforms to the rules on the last slide, each table has a probable key value which uniquely identifies each row (</a:t>
            </a:r>
            <a:r>
              <a:rPr lang="en-GB" dirty="0" err="1" smtClean="0"/>
              <a:t>branchNo</a:t>
            </a:r>
            <a:r>
              <a:rPr lang="en-GB" dirty="0" smtClean="0"/>
              <a:t> and </a:t>
            </a:r>
            <a:r>
              <a:rPr lang="en-GB" dirty="0" err="1" smtClean="0"/>
              <a:t>staffNo</a:t>
            </a:r>
            <a:r>
              <a:rPr lang="en-GB" dirty="0" smtClean="0"/>
              <a:t>), and notice how the two tables can be linked as each table contains the </a:t>
            </a:r>
            <a:r>
              <a:rPr lang="en-GB" dirty="0" err="1" smtClean="0"/>
              <a:t>branchNo</a:t>
            </a:r>
            <a:r>
              <a:rPr lang="en-GB" dirty="0" smtClean="0"/>
              <a:t>, so we know for example that Ann Beech and David Ford work in branch B003 which is based in Glasgow.  Next, we give a simple definition of SQL, which we will discuss in more detail next week, and then show some very simple queries.</a:t>
            </a:r>
          </a:p>
        </p:txBody>
      </p:sp>
      <p:sp>
        <p:nvSpPr>
          <p:cNvPr id="68613" name="Footer Placeholder 4"/>
          <p:cNvSpPr>
            <a:spLocks noGrp="1"/>
          </p:cNvSpPr>
          <p:nvPr>
            <p:ph type="ftr" sz="quarter" idx="4"/>
          </p:nvPr>
        </p:nvSpPr>
        <p:spPr>
          <a:noFill/>
        </p:spPr>
        <p:txBody>
          <a:bodyPr/>
          <a:lstStyle/>
          <a:p>
            <a:r>
              <a:rPr lang="en-US" smtClean="0"/>
              <a:t>hndit 1</a:t>
            </a:r>
          </a:p>
        </p:txBody>
      </p:sp>
    </p:spTree>
    <p:extLst>
      <p:ext uri="{BB962C8B-B14F-4D97-AF65-F5344CB8AC3E}">
        <p14:creationId xmlns:p14="http://schemas.microsoft.com/office/powerpoint/2010/main" val="664632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811EAB5F-8414-4985-9481-0839C7AA6D2C}" type="slidenum">
              <a:rPr lang="en-US" smtClean="0"/>
              <a:pPr/>
              <a:t>30</a:t>
            </a:fld>
            <a:endParaRPr 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r>
              <a:rPr lang="en-US" smtClean="0"/>
              <a:t>Introduce the basic components of a database design by examining several scenarios:</a:t>
            </a:r>
          </a:p>
          <a:p>
            <a:pPr eaLnBrk="1" hangingPunct="1"/>
            <a:r>
              <a:rPr lang="en-US" smtClean="0"/>
              <a:t>A car dealer’s service department: Each car is owned by one customer. Each customer can own one or more cars.</a:t>
            </a:r>
          </a:p>
          <a:p>
            <a:pPr eaLnBrk="1" hangingPunct="1"/>
            <a:r>
              <a:rPr lang="en-US" smtClean="0"/>
              <a:t>A library’s loan desk: Each client may borrow one or more books at a time. Each book can be borrowed by more than one client </a:t>
            </a:r>
          </a:p>
          <a:p>
            <a:pPr eaLnBrk="1" hangingPunct="1"/>
            <a:r>
              <a:rPr lang="en-US" smtClean="0"/>
              <a:t>\</a:t>
            </a:r>
            <a:r>
              <a:rPr lang="en-US" b="1" smtClean="0"/>
              <a:t>Note: As you discuss the library’s loan desk database environment, emphasize that each loan involves one client and one or more books. At that point, a book is borrowed by one client and no other client can borrow that book. But the book will – one would hope – be returned after some time, at which time it is available to another client. Therefore, there is a M:N relationship between CLIENT and BOOK. Clearly, the time element plays a role in this relationship</a:t>
            </a:r>
            <a:r>
              <a:rPr lang="en-US" smtClean="0"/>
              <a:t> </a:t>
            </a:r>
          </a:p>
        </p:txBody>
      </p:sp>
      <p:sp>
        <p:nvSpPr>
          <p:cNvPr id="69637" name="Footer Placeholder 4"/>
          <p:cNvSpPr>
            <a:spLocks noGrp="1"/>
          </p:cNvSpPr>
          <p:nvPr>
            <p:ph type="ftr" sz="quarter" idx="4"/>
          </p:nvPr>
        </p:nvSpPr>
        <p:spPr>
          <a:noFill/>
        </p:spPr>
        <p:txBody>
          <a:bodyPr/>
          <a:lstStyle/>
          <a:p>
            <a:r>
              <a:rPr lang="en-US" smtClean="0"/>
              <a:t>hndit 1</a:t>
            </a:r>
          </a:p>
        </p:txBody>
      </p:sp>
    </p:spTree>
    <p:extLst>
      <p:ext uri="{BB962C8B-B14F-4D97-AF65-F5344CB8AC3E}">
        <p14:creationId xmlns:p14="http://schemas.microsoft.com/office/powerpoint/2010/main" val="16228584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6DE43AE-50AD-4CD3-A8B9-5CC5A2C2D03C}" type="datetimeFigureOut">
              <a:rPr lang="en-US" smtClean="0"/>
              <a:pPr/>
              <a:t>9/21/2016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p>
            <a:fld id="{56B30C35-3A38-4FD4-A0EC-1716C0E6F3CC}" type="slidenum">
              <a:rPr lang="en-US" smtClean="0"/>
              <a:pPr/>
              <a:t>‹#›</a:t>
            </a:fld>
            <a:endParaRPr lang="en-US"/>
          </a:p>
        </p:txBody>
      </p:sp>
      <p:pic>
        <p:nvPicPr>
          <p:cNvPr id="1027" name="Picture 3" descr="C:\Users\Dell PC\Desktop\mainp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38" y="2133600"/>
            <a:ext cx="9162738" cy="2362200"/>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hasCustomPrompt="1"/>
          </p:nvPr>
        </p:nvSpPr>
        <p:spPr>
          <a:xfrm>
            <a:off x="295431" y="4800600"/>
            <a:ext cx="8696169" cy="609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Chapter Title style</a:t>
            </a:r>
            <a:endParaRPr lang="en-US" dirty="0"/>
          </a:p>
        </p:txBody>
      </p:sp>
      <p:sp>
        <p:nvSpPr>
          <p:cNvPr id="2" name="Title 1"/>
          <p:cNvSpPr>
            <a:spLocks noGrp="1"/>
          </p:cNvSpPr>
          <p:nvPr>
            <p:ph type="ctrTitle" hasCustomPrompt="1"/>
          </p:nvPr>
        </p:nvSpPr>
        <p:spPr>
          <a:xfrm>
            <a:off x="228600" y="2247901"/>
            <a:ext cx="3886200" cy="1981199"/>
          </a:xfrm>
        </p:spPr>
        <p:txBody>
          <a:bodyPr/>
          <a:lstStyle>
            <a:lvl1pPr>
              <a:defRPr/>
            </a:lvl1pPr>
          </a:lstStyle>
          <a:p>
            <a:r>
              <a:rPr lang="en-US" dirty="0" smtClean="0"/>
              <a:t>Click to edit Course Title style</a:t>
            </a:r>
            <a:endParaRPr lang="en-US" dirty="0"/>
          </a:p>
        </p:txBody>
      </p:sp>
    </p:spTree>
    <p:extLst>
      <p:ext uri="{BB962C8B-B14F-4D97-AF65-F5344CB8AC3E}">
        <p14:creationId xmlns:p14="http://schemas.microsoft.com/office/powerpoint/2010/main" val="130212749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DE43AE-50AD-4CD3-A8B9-5CC5A2C2D03C}" type="datetimeFigureOut">
              <a:rPr lang="en-US" smtClean="0"/>
              <a:pPr/>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B30C35-3A38-4FD4-A0EC-1716C0E6F3CC}" type="slidenum">
              <a:rPr lang="en-US" smtClean="0"/>
              <a:pPr/>
              <a:t>‹#›</a:t>
            </a:fld>
            <a:endParaRPr lang="en-US"/>
          </a:p>
        </p:txBody>
      </p:sp>
    </p:spTree>
    <p:extLst>
      <p:ext uri="{BB962C8B-B14F-4D97-AF65-F5344CB8AC3E}">
        <p14:creationId xmlns:p14="http://schemas.microsoft.com/office/powerpoint/2010/main" val="252277444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DE43AE-50AD-4CD3-A8B9-5CC5A2C2D03C}" type="datetimeFigureOut">
              <a:rPr lang="en-US" smtClean="0"/>
              <a:pPr/>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B30C35-3A38-4FD4-A0EC-1716C0E6F3CC}" type="slidenum">
              <a:rPr lang="en-US" smtClean="0"/>
              <a:pPr/>
              <a:t>‹#›</a:t>
            </a:fld>
            <a:endParaRPr lang="en-US"/>
          </a:p>
        </p:txBody>
      </p:sp>
    </p:spTree>
    <p:extLst>
      <p:ext uri="{BB962C8B-B14F-4D97-AF65-F5344CB8AC3E}">
        <p14:creationId xmlns:p14="http://schemas.microsoft.com/office/powerpoint/2010/main" val="228613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DE43AE-50AD-4CD3-A8B9-5CC5A2C2D03C}" type="datetimeFigureOut">
              <a:rPr lang="en-US" smtClean="0"/>
              <a:pPr/>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B30C35-3A38-4FD4-A0EC-1716C0E6F3CC}" type="slidenum">
              <a:rPr lang="en-US" smtClean="0"/>
              <a:pPr/>
              <a:t>‹#›</a:t>
            </a:fld>
            <a:endParaRPr lang="en-US"/>
          </a:p>
        </p:txBody>
      </p:sp>
      <p:pic>
        <p:nvPicPr>
          <p:cNvPr id="1026" name="Picture 2" descr="C:\Users\Dell PC\Desktop\templat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763"/>
            <a:ext cx="9144000" cy="35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817285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DE43AE-50AD-4CD3-A8B9-5CC5A2C2D03C}" type="datetimeFigureOut">
              <a:rPr lang="en-US" smtClean="0"/>
              <a:pPr/>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B30C35-3A38-4FD4-A0EC-1716C0E6F3CC}" type="slidenum">
              <a:rPr lang="en-US" smtClean="0"/>
              <a:pPr/>
              <a:t>‹#›</a:t>
            </a:fld>
            <a:endParaRPr lang="en-US"/>
          </a:p>
        </p:txBody>
      </p:sp>
    </p:spTree>
    <p:extLst>
      <p:ext uri="{BB962C8B-B14F-4D97-AF65-F5344CB8AC3E}">
        <p14:creationId xmlns:p14="http://schemas.microsoft.com/office/powerpoint/2010/main" val="49441087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DE43AE-50AD-4CD3-A8B9-5CC5A2C2D03C}" type="datetimeFigureOut">
              <a:rPr lang="en-US" smtClean="0"/>
              <a:pPr/>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B30C35-3A38-4FD4-A0EC-1716C0E6F3CC}" type="slidenum">
              <a:rPr lang="en-US" smtClean="0"/>
              <a:pPr/>
              <a:t>‹#›</a:t>
            </a:fld>
            <a:endParaRPr lang="en-US"/>
          </a:p>
        </p:txBody>
      </p:sp>
    </p:spTree>
    <p:extLst>
      <p:ext uri="{BB962C8B-B14F-4D97-AF65-F5344CB8AC3E}">
        <p14:creationId xmlns:p14="http://schemas.microsoft.com/office/powerpoint/2010/main" val="113481567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DE43AE-50AD-4CD3-A8B9-5CC5A2C2D03C}" type="datetimeFigureOut">
              <a:rPr lang="en-US" smtClean="0"/>
              <a:pPr/>
              <a:t>9/21/2016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B30C35-3A38-4FD4-A0EC-1716C0E6F3CC}" type="slidenum">
              <a:rPr lang="en-US" smtClean="0"/>
              <a:pPr/>
              <a:t>‹#›</a:t>
            </a:fld>
            <a:endParaRPr lang="en-US"/>
          </a:p>
        </p:txBody>
      </p:sp>
    </p:spTree>
    <p:extLst>
      <p:ext uri="{BB962C8B-B14F-4D97-AF65-F5344CB8AC3E}">
        <p14:creationId xmlns:p14="http://schemas.microsoft.com/office/powerpoint/2010/main" val="251186128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DE43AE-50AD-4CD3-A8B9-5CC5A2C2D03C}" type="datetimeFigureOut">
              <a:rPr lang="en-US" smtClean="0"/>
              <a:pPr/>
              <a:t>9/21/2016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B30C35-3A38-4FD4-A0EC-1716C0E6F3CC}" type="slidenum">
              <a:rPr lang="en-US" smtClean="0"/>
              <a:pPr/>
              <a:t>‹#›</a:t>
            </a:fld>
            <a:endParaRPr lang="en-US"/>
          </a:p>
        </p:txBody>
      </p:sp>
    </p:spTree>
    <p:extLst>
      <p:ext uri="{BB962C8B-B14F-4D97-AF65-F5344CB8AC3E}">
        <p14:creationId xmlns:p14="http://schemas.microsoft.com/office/powerpoint/2010/main" val="20641964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DE43AE-50AD-4CD3-A8B9-5CC5A2C2D03C}" type="datetimeFigureOut">
              <a:rPr lang="en-US" smtClean="0"/>
              <a:pPr/>
              <a:t>9/21/2016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B30C35-3A38-4FD4-A0EC-1716C0E6F3CC}" type="slidenum">
              <a:rPr lang="en-US" smtClean="0"/>
              <a:pPr/>
              <a:t>‹#›</a:t>
            </a:fld>
            <a:endParaRPr lang="en-US"/>
          </a:p>
        </p:txBody>
      </p:sp>
    </p:spTree>
    <p:extLst>
      <p:ext uri="{BB962C8B-B14F-4D97-AF65-F5344CB8AC3E}">
        <p14:creationId xmlns:p14="http://schemas.microsoft.com/office/powerpoint/2010/main" val="66664064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DE43AE-50AD-4CD3-A8B9-5CC5A2C2D03C}" type="datetimeFigureOut">
              <a:rPr lang="en-US" smtClean="0"/>
              <a:pPr/>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B30C35-3A38-4FD4-A0EC-1716C0E6F3CC}" type="slidenum">
              <a:rPr lang="en-US" smtClean="0"/>
              <a:pPr/>
              <a:t>‹#›</a:t>
            </a:fld>
            <a:endParaRPr lang="en-US"/>
          </a:p>
        </p:txBody>
      </p:sp>
    </p:spTree>
    <p:extLst>
      <p:ext uri="{BB962C8B-B14F-4D97-AF65-F5344CB8AC3E}">
        <p14:creationId xmlns:p14="http://schemas.microsoft.com/office/powerpoint/2010/main" val="114493237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DE43AE-50AD-4CD3-A8B9-5CC5A2C2D03C}" type="datetimeFigureOut">
              <a:rPr lang="en-US" smtClean="0"/>
              <a:pPr/>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B30C35-3A38-4FD4-A0EC-1716C0E6F3CC}" type="slidenum">
              <a:rPr lang="en-US" smtClean="0"/>
              <a:pPr/>
              <a:t>‹#›</a:t>
            </a:fld>
            <a:endParaRPr lang="en-US"/>
          </a:p>
        </p:txBody>
      </p:sp>
    </p:spTree>
    <p:extLst>
      <p:ext uri="{BB962C8B-B14F-4D97-AF65-F5344CB8AC3E}">
        <p14:creationId xmlns:p14="http://schemas.microsoft.com/office/powerpoint/2010/main" val="5147184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905000"/>
            <a:ext cx="8229600" cy="4221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DE43AE-50AD-4CD3-A8B9-5CC5A2C2D03C}" type="datetimeFigureOut">
              <a:rPr lang="en-US" smtClean="0"/>
              <a:pPr/>
              <a:t>9/21/2016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B30C35-3A38-4FD4-A0EC-1716C0E6F3CC}" type="slidenum">
              <a:rPr lang="en-US" smtClean="0"/>
              <a:pPr/>
              <a:t>‹#›</a:t>
            </a:fld>
            <a:endParaRPr lang="en-US"/>
          </a:p>
        </p:txBody>
      </p:sp>
      <p:pic>
        <p:nvPicPr>
          <p:cNvPr id="8" name="Picture 2" descr="C:\Users\Dell PC\Desktop\template2.jp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4763"/>
            <a:ext cx="9144000" cy="35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038408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hndit.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hndit.com/"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hndit.com/"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http://www.hndit.com/"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hyperlink" Target="http://www.hndit.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hndit.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hndit.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hndit.co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hndit.co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hndit.com/"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hndit.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hndit.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hndit.co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hndit.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hndit.com/"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hndit.co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hndit.co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hndit.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hndit.com/"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oleObject" Target="../embeddings/Microsoft_Word_97_-_2003_Document2.doc"/><Relationship Id="rId3" Type="http://schemas.openxmlformats.org/officeDocument/2006/relationships/notesSlide" Target="../notesSlides/notesSlide6.xml"/><Relationship Id="rId7"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8.w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 Id="rId9" Type="http://schemas.openxmlformats.org/officeDocument/2006/relationships/hyperlink" Target="http://www.hndit.com/"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www.hndit.com/" TargetMode="External"/><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hndit.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hndit.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hndit.com/"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hyperlink" Target="http://www.hndit.com/"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hndit.com/"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hndit.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hndit.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hndit.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hndit.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hndit.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hndit.com/"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hndit.com/"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DBMS_week2-3</a:t>
            </a:r>
            <a:endParaRPr lang="en-US" dirty="0"/>
          </a:p>
        </p:txBody>
      </p:sp>
      <p:sp>
        <p:nvSpPr>
          <p:cNvPr id="2" name="Title 1"/>
          <p:cNvSpPr>
            <a:spLocks noGrp="1"/>
          </p:cNvSpPr>
          <p:nvPr>
            <p:ph type="ctrTitle"/>
          </p:nvPr>
        </p:nvSpPr>
        <p:spPr/>
        <p:txBody>
          <a:bodyPr/>
          <a:lstStyle/>
          <a:p>
            <a:r>
              <a:rPr lang="en-US" dirty="0" smtClean="0"/>
              <a:t>DBMS</a:t>
            </a:r>
            <a:endParaRPr lang="en-US" dirty="0"/>
          </a:p>
        </p:txBody>
      </p:sp>
      <p:sp>
        <p:nvSpPr>
          <p:cNvPr id="4" name="Rectangle 3"/>
          <p:cNvSpPr/>
          <p:nvPr/>
        </p:nvSpPr>
        <p:spPr>
          <a:xfrm>
            <a:off x="7443504" y="457200"/>
            <a:ext cx="1722908" cy="369332"/>
          </a:xfrm>
          <a:prstGeom prst="rect">
            <a:avLst/>
          </a:prstGeom>
        </p:spPr>
        <p:txBody>
          <a:bodyPr wrap="none">
            <a:spAutoFit/>
          </a:bodyPr>
          <a:lstStyle/>
          <a:p>
            <a:r>
              <a:rPr lang="en-US" b="1" dirty="0">
                <a:hlinkClick r:id="rId2"/>
              </a:rPr>
              <a:t>www.hndit.com</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2"/>
                </a:solidFill>
              </a:rPr>
              <a:t>A simplified database system environment</a:t>
            </a:r>
            <a:br>
              <a:rPr lang="en-US" dirty="0" smtClean="0">
                <a:solidFill>
                  <a:schemeClr val="accent2"/>
                </a:solidFill>
              </a:rPr>
            </a:br>
            <a:endParaRPr lang="en-US" dirty="0"/>
          </a:p>
        </p:txBody>
      </p:sp>
      <p:sp>
        <p:nvSpPr>
          <p:cNvPr id="3" name="Content Placeholder 2"/>
          <p:cNvSpPr>
            <a:spLocks noGrp="1"/>
          </p:cNvSpPr>
          <p:nvPr>
            <p:ph idx="1"/>
          </p:nvPr>
        </p:nvSpPr>
        <p:spPr/>
        <p:txBody>
          <a:bodyPr/>
          <a:lstStyle/>
          <a:p>
            <a:endParaRPr lang="en-US" dirty="0"/>
          </a:p>
        </p:txBody>
      </p:sp>
      <p:pic>
        <p:nvPicPr>
          <p:cNvPr id="4" name="Picture 2" descr="fig01_01"/>
          <p:cNvPicPr>
            <a:picLocks noChangeAspect="1" noChangeArrowheads="1"/>
          </p:cNvPicPr>
          <p:nvPr/>
        </p:nvPicPr>
        <p:blipFill>
          <a:blip r:embed="rId2"/>
          <a:srcRect r="23642"/>
          <a:stretch>
            <a:fillRect/>
          </a:stretch>
        </p:blipFill>
        <p:spPr bwMode="auto">
          <a:xfrm>
            <a:off x="1698296" y="1676400"/>
            <a:ext cx="6302704" cy="4895850"/>
          </a:xfrm>
          <a:prstGeom prst="rect">
            <a:avLst/>
          </a:prstGeom>
          <a:noFill/>
          <a:ln w="9525">
            <a:noFill/>
            <a:miter lim="800000"/>
            <a:headEnd/>
            <a:tailEnd/>
          </a:ln>
        </p:spPr>
      </p:pic>
      <p:sp>
        <p:nvSpPr>
          <p:cNvPr id="5" name="Rectangle 4"/>
          <p:cNvSpPr/>
          <p:nvPr/>
        </p:nvSpPr>
        <p:spPr>
          <a:xfrm>
            <a:off x="7443504" y="457200"/>
            <a:ext cx="1722908" cy="369332"/>
          </a:xfrm>
          <a:prstGeom prst="rect">
            <a:avLst/>
          </a:prstGeom>
        </p:spPr>
        <p:txBody>
          <a:bodyPr wrap="none">
            <a:spAutoFit/>
          </a:bodyPr>
          <a:lstStyle/>
          <a:p>
            <a:r>
              <a:rPr lang="en-US" b="1" dirty="0">
                <a:hlinkClick r:id="rId3"/>
              </a:rPr>
              <a:t>www.hndit.com</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sz="3600" dirty="0" smtClean="0"/>
              <a:t>Components of the DBMS environment</a:t>
            </a:r>
          </a:p>
        </p:txBody>
      </p:sp>
      <p:sp>
        <p:nvSpPr>
          <p:cNvPr id="8195" name="Rectangle 3"/>
          <p:cNvSpPr>
            <a:spLocks noGrp="1" noChangeArrowheads="1"/>
          </p:cNvSpPr>
          <p:nvPr>
            <p:ph sz="half" idx="1"/>
          </p:nvPr>
        </p:nvSpPr>
        <p:spPr>
          <a:xfrm>
            <a:off x="457200" y="3048000"/>
            <a:ext cx="4038600" cy="3078163"/>
          </a:xfrm>
        </p:spPr>
        <p:txBody>
          <a:bodyPr/>
          <a:lstStyle/>
          <a:p>
            <a:pPr eaLnBrk="1" hangingPunct="1"/>
            <a:r>
              <a:rPr lang="en-GB" b="1" dirty="0" smtClean="0">
                <a:solidFill>
                  <a:srgbClr val="008000"/>
                </a:solidFill>
              </a:rPr>
              <a:t>Hardware</a:t>
            </a:r>
          </a:p>
          <a:p>
            <a:pPr lvl="1" eaLnBrk="1" hangingPunct="1"/>
            <a:r>
              <a:rPr lang="en-GB" dirty="0" smtClean="0"/>
              <a:t>Single PC</a:t>
            </a:r>
          </a:p>
          <a:p>
            <a:pPr lvl="1" eaLnBrk="1" hangingPunct="1"/>
            <a:r>
              <a:rPr lang="en-GB" dirty="0" smtClean="0"/>
              <a:t>A single mainframe</a:t>
            </a:r>
          </a:p>
          <a:p>
            <a:pPr lvl="1" eaLnBrk="1" hangingPunct="1"/>
            <a:r>
              <a:rPr lang="en-GB" dirty="0" smtClean="0"/>
              <a:t>Server-client Model</a:t>
            </a:r>
          </a:p>
        </p:txBody>
      </p:sp>
      <p:sp>
        <p:nvSpPr>
          <p:cNvPr id="14" name="Content Placeholder 13"/>
          <p:cNvSpPr>
            <a:spLocks noGrp="1"/>
          </p:cNvSpPr>
          <p:nvPr>
            <p:ph sz="half" idx="2"/>
          </p:nvPr>
        </p:nvSpPr>
        <p:spPr>
          <a:xfrm>
            <a:off x="4648200" y="3048000"/>
            <a:ext cx="4038600" cy="3078163"/>
          </a:xfrm>
        </p:spPr>
        <p:txBody>
          <a:bodyPr/>
          <a:lstStyle/>
          <a:p>
            <a:pPr lvl="0">
              <a:defRPr/>
            </a:pPr>
            <a:r>
              <a:rPr lang="en-GB" b="1" dirty="0" smtClean="0">
                <a:solidFill>
                  <a:srgbClr val="008000"/>
                </a:solidFill>
              </a:rPr>
              <a:t>Software</a:t>
            </a:r>
          </a:p>
          <a:p>
            <a:pPr lvl="1">
              <a:defRPr/>
            </a:pPr>
            <a:r>
              <a:rPr lang="en-GB" dirty="0" smtClean="0"/>
              <a:t>DBMS</a:t>
            </a:r>
          </a:p>
          <a:p>
            <a:pPr lvl="1">
              <a:defRPr/>
            </a:pPr>
            <a:r>
              <a:rPr lang="en-GB" dirty="0" smtClean="0"/>
              <a:t>Network software</a:t>
            </a:r>
          </a:p>
          <a:p>
            <a:pPr lvl="1">
              <a:defRPr/>
            </a:pPr>
            <a:r>
              <a:rPr lang="en-GB" dirty="0" smtClean="0"/>
              <a:t>Programming languages</a:t>
            </a:r>
          </a:p>
          <a:p>
            <a:endParaRPr lang="en-US" dirty="0"/>
          </a:p>
        </p:txBody>
      </p:sp>
      <p:sp>
        <p:nvSpPr>
          <p:cNvPr id="8196" name="AutoShape 4"/>
          <p:cNvSpPr>
            <a:spLocks noChangeArrowheads="1"/>
          </p:cNvSpPr>
          <p:nvPr/>
        </p:nvSpPr>
        <p:spPr bwMode="auto">
          <a:xfrm>
            <a:off x="3635375" y="1844675"/>
            <a:ext cx="792163" cy="647700"/>
          </a:xfrm>
          <a:custGeom>
            <a:avLst/>
            <a:gdLst>
              <a:gd name="T0" fmla="*/ 14525995 w 21600"/>
              <a:gd name="T1" fmla="*/ 0 h 21600"/>
              <a:gd name="T2" fmla="*/ 5240122 w 21600"/>
              <a:gd name="T3" fmla="*/ 9711002 h 21600"/>
              <a:gd name="T4" fmla="*/ 14525995 w 21600"/>
              <a:gd name="T5" fmla="*/ 7006314 h 21600"/>
              <a:gd name="T6" fmla="*/ 23811834 w 21600"/>
              <a:gd name="T7" fmla="*/ 9711002 h 21600"/>
              <a:gd name="T8" fmla="*/ 0 60000 65536"/>
              <a:gd name="T9" fmla="*/ 0 60000 65536"/>
              <a:gd name="T10" fmla="*/ 0 60000 65536"/>
              <a:gd name="T11" fmla="*/ 0 60000 65536"/>
              <a:gd name="T12" fmla="*/ 0 w 21600"/>
              <a:gd name="T13" fmla="*/ 0 h 21600"/>
              <a:gd name="T14" fmla="*/ 21600 w 21600"/>
              <a:gd name="T15" fmla="*/ 7713 h 21600"/>
            </a:gdLst>
            <a:ahLst/>
            <a:cxnLst>
              <a:cxn ang="T8">
                <a:pos x="T0" y="T1"/>
              </a:cxn>
              <a:cxn ang="T9">
                <a:pos x="T2" y="T3"/>
              </a:cxn>
              <a:cxn ang="T10">
                <a:pos x="T4" y="T5"/>
              </a:cxn>
              <a:cxn ang="T11">
                <a:pos x="T6" y="T7"/>
              </a:cxn>
            </a:cxnLst>
            <a:rect l="T12" t="T13" r="T14" b="T15"/>
            <a:pathLst>
              <a:path w="21600" h="21600">
                <a:moveTo>
                  <a:pt x="7792" y="10800"/>
                </a:moveTo>
                <a:cubicBezTo>
                  <a:pt x="7792" y="9138"/>
                  <a:pt x="9138" y="7792"/>
                  <a:pt x="10800" y="7792"/>
                </a:cubicBezTo>
                <a:cubicBezTo>
                  <a:pt x="12461" y="7791"/>
                  <a:pt x="13807" y="9138"/>
                  <a:pt x="13808" y="10799"/>
                </a:cubicBezTo>
                <a:lnTo>
                  <a:pt x="21600" y="10800"/>
                </a:lnTo>
                <a:cubicBezTo>
                  <a:pt x="21600" y="4835"/>
                  <a:pt x="16764" y="0"/>
                  <a:pt x="10800" y="0"/>
                </a:cubicBezTo>
                <a:cubicBezTo>
                  <a:pt x="4835" y="0"/>
                  <a:pt x="0" y="4835"/>
                  <a:pt x="0" y="10800"/>
                </a:cubicBezTo>
                <a:close/>
              </a:path>
            </a:pathLst>
          </a:custGeom>
          <a:solidFill>
            <a:schemeClr val="bg1"/>
          </a:solidFill>
          <a:ln w="9525">
            <a:solidFill>
              <a:schemeClr val="tx1"/>
            </a:solidFill>
            <a:miter lim="800000"/>
            <a:headEnd/>
            <a:tailEnd/>
          </a:ln>
        </p:spPr>
        <p:txBody>
          <a:bodyPr wrap="none" anchor="ctr"/>
          <a:lstStyle/>
          <a:p>
            <a:pPr algn="ctr"/>
            <a:r>
              <a:rPr lang="en-GB" sz="1800" b="0"/>
              <a:t>Data</a:t>
            </a:r>
          </a:p>
        </p:txBody>
      </p:sp>
      <p:sp>
        <p:nvSpPr>
          <p:cNvPr id="8197" name="Rectangle 5"/>
          <p:cNvSpPr>
            <a:spLocks noChangeArrowheads="1"/>
          </p:cNvSpPr>
          <p:nvPr/>
        </p:nvSpPr>
        <p:spPr bwMode="auto">
          <a:xfrm>
            <a:off x="2527300" y="2178050"/>
            <a:ext cx="1119188" cy="287338"/>
          </a:xfrm>
          <a:prstGeom prst="rect">
            <a:avLst/>
          </a:prstGeom>
          <a:solidFill>
            <a:schemeClr val="bg1"/>
          </a:solidFill>
          <a:ln w="9525">
            <a:solidFill>
              <a:schemeClr val="tx1"/>
            </a:solidFill>
            <a:miter lim="800000"/>
            <a:headEnd/>
            <a:tailEnd/>
          </a:ln>
        </p:spPr>
        <p:txBody>
          <a:bodyPr wrap="none" anchor="ctr"/>
          <a:lstStyle/>
          <a:p>
            <a:pPr algn="ctr"/>
            <a:r>
              <a:rPr lang="en-GB" sz="1800" b="0"/>
              <a:t>Software</a:t>
            </a:r>
          </a:p>
        </p:txBody>
      </p:sp>
      <p:sp>
        <p:nvSpPr>
          <p:cNvPr id="8198" name="Rectangle 6"/>
          <p:cNvSpPr>
            <a:spLocks noChangeArrowheads="1"/>
          </p:cNvSpPr>
          <p:nvPr/>
        </p:nvSpPr>
        <p:spPr bwMode="auto">
          <a:xfrm>
            <a:off x="4427538" y="2182813"/>
            <a:ext cx="1119187" cy="287337"/>
          </a:xfrm>
          <a:prstGeom prst="rect">
            <a:avLst/>
          </a:prstGeom>
          <a:solidFill>
            <a:schemeClr val="bg1"/>
          </a:solidFill>
          <a:ln w="9525">
            <a:solidFill>
              <a:schemeClr val="tx1"/>
            </a:solidFill>
            <a:miter lim="800000"/>
            <a:headEnd/>
            <a:tailEnd/>
          </a:ln>
        </p:spPr>
        <p:txBody>
          <a:bodyPr wrap="none" anchor="ctr"/>
          <a:lstStyle/>
          <a:p>
            <a:pPr algn="ctr"/>
            <a:r>
              <a:rPr lang="en-GB" sz="1800" b="0"/>
              <a:t>Procedures</a:t>
            </a:r>
          </a:p>
        </p:txBody>
      </p:sp>
      <p:sp>
        <p:nvSpPr>
          <p:cNvPr id="8199" name="Rectangle 7"/>
          <p:cNvSpPr>
            <a:spLocks noChangeArrowheads="1"/>
          </p:cNvSpPr>
          <p:nvPr/>
        </p:nvSpPr>
        <p:spPr bwMode="auto">
          <a:xfrm>
            <a:off x="5557838" y="2178050"/>
            <a:ext cx="1119187" cy="287338"/>
          </a:xfrm>
          <a:prstGeom prst="rect">
            <a:avLst/>
          </a:prstGeom>
          <a:solidFill>
            <a:schemeClr val="bg1"/>
          </a:solidFill>
          <a:ln w="9525">
            <a:solidFill>
              <a:schemeClr val="tx1"/>
            </a:solidFill>
            <a:miter lim="800000"/>
            <a:headEnd/>
            <a:tailEnd/>
          </a:ln>
        </p:spPr>
        <p:txBody>
          <a:bodyPr wrap="none" anchor="ctr"/>
          <a:lstStyle/>
          <a:p>
            <a:pPr algn="ctr"/>
            <a:r>
              <a:rPr lang="en-GB" sz="1800" b="0"/>
              <a:t>People</a:t>
            </a:r>
          </a:p>
        </p:txBody>
      </p:sp>
      <p:sp>
        <p:nvSpPr>
          <p:cNvPr id="8200" name="Rectangle 8"/>
          <p:cNvSpPr>
            <a:spLocks noChangeArrowheads="1"/>
          </p:cNvSpPr>
          <p:nvPr/>
        </p:nvSpPr>
        <p:spPr bwMode="auto">
          <a:xfrm>
            <a:off x="1403350" y="2182813"/>
            <a:ext cx="1119188" cy="287337"/>
          </a:xfrm>
          <a:prstGeom prst="rect">
            <a:avLst/>
          </a:prstGeom>
          <a:solidFill>
            <a:schemeClr val="bg1"/>
          </a:solidFill>
          <a:ln w="9525">
            <a:solidFill>
              <a:schemeClr val="tx1"/>
            </a:solidFill>
            <a:miter lim="800000"/>
            <a:headEnd/>
            <a:tailEnd/>
          </a:ln>
        </p:spPr>
        <p:txBody>
          <a:bodyPr wrap="none" anchor="ctr"/>
          <a:lstStyle/>
          <a:p>
            <a:pPr algn="ctr"/>
            <a:r>
              <a:rPr lang="en-GB" sz="1800" b="0"/>
              <a:t>Hardware</a:t>
            </a:r>
          </a:p>
        </p:txBody>
      </p:sp>
      <p:sp>
        <p:nvSpPr>
          <p:cNvPr id="8201" name="AutoShape 9"/>
          <p:cNvSpPr>
            <a:spLocks/>
          </p:cNvSpPr>
          <p:nvPr/>
        </p:nvSpPr>
        <p:spPr bwMode="auto">
          <a:xfrm rot="-5400000">
            <a:off x="2411412" y="1628776"/>
            <a:ext cx="252413" cy="2195512"/>
          </a:xfrm>
          <a:prstGeom prst="leftBrace">
            <a:avLst>
              <a:gd name="adj1" fmla="val 68538"/>
              <a:gd name="adj2" fmla="val 50468"/>
            </a:avLst>
          </a:prstGeom>
          <a:noFill/>
          <a:ln w="9525">
            <a:solidFill>
              <a:schemeClr val="tx1"/>
            </a:solidFill>
            <a:round/>
            <a:headEnd/>
            <a:tailEnd/>
          </a:ln>
        </p:spPr>
        <p:txBody>
          <a:bodyPr wrap="none" anchor="ctr"/>
          <a:lstStyle/>
          <a:p>
            <a:endParaRPr lang="en-US"/>
          </a:p>
        </p:txBody>
      </p:sp>
      <p:sp>
        <p:nvSpPr>
          <p:cNvPr id="8202" name="AutoShape 10"/>
          <p:cNvSpPr>
            <a:spLocks/>
          </p:cNvSpPr>
          <p:nvPr/>
        </p:nvSpPr>
        <p:spPr bwMode="auto">
          <a:xfrm rot="-5400000">
            <a:off x="5399087" y="1593851"/>
            <a:ext cx="252413" cy="2195512"/>
          </a:xfrm>
          <a:prstGeom prst="leftBrace">
            <a:avLst>
              <a:gd name="adj1" fmla="val 68538"/>
              <a:gd name="adj2" fmla="val 50468"/>
            </a:avLst>
          </a:prstGeom>
          <a:noFill/>
          <a:ln w="9525">
            <a:solidFill>
              <a:schemeClr val="tx1"/>
            </a:solidFill>
            <a:round/>
            <a:headEnd/>
            <a:tailEnd/>
          </a:ln>
        </p:spPr>
        <p:txBody>
          <a:bodyPr wrap="none" anchor="ctr"/>
          <a:lstStyle/>
          <a:p>
            <a:endParaRPr lang="en-US"/>
          </a:p>
        </p:txBody>
      </p:sp>
      <p:sp>
        <p:nvSpPr>
          <p:cNvPr id="8203" name="Text Box 11"/>
          <p:cNvSpPr txBox="1">
            <a:spLocks noChangeArrowheads="1"/>
          </p:cNvSpPr>
          <p:nvPr/>
        </p:nvSpPr>
        <p:spPr bwMode="auto">
          <a:xfrm>
            <a:off x="5127625" y="2873375"/>
            <a:ext cx="920750" cy="366713"/>
          </a:xfrm>
          <a:prstGeom prst="rect">
            <a:avLst/>
          </a:prstGeom>
          <a:noFill/>
          <a:ln w="9525">
            <a:noFill/>
            <a:miter lim="800000"/>
            <a:headEnd/>
            <a:tailEnd/>
          </a:ln>
        </p:spPr>
        <p:txBody>
          <a:bodyPr wrap="none">
            <a:spAutoFit/>
          </a:bodyPr>
          <a:lstStyle/>
          <a:p>
            <a:r>
              <a:rPr lang="en-GB" sz="1800" b="0"/>
              <a:t>Human</a:t>
            </a:r>
          </a:p>
        </p:txBody>
      </p:sp>
      <p:sp>
        <p:nvSpPr>
          <p:cNvPr id="8204" name="Text Box 12"/>
          <p:cNvSpPr txBox="1">
            <a:spLocks noChangeArrowheads="1"/>
          </p:cNvSpPr>
          <p:nvPr/>
        </p:nvSpPr>
        <p:spPr bwMode="auto">
          <a:xfrm>
            <a:off x="1671638" y="2873375"/>
            <a:ext cx="1047750" cy="366713"/>
          </a:xfrm>
          <a:prstGeom prst="rect">
            <a:avLst/>
          </a:prstGeom>
          <a:noFill/>
          <a:ln w="9525">
            <a:noFill/>
            <a:miter lim="800000"/>
            <a:headEnd/>
            <a:tailEnd/>
          </a:ln>
        </p:spPr>
        <p:txBody>
          <a:bodyPr wrap="none">
            <a:spAutoFit/>
          </a:bodyPr>
          <a:lstStyle/>
          <a:p>
            <a:r>
              <a:rPr lang="en-GB" sz="1800" b="0"/>
              <a:t>Machine</a:t>
            </a:r>
          </a:p>
        </p:txBody>
      </p:sp>
      <p:sp>
        <p:nvSpPr>
          <p:cNvPr id="8205" name="Text Box 13"/>
          <p:cNvSpPr txBox="1">
            <a:spLocks noChangeArrowheads="1"/>
          </p:cNvSpPr>
          <p:nvPr/>
        </p:nvSpPr>
        <p:spPr bwMode="auto">
          <a:xfrm>
            <a:off x="3616325" y="2728913"/>
            <a:ext cx="844550" cy="366712"/>
          </a:xfrm>
          <a:prstGeom prst="rect">
            <a:avLst/>
          </a:prstGeom>
          <a:noFill/>
          <a:ln w="9525">
            <a:noFill/>
            <a:miter lim="800000"/>
            <a:headEnd/>
            <a:tailEnd/>
          </a:ln>
        </p:spPr>
        <p:txBody>
          <a:bodyPr wrap="none">
            <a:spAutoFit/>
          </a:bodyPr>
          <a:lstStyle/>
          <a:p>
            <a:r>
              <a:rPr lang="en-GB" sz="1800" b="0"/>
              <a:t>Bridge</a:t>
            </a:r>
          </a:p>
        </p:txBody>
      </p:sp>
      <p:sp>
        <p:nvSpPr>
          <p:cNvPr id="15" name="Rectangle 14"/>
          <p:cNvSpPr/>
          <p:nvPr/>
        </p:nvSpPr>
        <p:spPr>
          <a:xfrm>
            <a:off x="7443504" y="457200"/>
            <a:ext cx="1722908" cy="369332"/>
          </a:xfrm>
          <a:prstGeom prst="rect">
            <a:avLst/>
          </a:prstGeom>
        </p:spPr>
        <p:txBody>
          <a:bodyPr wrap="none">
            <a:spAutoFit/>
          </a:bodyPr>
          <a:lstStyle/>
          <a:p>
            <a:r>
              <a:rPr lang="en-US" b="1" dirty="0">
                <a:hlinkClick r:id="rId3"/>
              </a:rPr>
              <a:t>www.hndit.com</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dirty="0" smtClean="0"/>
              <a:t>Components of the DBMS environment….</a:t>
            </a:r>
            <a:endParaRPr lang="en-US" dirty="0"/>
          </a:p>
        </p:txBody>
      </p:sp>
      <p:sp>
        <p:nvSpPr>
          <p:cNvPr id="7" name="Rectangle 3"/>
          <p:cNvSpPr txBox="1">
            <a:spLocks noGrp="1" noChangeArrowheads="1"/>
          </p:cNvSpPr>
          <p:nvPr>
            <p:ph sz="half" idx="1"/>
          </p:nvPr>
        </p:nvSpPr>
        <p:spPr>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800" b="1" i="0" u="none" strike="noStrike" kern="1200" cap="none" spc="0" normalizeH="0" baseline="0" noProof="0" dirty="0" smtClean="0">
                <a:ln>
                  <a:noFill/>
                </a:ln>
                <a:solidFill>
                  <a:srgbClr val="008000"/>
                </a:solidFill>
                <a:effectLst/>
                <a:uLnTx/>
                <a:uFillTx/>
                <a:latin typeface="+mn-lt"/>
                <a:ea typeface="+mn-ea"/>
                <a:cs typeface="+mn-cs"/>
              </a:rPr>
              <a:t>Data</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Operational data</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Metadata</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System catalogue</a:t>
            </a:r>
          </a:p>
        </p:txBody>
      </p:sp>
      <p:sp>
        <p:nvSpPr>
          <p:cNvPr id="8" name="Rectangle 3"/>
          <p:cNvSpPr>
            <a:spLocks noGrp="1" noChangeArrowheads="1"/>
          </p:cNvSpPr>
          <p:nvPr>
            <p:ph sz="half" idx="2"/>
          </p:nvPr>
        </p:nvSpPr>
        <p:spPr/>
        <p:txBody>
          <a:bodyPr/>
          <a:lstStyle/>
          <a:p>
            <a:pPr eaLnBrk="1" hangingPunct="1"/>
            <a:r>
              <a:rPr lang="en-GB" b="1" dirty="0" smtClean="0">
                <a:solidFill>
                  <a:srgbClr val="008000"/>
                </a:solidFill>
              </a:rPr>
              <a:t>Procedures</a:t>
            </a:r>
          </a:p>
          <a:p>
            <a:pPr lvl="1" eaLnBrk="1" hangingPunct="1"/>
            <a:r>
              <a:rPr lang="en-GB" dirty="0" smtClean="0"/>
              <a:t>Log on to DBMS</a:t>
            </a:r>
          </a:p>
          <a:p>
            <a:pPr lvl="1" eaLnBrk="1" hangingPunct="1"/>
            <a:r>
              <a:rPr lang="en-GB" dirty="0" smtClean="0"/>
              <a:t>Start &amp; Stop DBMS</a:t>
            </a:r>
          </a:p>
          <a:p>
            <a:pPr lvl="1" eaLnBrk="1" hangingPunct="1"/>
            <a:endParaRPr lang="en-GB" dirty="0" smtClean="0"/>
          </a:p>
          <a:p>
            <a:pPr eaLnBrk="1" hangingPunct="1"/>
            <a:r>
              <a:rPr lang="en-GB" b="1" dirty="0" smtClean="0">
                <a:solidFill>
                  <a:srgbClr val="008000"/>
                </a:solidFill>
              </a:rPr>
              <a:t>People (Jobs for you?)</a:t>
            </a:r>
          </a:p>
          <a:p>
            <a:pPr lvl="1" eaLnBrk="1" hangingPunct="1"/>
            <a:r>
              <a:rPr lang="en-GB" dirty="0" smtClean="0"/>
              <a:t>Data &amp; database administrators</a:t>
            </a:r>
          </a:p>
          <a:p>
            <a:pPr lvl="1" eaLnBrk="1" hangingPunct="1"/>
            <a:r>
              <a:rPr lang="en-GB" dirty="0" smtClean="0"/>
              <a:t>Database designers</a:t>
            </a:r>
          </a:p>
          <a:p>
            <a:pPr lvl="1" eaLnBrk="1" hangingPunct="1"/>
            <a:r>
              <a:rPr lang="en-GB" dirty="0" smtClean="0"/>
              <a:t>Application developers</a:t>
            </a:r>
          </a:p>
          <a:p>
            <a:pPr lvl="1" eaLnBrk="1" hangingPunct="1"/>
            <a:r>
              <a:rPr lang="en-GB" dirty="0" smtClean="0"/>
              <a:t>End-users</a:t>
            </a:r>
          </a:p>
        </p:txBody>
      </p:sp>
      <p:sp>
        <p:nvSpPr>
          <p:cNvPr id="5" name="Rectangle 4"/>
          <p:cNvSpPr/>
          <p:nvPr/>
        </p:nvSpPr>
        <p:spPr>
          <a:xfrm>
            <a:off x="7443504" y="457200"/>
            <a:ext cx="1722908" cy="369332"/>
          </a:xfrm>
          <a:prstGeom prst="rect">
            <a:avLst/>
          </a:prstGeom>
        </p:spPr>
        <p:txBody>
          <a:bodyPr wrap="none">
            <a:spAutoFit/>
          </a:bodyPr>
          <a:lstStyle/>
          <a:p>
            <a:r>
              <a:rPr lang="en-US" b="1" dirty="0">
                <a:hlinkClick r:id="rId2"/>
              </a:rPr>
              <a:t>www.hndit.com</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762000" y="304800"/>
            <a:ext cx="7772400" cy="1143000"/>
          </a:xfrm>
        </p:spPr>
        <p:txBody>
          <a:bodyPr/>
          <a:lstStyle/>
          <a:p>
            <a:pPr eaLnBrk="1" hangingPunct="1"/>
            <a:r>
              <a:rPr lang="en-US" smtClean="0"/>
              <a:t>What do we store in a Database?</a:t>
            </a:r>
          </a:p>
        </p:txBody>
      </p:sp>
      <p:sp>
        <p:nvSpPr>
          <p:cNvPr id="131075" name="Rectangle 3"/>
          <p:cNvSpPr>
            <a:spLocks noGrp="1" noChangeArrowheads="1"/>
          </p:cNvSpPr>
          <p:nvPr>
            <p:ph type="body" idx="1"/>
          </p:nvPr>
        </p:nvSpPr>
        <p:spPr>
          <a:xfrm>
            <a:off x="533400" y="1219200"/>
            <a:ext cx="7772400" cy="4495800"/>
          </a:xfrm>
        </p:spPr>
        <p:txBody>
          <a:bodyPr>
            <a:normAutofit lnSpcReduction="10000"/>
          </a:bodyPr>
          <a:lstStyle/>
          <a:p>
            <a:pPr eaLnBrk="1" hangingPunct="1">
              <a:lnSpc>
                <a:spcPct val="90000"/>
              </a:lnSpc>
            </a:pPr>
            <a:endParaRPr lang="en-US" sz="2400" dirty="0" smtClean="0"/>
          </a:p>
          <a:p>
            <a:pPr eaLnBrk="1" hangingPunct="1">
              <a:lnSpc>
                <a:spcPct val="90000"/>
              </a:lnSpc>
            </a:pPr>
            <a:r>
              <a:rPr lang="en-US" sz="2400" dirty="0" smtClean="0"/>
              <a:t>Collection of data central to some enterprise</a:t>
            </a:r>
          </a:p>
          <a:p>
            <a:pPr eaLnBrk="1" hangingPunct="1">
              <a:lnSpc>
                <a:spcPct val="90000"/>
              </a:lnSpc>
            </a:pPr>
            <a:endParaRPr lang="en-US" sz="2400" dirty="0" smtClean="0"/>
          </a:p>
          <a:p>
            <a:pPr eaLnBrk="1" hangingPunct="1">
              <a:lnSpc>
                <a:spcPct val="90000"/>
              </a:lnSpc>
            </a:pPr>
            <a:r>
              <a:rPr lang="en-US" sz="2400" dirty="0" smtClean="0"/>
              <a:t>Essential to operation of enterprise</a:t>
            </a:r>
          </a:p>
          <a:p>
            <a:pPr eaLnBrk="1" hangingPunct="1">
              <a:lnSpc>
                <a:spcPct val="90000"/>
              </a:lnSpc>
            </a:pPr>
            <a:endParaRPr lang="en-US" sz="2400" dirty="0" smtClean="0"/>
          </a:p>
          <a:p>
            <a:pPr eaLnBrk="1" hangingPunct="1">
              <a:lnSpc>
                <a:spcPct val="90000"/>
              </a:lnSpc>
            </a:pPr>
            <a:r>
              <a:rPr lang="en-US" sz="2400" dirty="0" smtClean="0"/>
              <a:t>Historical data can guide enterprise strategy</a:t>
            </a:r>
          </a:p>
          <a:p>
            <a:pPr lvl="1" eaLnBrk="1" hangingPunct="1">
              <a:lnSpc>
                <a:spcPct val="90000"/>
              </a:lnSpc>
            </a:pPr>
            <a:r>
              <a:rPr lang="en-US" sz="2200" dirty="0" smtClean="0"/>
              <a:t>Of interest to other enterprises</a:t>
            </a:r>
          </a:p>
          <a:p>
            <a:pPr lvl="1" eaLnBrk="1" hangingPunct="1">
              <a:lnSpc>
                <a:spcPct val="90000"/>
              </a:lnSpc>
            </a:pPr>
            <a:endParaRPr lang="en-US" sz="2200" dirty="0" smtClean="0"/>
          </a:p>
          <a:p>
            <a:pPr eaLnBrk="1" hangingPunct="1">
              <a:lnSpc>
                <a:spcPct val="90000"/>
              </a:lnSpc>
            </a:pPr>
            <a:r>
              <a:rPr lang="en-US" sz="2400" dirty="0" smtClean="0"/>
              <a:t>State of database mirrors state of enterprise</a:t>
            </a:r>
          </a:p>
          <a:p>
            <a:pPr lvl="1" eaLnBrk="1" hangingPunct="1">
              <a:lnSpc>
                <a:spcPct val="90000"/>
              </a:lnSpc>
            </a:pPr>
            <a:r>
              <a:rPr lang="en-US" sz="2200" dirty="0" smtClean="0"/>
              <a:t>Database is persistent</a:t>
            </a:r>
          </a:p>
          <a:p>
            <a:pPr lvl="1" eaLnBrk="1" hangingPunct="1">
              <a:lnSpc>
                <a:spcPct val="90000"/>
              </a:lnSpc>
            </a:pPr>
            <a:endParaRPr lang="en-US" sz="2200" dirty="0" smtClean="0"/>
          </a:p>
          <a:p>
            <a:pPr lvl="1" eaLnBrk="1" hangingPunct="1">
              <a:lnSpc>
                <a:spcPct val="90000"/>
              </a:lnSpc>
            </a:pPr>
            <a:r>
              <a:rPr lang="en-US" sz="2200" dirty="0" smtClean="0">
                <a:solidFill>
                  <a:srgbClr val="FF3300"/>
                </a:solidFill>
              </a:rPr>
              <a:t>How do we store data? </a:t>
            </a:r>
          </a:p>
          <a:p>
            <a:pPr eaLnBrk="1" hangingPunct="1">
              <a:lnSpc>
                <a:spcPct val="90000"/>
              </a:lnSpc>
            </a:pPr>
            <a:endParaRPr lang="en-US" sz="2000" dirty="0" smtClean="0">
              <a:solidFill>
                <a:srgbClr val="FF3300"/>
              </a:solidFill>
            </a:endParaRPr>
          </a:p>
        </p:txBody>
      </p:sp>
      <p:sp>
        <p:nvSpPr>
          <p:cNvPr id="4" name="Rectangle 3"/>
          <p:cNvSpPr/>
          <p:nvPr/>
        </p:nvSpPr>
        <p:spPr>
          <a:xfrm>
            <a:off x="7443504" y="457200"/>
            <a:ext cx="1722908" cy="369332"/>
          </a:xfrm>
          <a:prstGeom prst="rect">
            <a:avLst/>
          </a:prstGeom>
        </p:spPr>
        <p:txBody>
          <a:bodyPr wrap="none">
            <a:spAutoFit/>
          </a:bodyPr>
          <a:lstStyle/>
          <a:p>
            <a:r>
              <a:rPr lang="en-US" b="1" dirty="0">
                <a:hlinkClick r:id="rId2"/>
              </a:rPr>
              <a:t>www.hndit.com</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31075">
                                            <p:txEl>
                                              <p:pRg st="11" end="11"/>
                                            </p:txEl>
                                          </p:spTgt>
                                        </p:tgtEl>
                                        <p:attrNameLst>
                                          <p:attrName>style.visibility</p:attrName>
                                        </p:attrNameLst>
                                      </p:cBhvr>
                                      <p:to>
                                        <p:strVal val="visible"/>
                                      </p:to>
                                    </p:set>
                                    <p:animEffect transition="in" filter="blinds(horizontal)">
                                      <p:cBhvr>
                                        <p:cTn id="7" dur="500"/>
                                        <p:tgtEl>
                                          <p:spTgt spid="13107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Data Models</a:t>
            </a:r>
            <a:endParaRPr lang="en-US" b="0" smtClean="0">
              <a:solidFill>
                <a:srgbClr val="000000"/>
              </a:solidFill>
            </a:endParaRPr>
          </a:p>
        </p:txBody>
      </p:sp>
      <p:sp>
        <p:nvSpPr>
          <p:cNvPr id="13315" name="Rectangle 3"/>
          <p:cNvSpPr>
            <a:spLocks noGrp="1" noChangeArrowheads="1"/>
          </p:cNvSpPr>
          <p:nvPr>
            <p:ph type="body" idx="1"/>
          </p:nvPr>
        </p:nvSpPr>
        <p:spPr>
          <a:xfrm>
            <a:off x="304800" y="1752600"/>
            <a:ext cx="8839200" cy="5105400"/>
          </a:xfrm>
        </p:spPr>
        <p:txBody>
          <a:bodyPr/>
          <a:lstStyle/>
          <a:p>
            <a:pPr eaLnBrk="1" hangingPunct="1"/>
            <a:r>
              <a:rPr lang="en-US" sz="2400" b="1" dirty="0" smtClean="0">
                <a:solidFill>
                  <a:srgbClr val="FF6600"/>
                </a:solidFill>
              </a:rPr>
              <a:t>Data Model</a:t>
            </a:r>
            <a:r>
              <a:rPr lang="en-US" sz="2400" dirty="0" smtClean="0">
                <a:solidFill>
                  <a:srgbClr val="000000"/>
                </a:solidFill>
              </a:rPr>
              <a:t>: </a:t>
            </a:r>
            <a:r>
              <a:rPr lang="en-US" sz="2400" dirty="0" smtClean="0"/>
              <a:t>A set of </a:t>
            </a:r>
            <a:r>
              <a:rPr lang="en-US" sz="2400" dirty="0" smtClean="0">
                <a:solidFill>
                  <a:srgbClr val="FF0066"/>
                </a:solidFill>
              </a:rPr>
              <a:t>concepts</a:t>
            </a:r>
            <a:r>
              <a:rPr lang="en-US" sz="2400" dirty="0" smtClean="0"/>
              <a:t> to describe the structure  of a database and certain constraints that the database should obey</a:t>
            </a:r>
          </a:p>
          <a:p>
            <a:pPr eaLnBrk="1" hangingPunct="1"/>
            <a:endParaRPr lang="en-US" sz="2400" dirty="0" smtClean="0"/>
          </a:p>
          <a:p>
            <a:pPr lvl="1" eaLnBrk="1" hangingPunct="1"/>
            <a:r>
              <a:rPr lang="en-US" sz="2200" dirty="0" smtClean="0"/>
              <a:t>Many forms of data models</a:t>
            </a:r>
          </a:p>
          <a:p>
            <a:pPr lvl="1" eaLnBrk="1" hangingPunct="1"/>
            <a:r>
              <a:rPr lang="en-US" sz="2200" dirty="0" smtClean="0"/>
              <a:t>Makes</a:t>
            </a:r>
            <a:r>
              <a:rPr lang="en-US" sz="2200" dirty="0" smtClean="0">
                <a:solidFill>
                  <a:srgbClr val="000000"/>
                </a:solidFill>
              </a:rPr>
              <a:t> </a:t>
            </a:r>
            <a:r>
              <a:rPr lang="en-US" sz="2200" dirty="0" smtClean="0">
                <a:solidFill>
                  <a:srgbClr val="008000"/>
                </a:solidFill>
              </a:rPr>
              <a:t>data abstraction</a:t>
            </a:r>
            <a:r>
              <a:rPr lang="en-US" sz="2200" dirty="0" smtClean="0"/>
              <a:t> possible</a:t>
            </a:r>
          </a:p>
          <a:p>
            <a:pPr lvl="2" eaLnBrk="1" hangingPunct="1"/>
            <a:r>
              <a:rPr lang="en-US" sz="2200" dirty="0" smtClean="0"/>
              <a:t>Hides details of physical data storage from the user</a:t>
            </a:r>
          </a:p>
          <a:p>
            <a:pPr lvl="2" eaLnBrk="1" hangingPunct="1">
              <a:buFontTx/>
              <a:buNone/>
            </a:pPr>
            <a:endParaRPr lang="en-US" dirty="0" smtClean="0"/>
          </a:p>
          <a:p>
            <a:pPr lvl="2" eaLnBrk="1" hangingPunct="1">
              <a:buFontTx/>
              <a:buNone/>
            </a:pPr>
            <a:r>
              <a:rPr lang="en-US" dirty="0" smtClean="0"/>
              <a:t>Most commercial database systems are based on </a:t>
            </a:r>
            <a:r>
              <a:rPr lang="en-US" dirty="0" smtClean="0">
                <a:solidFill>
                  <a:srgbClr val="FF0000"/>
                </a:solidFill>
              </a:rPr>
              <a:t>relational data  model</a:t>
            </a:r>
          </a:p>
        </p:txBody>
      </p:sp>
      <p:sp>
        <p:nvSpPr>
          <p:cNvPr id="4" name="Rectangle 3"/>
          <p:cNvSpPr/>
          <p:nvPr/>
        </p:nvSpPr>
        <p:spPr>
          <a:xfrm>
            <a:off x="7443504" y="457200"/>
            <a:ext cx="1722908" cy="369332"/>
          </a:xfrm>
          <a:prstGeom prst="rect">
            <a:avLst/>
          </a:prstGeom>
        </p:spPr>
        <p:txBody>
          <a:bodyPr wrap="none">
            <a:spAutoFit/>
          </a:bodyPr>
          <a:lstStyle/>
          <a:p>
            <a:r>
              <a:rPr lang="en-US" b="1" dirty="0">
                <a:hlinkClick r:id="rId3"/>
              </a:rPr>
              <a:t>www.hndit.com</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dirty="0" smtClean="0"/>
              <a:t>Categories of data models</a:t>
            </a:r>
            <a:endParaRPr lang="en-US" u="sng" dirty="0" smtClean="0">
              <a:solidFill>
                <a:srgbClr val="000000"/>
              </a:solidFill>
            </a:endParaRPr>
          </a:p>
        </p:txBody>
      </p:sp>
      <p:sp>
        <p:nvSpPr>
          <p:cNvPr id="135171" name="Rectangle 3"/>
          <p:cNvSpPr>
            <a:spLocks noGrp="1" noChangeArrowheads="1"/>
          </p:cNvSpPr>
          <p:nvPr>
            <p:ph type="body" idx="1"/>
          </p:nvPr>
        </p:nvSpPr>
        <p:spPr/>
        <p:txBody>
          <a:bodyPr>
            <a:normAutofit lnSpcReduction="10000"/>
          </a:bodyPr>
          <a:lstStyle/>
          <a:p>
            <a:pPr eaLnBrk="1" hangingPunct="1">
              <a:lnSpc>
                <a:spcPct val="80000"/>
              </a:lnSpc>
            </a:pPr>
            <a:endParaRPr lang="en-US" sz="2400" b="1" smtClean="0">
              <a:solidFill>
                <a:srgbClr val="FF6600"/>
              </a:solidFill>
            </a:endParaRPr>
          </a:p>
          <a:p>
            <a:pPr eaLnBrk="1" hangingPunct="1">
              <a:lnSpc>
                <a:spcPct val="80000"/>
              </a:lnSpc>
            </a:pPr>
            <a:r>
              <a:rPr lang="en-US" sz="2400" b="1" smtClean="0">
                <a:solidFill>
                  <a:srgbClr val="FF6600"/>
                </a:solidFill>
              </a:rPr>
              <a:t>Conceptual</a:t>
            </a:r>
            <a:r>
              <a:rPr lang="en-US" sz="2400" smtClean="0">
                <a:solidFill>
                  <a:srgbClr val="FF6600"/>
                </a:solidFill>
              </a:rPr>
              <a:t> (</a:t>
            </a:r>
            <a:r>
              <a:rPr lang="en-US" sz="2400" b="1" smtClean="0">
                <a:solidFill>
                  <a:srgbClr val="FF6600"/>
                </a:solidFill>
              </a:rPr>
              <a:t>high-level</a:t>
            </a:r>
            <a:r>
              <a:rPr lang="en-US" sz="2400" smtClean="0">
                <a:solidFill>
                  <a:srgbClr val="FF6600"/>
                </a:solidFill>
              </a:rPr>
              <a:t>, </a:t>
            </a:r>
            <a:r>
              <a:rPr lang="en-US" sz="2400" b="1" smtClean="0">
                <a:solidFill>
                  <a:srgbClr val="FF6600"/>
                </a:solidFill>
              </a:rPr>
              <a:t>semantic</a:t>
            </a:r>
            <a:r>
              <a:rPr lang="en-US" sz="2400" smtClean="0">
                <a:solidFill>
                  <a:srgbClr val="FF6600"/>
                </a:solidFill>
              </a:rPr>
              <a:t>) data models</a:t>
            </a:r>
            <a:r>
              <a:rPr lang="en-US" sz="2400" smtClean="0"/>
              <a:t>: Provide concepts that are close to the way many users </a:t>
            </a:r>
            <a:r>
              <a:rPr lang="en-US" sz="2400" i="1" smtClean="0"/>
              <a:t>perceive</a:t>
            </a:r>
            <a:r>
              <a:rPr lang="en-US" sz="2400" smtClean="0"/>
              <a:t> data. (Also called </a:t>
            </a:r>
            <a:r>
              <a:rPr lang="en-US" sz="2400" b="1" smtClean="0"/>
              <a:t>entity-based</a:t>
            </a:r>
            <a:r>
              <a:rPr lang="en-US" sz="2400" smtClean="0"/>
              <a:t> or </a:t>
            </a:r>
            <a:r>
              <a:rPr lang="en-US" sz="2400" b="1" smtClean="0"/>
              <a:t>object-based</a:t>
            </a:r>
            <a:r>
              <a:rPr lang="en-US" sz="2400" smtClean="0"/>
              <a:t> data models.)</a:t>
            </a:r>
          </a:p>
          <a:p>
            <a:pPr eaLnBrk="1" hangingPunct="1">
              <a:lnSpc>
                <a:spcPct val="80000"/>
              </a:lnSpc>
            </a:pPr>
            <a:endParaRPr lang="en-US" sz="2400" smtClean="0"/>
          </a:p>
          <a:p>
            <a:pPr eaLnBrk="1" hangingPunct="1">
              <a:lnSpc>
                <a:spcPct val="80000"/>
              </a:lnSpc>
            </a:pPr>
            <a:r>
              <a:rPr lang="en-US" sz="2400" b="1" smtClean="0">
                <a:solidFill>
                  <a:srgbClr val="008000"/>
                </a:solidFill>
              </a:rPr>
              <a:t>Physical</a:t>
            </a:r>
            <a:r>
              <a:rPr lang="en-US" sz="2400" smtClean="0">
                <a:solidFill>
                  <a:srgbClr val="008000"/>
                </a:solidFill>
              </a:rPr>
              <a:t> (</a:t>
            </a:r>
            <a:r>
              <a:rPr lang="en-US" sz="2400" b="1" smtClean="0">
                <a:solidFill>
                  <a:srgbClr val="008000"/>
                </a:solidFill>
              </a:rPr>
              <a:t>low-level</a:t>
            </a:r>
            <a:r>
              <a:rPr lang="en-US" sz="2400" smtClean="0">
                <a:solidFill>
                  <a:srgbClr val="008000"/>
                </a:solidFill>
              </a:rPr>
              <a:t>, </a:t>
            </a:r>
            <a:r>
              <a:rPr lang="en-US" sz="2400" b="1" smtClean="0">
                <a:solidFill>
                  <a:srgbClr val="008000"/>
                </a:solidFill>
              </a:rPr>
              <a:t>internal</a:t>
            </a:r>
            <a:r>
              <a:rPr lang="en-US" sz="2400" smtClean="0">
                <a:solidFill>
                  <a:srgbClr val="008000"/>
                </a:solidFill>
              </a:rPr>
              <a:t>) data models:</a:t>
            </a:r>
            <a:r>
              <a:rPr lang="en-US" sz="2400" smtClean="0"/>
              <a:t> Provide concepts that describe details of how data is stored in the computer.</a:t>
            </a:r>
          </a:p>
          <a:p>
            <a:pPr lvl="2" eaLnBrk="1" hangingPunct="1">
              <a:lnSpc>
                <a:spcPct val="80000"/>
              </a:lnSpc>
            </a:pPr>
            <a:r>
              <a:rPr lang="en-US" sz="1800" smtClean="0"/>
              <a:t>Record formats, record orderings and access paths</a:t>
            </a:r>
          </a:p>
          <a:p>
            <a:pPr lvl="2" eaLnBrk="1" hangingPunct="1">
              <a:lnSpc>
                <a:spcPct val="80000"/>
              </a:lnSpc>
            </a:pPr>
            <a:r>
              <a:rPr lang="en-US" sz="1900" smtClean="0"/>
              <a:t>Target computer specialists and not typical end users</a:t>
            </a:r>
          </a:p>
          <a:p>
            <a:pPr eaLnBrk="1" hangingPunct="1">
              <a:lnSpc>
                <a:spcPct val="80000"/>
              </a:lnSpc>
            </a:pPr>
            <a:endParaRPr lang="en-US" sz="2400" smtClean="0"/>
          </a:p>
          <a:p>
            <a:pPr eaLnBrk="1" hangingPunct="1">
              <a:lnSpc>
                <a:spcPct val="80000"/>
              </a:lnSpc>
            </a:pPr>
            <a:r>
              <a:rPr lang="en-US" sz="2400" b="1" smtClean="0">
                <a:solidFill>
                  <a:srgbClr val="FF6600"/>
                </a:solidFill>
              </a:rPr>
              <a:t>Implementation</a:t>
            </a:r>
            <a:r>
              <a:rPr lang="en-US" sz="2400" smtClean="0">
                <a:solidFill>
                  <a:srgbClr val="FF6600"/>
                </a:solidFill>
              </a:rPr>
              <a:t> (</a:t>
            </a:r>
            <a:r>
              <a:rPr lang="en-US" sz="2400" b="1" smtClean="0">
                <a:solidFill>
                  <a:srgbClr val="FF6600"/>
                </a:solidFill>
              </a:rPr>
              <a:t>representational</a:t>
            </a:r>
            <a:r>
              <a:rPr lang="en-US" sz="2400" smtClean="0">
                <a:solidFill>
                  <a:srgbClr val="FF6600"/>
                </a:solidFill>
              </a:rPr>
              <a:t>) data models</a:t>
            </a:r>
            <a:r>
              <a:rPr lang="en-US" sz="2400" smtClean="0"/>
              <a:t>: Emphasizes on how the data is represented in the database or how the data structures are implemented to represent what is modeled  (eg. Relational or OO models)</a:t>
            </a:r>
          </a:p>
          <a:p>
            <a:pPr eaLnBrk="1" hangingPunct="1">
              <a:lnSpc>
                <a:spcPct val="80000"/>
              </a:lnSpc>
            </a:pPr>
            <a:endParaRPr lang="en-US" sz="2400" b="1" smtClean="0"/>
          </a:p>
        </p:txBody>
      </p:sp>
      <p:sp>
        <p:nvSpPr>
          <p:cNvPr id="4" name="Rectangle 3"/>
          <p:cNvSpPr/>
          <p:nvPr/>
        </p:nvSpPr>
        <p:spPr>
          <a:xfrm>
            <a:off x="7443504" y="457200"/>
            <a:ext cx="1722908" cy="369332"/>
          </a:xfrm>
          <a:prstGeom prst="rect">
            <a:avLst/>
          </a:prstGeom>
        </p:spPr>
        <p:txBody>
          <a:bodyPr wrap="none">
            <a:spAutoFit/>
          </a:bodyPr>
          <a:lstStyle/>
          <a:p>
            <a:r>
              <a:rPr lang="en-US" b="1" dirty="0">
                <a:hlinkClick r:id="rId3"/>
              </a:rPr>
              <a:t>www.hndit.com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35171">
                                            <p:txEl>
                                              <p:pRg st="1" end="1"/>
                                            </p:txEl>
                                          </p:spTgt>
                                        </p:tgtEl>
                                        <p:attrNameLst>
                                          <p:attrName>style.visibility</p:attrName>
                                        </p:attrNameLst>
                                      </p:cBhvr>
                                      <p:to>
                                        <p:strVal val="visible"/>
                                      </p:to>
                                    </p:set>
                                    <p:animEffect transition="in" filter="blinds(horizontal)">
                                      <p:cBhvr>
                                        <p:cTn id="7" dur="500"/>
                                        <p:tgtEl>
                                          <p:spTgt spid="13517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35171">
                                            <p:txEl>
                                              <p:pRg st="3" end="3"/>
                                            </p:txEl>
                                          </p:spTgt>
                                        </p:tgtEl>
                                        <p:attrNameLst>
                                          <p:attrName>style.visibility</p:attrName>
                                        </p:attrNameLst>
                                      </p:cBhvr>
                                      <p:to>
                                        <p:strVal val="visible"/>
                                      </p:to>
                                    </p:set>
                                    <p:animEffect transition="in" filter="blinds(horizontal)">
                                      <p:cBhvr>
                                        <p:cTn id="12" dur="500"/>
                                        <p:tgtEl>
                                          <p:spTgt spid="135171">
                                            <p:txEl>
                                              <p:pRg st="3" end="3"/>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135171">
                                            <p:txEl>
                                              <p:pRg st="4" end="4"/>
                                            </p:txEl>
                                          </p:spTgt>
                                        </p:tgtEl>
                                        <p:attrNameLst>
                                          <p:attrName>style.visibility</p:attrName>
                                        </p:attrNameLst>
                                      </p:cBhvr>
                                      <p:to>
                                        <p:strVal val="visible"/>
                                      </p:to>
                                    </p:set>
                                    <p:animEffect transition="in" filter="blinds(horizontal)">
                                      <p:cBhvr>
                                        <p:cTn id="15" dur="500"/>
                                        <p:tgtEl>
                                          <p:spTgt spid="135171">
                                            <p:txEl>
                                              <p:pRg st="4" end="4"/>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135171">
                                            <p:txEl>
                                              <p:pRg st="5" end="5"/>
                                            </p:txEl>
                                          </p:spTgt>
                                        </p:tgtEl>
                                        <p:attrNameLst>
                                          <p:attrName>style.visibility</p:attrName>
                                        </p:attrNameLst>
                                      </p:cBhvr>
                                      <p:to>
                                        <p:strVal val="visible"/>
                                      </p:to>
                                    </p:set>
                                    <p:animEffect transition="in" filter="blinds(horizontal)">
                                      <p:cBhvr>
                                        <p:cTn id="18" dur="500"/>
                                        <p:tgtEl>
                                          <p:spTgt spid="135171">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135171">
                                            <p:txEl>
                                              <p:pRg st="7" end="7"/>
                                            </p:txEl>
                                          </p:spTgt>
                                        </p:tgtEl>
                                        <p:attrNameLst>
                                          <p:attrName>style.visibility</p:attrName>
                                        </p:attrNameLst>
                                      </p:cBhvr>
                                      <p:to>
                                        <p:strVal val="visible"/>
                                      </p:to>
                                    </p:set>
                                    <p:animEffect transition="in" filter="blinds(horizontal)">
                                      <p:cBhvr>
                                        <p:cTn id="23" dur="500"/>
                                        <p:tgtEl>
                                          <p:spTgt spid="13517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z="3600" smtClean="0"/>
              <a:t>Database  (Implementation) Models</a:t>
            </a:r>
          </a:p>
        </p:txBody>
      </p:sp>
      <p:sp>
        <p:nvSpPr>
          <p:cNvPr id="16387" name="Rectangle 3"/>
          <p:cNvSpPr>
            <a:spLocks noGrp="1" noChangeArrowheads="1"/>
          </p:cNvSpPr>
          <p:nvPr>
            <p:ph type="body" idx="1"/>
          </p:nvPr>
        </p:nvSpPr>
        <p:spPr/>
        <p:txBody>
          <a:bodyPr/>
          <a:lstStyle/>
          <a:p>
            <a:pPr eaLnBrk="1" hangingPunct="1"/>
            <a:endParaRPr lang="en-US" smtClean="0"/>
          </a:p>
          <a:p>
            <a:pPr eaLnBrk="1" hangingPunct="1"/>
            <a:r>
              <a:rPr lang="en-US" smtClean="0"/>
              <a:t>Hierarchical</a:t>
            </a:r>
          </a:p>
          <a:p>
            <a:pPr eaLnBrk="1" hangingPunct="1"/>
            <a:r>
              <a:rPr lang="en-US" smtClean="0"/>
              <a:t>Network</a:t>
            </a:r>
          </a:p>
          <a:p>
            <a:pPr eaLnBrk="1" hangingPunct="1"/>
            <a:r>
              <a:rPr lang="en-US" smtClean="0"/>
              <a:t>Relational</a:t>
            </a:r>
          </a:p>
          <a:p>
            <a:pPr eaLnBrk="1" hangingPunct="1"/>
            <a:r>
              <a:rPr lang="en-US" smtClean="0"/>
              <a:t>Object-oriented</a:t>
            </a:r>
          </a:p>
        </p:txBody>
      </p:sp>
      <p:sp>
        <p:nvSpPr>
          <p:cNvPr id="4" name="Rectangle 3"/>
          <p:cNvSpPr/>
          <p:nvPr/>
        </p:nvSpPr>
        <p:spPr>
          <a:xfrm>
            <a:off x="7443504" y="457200"/>
            <a:ext cx="1722908" cy="369332"/>
          </a:xfrm>
          <a:prstGeom prst="rect">
            <a:avLst/>
          </a:prstGeom>
        </p:spPr>
        <p:txBody>
          <a:bodyPr wrap="none">
            <a:spAutoFit/>
          </a:bodyPr>
          <a:lstStyle/>
          <a:p>
            <a:r>
              <a:rPr lang="en-US" b="1" dirty="0">
                <a:hlinkClick r:id="rId2"/>
              </a:rPr>
              <a:t>www.hndit.com</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Hierarchical Model</a:t>
            </a:r>
          </a:p>
        </p:txBody>
      </p:sp>
      <p:sp>
        <p:nvSpPr>
          <p:cNvPr id="17411" name="Rectangle 3"/>
          <p:cNvSpPr>
            <a:spLocks noGrp="1" noChangeArrowheads="1"/>
          </p:cNvSpPr>
          <p:nvPr>
            <p:ph type="body" idx="1"/>
          </p:nvPr>
        </p:nvSpPr>
        <p:spPr/>
        <p:txBody>
          <a:bodyPr/>
          <a:lstStyle/>
          <a:p>
            <a:pPr eaLnBrk="1" hangingPunct="1"/>
            <a:endParaRPr lang="en-US" dirty="0" smtClean="0"/>
          </a:p>
          <a:p>
            <a:pPr eaLnBrk="1" hangingPunct="1"/>
            <a:r>
              <a:rPr lang="en-US" dirty="0" smtClean="0"/>
              <a:t>Represents a hierarchy with the whole at the root and the components forms the child nodes in turn</a:t>
            </a:r>
          </a:p>
          <a:p>
            <a:pPr eaLnBrk="1" hangingPunct="1"/>
            <a:endParaRPr lang="en-US" dirty="0" smtClean="0"/>
          </a:p>
          <a:p>
            <a:pPr eaLnBrk="1" hangingPunct="1"/>
            <a:r>
              <a:rPr lang="en-US" dirty="0" smtClean="0"/>
              <a:t>Thus, all the components or the nodes, taken together form the whole</a:t>
            </a:r>
          </a:p>
        </p:txBody>
      </p:sp>
      <p:sp>
        <p:nvSpPr>
          <p:cNvPr id="4" name="Rectangle 3"/>
          <p:cNvSpPr/>
          <p:nvPr/>
        </p:nvSpPr>
        <p:spPr>
          <a:xfrm>
            <a:off x="7443504" y="457200"/>
            <a:ext cx="1722908" cy="369332"/>
          </a:xfrm>
          <a:prstGeom prst="rect">
            <a:avLst/>
          </a:prstGeom>
        </p:spPr>
        <p:txBody>
          <a:bodyPr wrap="none">
            <a:spAutoFit/>
          </a:bodyPr>
          <a:lstStyle/>
          <a:p>
            <a:r>
              <a:rPr lang="en-US" b="1" dirty="0">
                <a:hlinkClick r:id="rId2"/>
              </a:rPr>
              <a:t>www.hndit.com</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Hierarchical Model</a:t>
            </a:r>
          </a:p>
        </p:txBody>
      </p:sp>
      <p:sp>
        <p:nvSpPr>
          <p:cNvPr id="4" name="Content Placeholder 3"/>
          <p:cNvSpPr>
            <a:spLocks noGrp="1"/>
          </p:cNvSpPr>
          <p:nvPr>
            <p:ph idx="1"/>
          </p:nvPr>
        </p:nvSpPr>
        <p:spPr/>
        <p:txBody>
          <a:bodyPr/>
          <a:lstStyle/>
          <a:p>
            <a:endParaRPr lang="en-US"/>
          </a:p>
        </p:txBody>
      </p:sp>
      <p:pic>
        <p:nvPicPr>
          <p:cNvPr id="21506" name="Picture 2" descr="File:Hierarchical Model.svg"/>
          <p:cNvPicPr>
            <a:picLocks noChangeAspect="1" noChangeArrowheads="1"/>
          </p:cNvPicPr>
          <p:nvPr/>
        </p:nvPicPr>
        <p:blipFill>
          <a:blip r:embed="rId2"/>
          <a:srcRect t="11646"/>
          <a:stretch>
            <a:fillRect/>
          </a:stretch>
        </p:blipFill>
        <p:spPr bwMode="auto">
          <a:xfrm>
            <a:off x="381000" y="1905000"/>
            <a:ext cx="7851763" cy="3962400"/>
          </a:xfrm>
          <a:prstGeom prst="rect">
            <a:avLst/>
          </a:prstGeom>
          <a:noFill/>
        </p:spPr>
      </p:pic>
      <p:sp>
        <p:nvSpPr>
          <p:cNvPr id="5" name="Rectangle 4"/>
          <p:cNvSpPr/>
          <p:nvPr/>
        </p:nvSpPr>
        <p:spPr>
          <a:xfrm>
            <a:off x="7443504" y="457200"/>
            <a:ext cx="1722908" cy="369332"/>
          </a:xfrm>
          <a:prstGeom prst="rect">
            <a:avLst/>
          </a:prstGeom>
        </p:spPr>
        <p:txBody>
          <a:bodyPr wrap="none">
            <a:spAutoFit/>
          </a:bodyPr>
          <a:lstStyle/>
          <a:p>
            <a:r>
              <a:rPr lang="en-US" b="1" dirty="0">
                <a:hlinkClick r:id="rId3"/>
              </a:rPr>
              <a:t>www.hndit.com</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z="3600" smtClean="0"/>
              <a:t>Hierarchical Model Advantages</a:t>
            </a:r>
          </a:p>
        </p:txBody>
      </p:sp>
      <p:sp>
        <p:nvSpPr>
          <p:cNvPr id="19459" name="Rectangle 3"/>
          <p:cNvSpPr>
            <a:spLocks noGrp="1" noChangeArrowheads="1"/>
          </p:cNvSpPr>
          <p:nvPr>
            <p:ph type="body" idx="1"/>
          </p:nvPr>
        </p:nvSpPr>
        <p:spPr/>
        <p:txBody>
          <a:bodyPr>
            <a:normAutofit fontScale="85000" lnSpcReduction="20000"/>
          </a:bodyPr>
          <a:lstStyle/>
          <a:p>
            <a:pPr eaLnBrk="1" hangingPunct="1"/>
            <a:r>
              <a:rPr lang="en-US" smtClean="0"/>
              <a:t>Conceptual simplicity</a:t>
            </a:r>
          </a:p>
          <a:p>
            <a:pPr eaLnBrk="1" hangingPunct="1"/>
            <a:endParaRPr lang="en-US" smtClean="0"/>
          </a:p>
          <a:p>
            <a:pPr eaLnBrk="1" hangingPunct="1"/>
            <a:r>
              <a:rPr lang="en-US" smtClean="0"/>
              <a:t>Database security</a:t>
            </a:r>
          </a:p>
          <a:p>
            <a:pPr eaLnBrk="1" hangingPunct="1"/>
            <a:endParaRPr lang="en-US" smtClean="0"/>
          </a:p>
          <a:p>
            <a:pPr eaLnBrk="1" hangingPunct="1"/>
            <a:r>
              <a:rPr lang="en-US" smtClean="0"/>
              <a:t>Data independence</a:t>
            </a:r>
          </a:p>
          <a:p>
            <a:pPr eaLnBrk="1" hangingPunct="1"/>
            <a:endParaRPr lang="en-US" smtClean="0"/>
          </a:p>
          <a:p>
            <a:pPr eaLnBrk="1" hangingPunct="1"/>
            <a:r>
              <a:rPr lang="en-US" smtClean="0"/>
              <a:t>Database integrity</a:t>
            </a:r>
          </a:p>
          <a:p>
            <a:pPr eaLnBrk="1" hangingPunct="1"/>
            <a:endParaRPr lang="en-US" smtClean="0"/>
          </a:p>
          <a:p>
            <a:pPr eaLnBrk="1" hangingPunct="1"/>
            <a:r>
              <a:rPr lang="en-US" smtClean="0"/>
              <a:t>Efficiency (more suitable for large volumes of data with 1:M relationships)</a:t>
            </a:r>
          </a:p>
        </p:txBody>
      </p:sp>
      <p:sp>
        <p:nvSpPr>
          <p:cNvPr id="4" name="Rectangle 3"/>
          <p:cNvSpPr/>
          <p:nvPr/>
        </p:nvSpPr>
        <p:spPr>
          <a:xfrm>
            <a:off x="7443504" y="457200"/>
            <a:ext cx="1722908" cy="369332"/>
          </a:xfrm>
          <a:prstGeom prst="rect">
            <a:avLst/>
          </a:prstGeom>
        </p:spPr>
        <p:txBody>
          <a:bodyPr wrap="none">
            <a:spAutoFit/>
          </a:bodyPr>
          <a:lstStyle/>
          <a:p>
            <a:r>
              <a:rPr lang="en-US" b="1" dirty="0">
                <a:hlinkClick r:id="rId2"/>
              </a:rPr>
              <a:t>www.hndit.com</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Database architecture</a:t>
            </a:r>
            <a:endParaRPr lang="en-US" dirty="0"/>
          </a:p>
        </p:txBody>
      </p:sp>
      <p:sp>
        <p:nvSpPr>
          <p:cNvPr id="3" name="Content Placeholder 2"/>
          <p:cNvSpPr>
            <a:spLocks noGrp="1"/>
          </p:cNvSpPr>
          <p:nvPr>
            <p:ph idx="1"/>
          </p:nvPr>
        </p:nvSpPr>
        <p:spPr/>
        <p:txBody>
          <a:bodyPr/>
          <a:lstStyle/>
          <a:p>
            <a:r>
              <a:rPr lang="en-US" dirty="0" smtClean="0"/>
              <a:t>The database architecture is the set of specifications, rules, and processes that dictate how data is stored in a database and how data is accessed by components of a system. </a:t>
            </a:r>
            <a:endParaRPr lang="en-US" dirty="0"/>
          </a:p>
        </p:txBody>
      </p:sp>
      <p:sp>
        <p:nvSpPr>
          <p:cNvPr id="4" name="Rectangle 3"/>
          <p:cNvSpPr/>
          <p:nvPr/>
        </p:nvSpPr>
        <p:spPr>
          <a:xfrm>
            <a:off x="7443504" y="457200"/>
            <a:ext cx="1722908" cy="369332"/>
          </a:xfrm>
          <a:prstGeom prst="rect">
            <a:avLst/>
          </a:prstGeom>
        </p:spPr>
        <p:txBody>
          <a:bodyPr wrap="none">
            <a:spAutoFit/>
          </a:bodyPr>
          <a:lstStyle/>
          <a:p>
            <a:r>
              <a:rPr lang="en-US" b="1" dirty="0">
                <a:hlinkClick r:id="rId2"/>
              </a:rPr>
              <a:t>www.hndit.com</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z="3600" smtClean="0"/>
              <a:t>Hierarchical Model Disadvantages</a:t>
            </a:r>
          </a:p>
        </p:txBody>
      </p:sp>
      <p:sp>
        <p:nvSpPr>
          <p:cNvPr id="20483" name="Rectangle 3"/>
          <p:cNvSpPr>
            <a:spLocks noGrp="1" noChangeArrowheads="1"/>
          </p:cNvSpPr>
          <p:nvPr>
            <p:ph type="body" idx="1"/>
          </p:nvPr>
        </p:nvSpPr>
        <p:spPr/>
        <p:txBody>
          <a:bodyPr>
            <a:normAutofit fontScale="92500" lnSpcReduction="20000"/>
          </a:bodyPr>
          <a:lstStyle/>
          <a:p>
            <a:pPr eaLnBrk="1" hangingPunct="1"/>
            <a:r>
              <a:rPr lang="en-US" smtClean="0"/>
              <a:t>Complex implementation. Requires complete knowledge of the hierarchy</a:t>
            </a:r>
          </a:p>
          <a:p>
            <a:pPr eaLnBrk="1" hangingPunct="1"/>
            <a:endParaRPr lang="en-US" smtClean="0"/>
          </a:p>
          <a:p>
            <a:pPr eaLnBrk="1" hangingPunct="1"/>
            <a:r>
              <a:rPr lang="en-US" smtClean="0"/>
              <a:t>Difficult to manage for complex sets of data</a:t>
            </a:r>
          </a:p>
          <a:p>
            <a:pPr eaLnBrk="1" hangingPunct="1"/>
            <a:endParaRPr lang="en-US" smtClean="0"/>
          </a:p>
          <a:p>
            <a:pPr eaLnBrk="1" hangingPunct="1"/>
            <a:r>
              <a:rPr lang="en-US" smtClean="0"/>
              <a:t>Lacks structural independence</a:t>
            </a:r>
          </a:p>
          <a:p>
            <a:pPr eaLnBrk="1" hangingPunct="1"/>
            <a:endParaRPr lang="en-US" smtClean="0"/>
          </a:p>
          <a:p>
            <a:pPr eaLnBrk="1" hangingPunct="1"/>
            <a:r>
              <a:rPr lang="en-US" smtClean="0"/>
              <a:t>Implementation limitations: difficult to implement M: relations</a:t>
            </a:r>
          </a:p>
        </p:txBody>
      </p:sp>
      <p:sp>
        <p:nvSpPr>
          <p:cNvPr id="4" name="Rectangle 3"/>
          <p:cNvSpPr/>
          <p:nvPr/>
        </p:nvSpPr>
        <p:spPr>
          <a:xfrm>
            <a:off x="7443504" y="457200"/>
            <a:ext cx="1722908" cy="369332"/>
          </a:xfrm>
          <a:prstGeom prst="rect">
            <a:avLst/>
          </a:prstGeom>
        </p:spPr>
        <p:txBody>
          <a:bodyPr wrap="none">
            <a:spAutoFit/>
          </a:bodyPr>
          <a:lstStyle/>
          <a:p>
            <a:r>
              <a:rPr lang="en-US" b="1" dirty="0">
                <a:hlinkClick r:id="rId2"/>
              </a:rPr>
              <a:t>www.hndit.com</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Network Model</a:t>
            </a:r>
          </a:p>
        </p:txBody>
      </p:sp>
      <p:sp>
        <p:nvSpPr>
          <p:cNvPr id="21507" name="Rectangle 3"/>
          <p:cNvSpPr>
            <a:spLocks noGrp="1" noChangeArrowheads="1"/>
          </p:cNvSpPr>
          <p:nvPr>
            <p:ph type="body" idx="1"/>
          </p:nvPr>
        </p:nvSpPr>
        <p:spPr/>
        <p:txBody>
          <a:bodyPr>
            <a:normAutofit fontScale="92500" lnSpcReduction="10000"/>
          </a:bodyPr>
          <a:lstStyle/>
          <a:p>
            <a:pPr eaLnBrk="1" hangingPunct="1"/>
            <a:r>
              <a:rPr lang="en-US" smtClean="0"/>
              <a:t>Resembles the hierarchical model with a provision for a record to have more than one parent</a:t>
            </a:r>
          </a:p>
          <a:p>
            <a:pPr eaLnBrk="1" hangingPunct="1"/>
            <a:endParaRPr lang="en-US" smtClean="0"/>
          </a:p>
          <a:p>
            <a:pPr lvl="1" eaLnBrk="1" hangingPunct="1"/>
            <a:r>
              <a:rPr lang="en-US" smtClean="0"/>
              <a:t>An </a:t>
            </a:r>
            <a:r>
              <a:rPr lang="en-US" smtClean="0">
                <a:solidFill>
                  <a:srgbClr val="FF6600"/>
                </a:solidFill>
              </a:rPr>
              <a:t>owner</a:t>
            </a:r>
            <a:r>
              <a:rPr lang="en-US" smtClean="0"/>
              <a:t> record is equivalent to a parent, and a </a:t>
            </a:r>
            <a:r>
              <a:rPr lang="en-US" smtClean="0">
                <a:solidFill>
                  <a:srgbClr val="FF6600"/>
                </a:solidFill>
              </a:rPr>
              <a:t>member</a:t>
            </a:r>
            <a:r>
              <a:rPr lang="en-US" smtClean="0"/>
              <a:t> record s equivalent to a child in the hierarchical model</a:t>
            </a:r>
          </a:p>
          <a:p>
            <a:pPr lvl="1" eaLnBrk="1" hangingPunct="1"/>
            <a:endParaRPr lang="en-US" smtClean="0"/>
          </a:p>
          <a:p>
            <a:pPr lvl="1" eaLnBrk="1" hangingPunct="1"/>
            <a:r>
              <a:rPr lang="en-US" smtClean="0"/>
              <a:t>The difference is that a record can appear as a member in more than one set</a:t>
            </a:r>
          </a:p>
        </p:txBody>
      </p:sp>
      <p:sp>
        <p:nvSpPr>
          <p:cNvPr id="4" name="Rectangle 3"/>
          <p:cNvSpPr/>
          <p:nvPr/>
        </p:nvSpPr>
        <p:spPr>
          <a:xfrm>
            <a:off x="7443504" y="457200"/>
            <a:ext cx="1722908" cy="369332"/>
          </a:xfrm>
          <a:prstGeom prst="rect">
            <a:avLst/>
          </a:prstGeom>
        </p:spPr>
        <p:txBody>
          <a:bodyPr wrap="none">
            <a:spAutoFit/>
          </a:bodyPr>
          <a:lstStyle/>
          <a:p>
            <a:r>
              <a:rPr lang="en-US" b="1" dirty="0">
                <a:hlinkClick r:id="rId2"/>
              </a:rPr>
              <a:t>www.hndit.com</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Network Model</a:t>
            </a:r>
          </a:p>
        </p:txBody>
      </p:sp>
      <p:pic>
        <p:nvPicPr>
          <p:cNvPr id="22531" name="Picture 3"/>
          <p:cNvPicPr>
            <a:picLocks noGrp="1" noChangeAspect="1" noChangeArrowheads="1"/>
          </p:cNvPicPr>
          <p:nvPr>
            <p:ph type="body" idx="1"/>
          </p:nvPr>
        </p:nvPicPr>
        <p:blipFill>
          <a:blip r:embed="rId2"/>
          <a:srcRect/>
          <a:stretch>
            <a:fillRect/>
          </a:stretch>
        </p:blipFill>
        <p:spPr/>
      </p:pic>
      <p:sp>
        <p:nvSpPr>
          <p:cNvPr id="4" name="Rectangle 3"/>
          <p:cNvSpPr/>
          <p:nvPr/>
        </p:nvSpPr>
        <p:spPr>
          <a:xfrm>
            <a:off x="7443504" y="457200"/>
            <a:ext cx="1722908" cy="369332"/>
          </a:xfrm>
          <a:prstGeom prst="rect">
            <a:avLst/>
          </a:prstGeom>
        </p:spPr>
        <p:txBody>
          <a:bodyPr wrap="none">
            <a:spAutoFit/>
          </a:bodyPr>
          <a:lstStyle/>
          <a:p>
            <a:r>
              <a:rPr lang="en-US" b="1" dirty="0">
                <a:hlinkClick r:id="rId3"/>
              </a:rPr>
              <a:t>www.hndit.com</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z="3600" smtClean="0"/>
              <a:t>Network Model Advantages</a:t>
            </a:r>
          </a:p>
        </p:txBody>
      </p:sp>
      <p:sp>
        <p:nvSpPr>
          <p:cNvPr id="23555" name="Rectangle 3"/>
          <p:cNvSpPr>
            <a:spLocks noGrp="1" noChangeArrowheads="1"/>
          </p:cNvSpPr>
          <p:nvPr>
            <p:ph type="body" idx="1"/>
          </p:nvPr>
        </p:nvSpPr>
        <p:spPr/>
        <p:txBody>
          <a:bodyPr>
            <a:normAutofit fontScale="92500" lnSpcReduction="20000"/>
          </a:bodyPr>
          <a:lstStyle/>
          <a:p>
            <a:pPr eaLnBrk="1" hangingPunct="1"/>
            <a:r>
              <a:rPr lang="en-US" smtClean="0"/>
              <a:t>Conceptual simplicity</a:t>
            </a:r>
          </a:p>
          <a:p>
            <a:pPr eaLnBrk="1" hangingPunct="1"/>
            <a:endParaRPr lang="en-US" smtClean="0"/>
          </a:p>
          <a:p>
            <a:pPr eaLnBrk="1" hangingPunct="1"/>
            <a:r>
              <a:rPr lang="en-US" smtClean="0"/>
              <a:t>More elations can be handled</a:t>
            </a:r>
          </a:p>
          <a:p>
            <a:pPr eaLnBrk="1" hangingPunct="1"/>
            <a:endParaRPr lang="en-US" smtClean="0"/>
          </a:p>
          <a:p>
            <a:pPr eaLnBrk="1" hangingPunct="1"/>
            <a:r>
              <a:rPr lang="en-US" smtClean="0"/>
              <a:t>Data independence</a:t>
            </a:r>
          </a:p>
          <a:p>
            <a:pPr eaLnBrk="1" hangingPunct="1"/>
            <a:endParaRPr lang="en-US" smtClean="0"/>
          </a:p>
          <a:p>
            <a:pPr eaLnBrk="1" hangingPunct="1"/>
            <a:r>
              <a:rPr lang="en-US" smtClean="0"/>
              <a:t>Database integrity</a:t>
            </a:r>
          </a:p>
          <a:p>
            <a:pPr eaLnBrk="1" hangingPunct="1"/>
            <a:endParaRPr lang="en-US" smtClean="0"/>
          </a:p>
          <a:p>
            <a:pPr eaLnBrk="1" hangingPunct="1"/>
            <a:r>
              <a:rPr lang="en-US" smtClean="0"/>
              <a:t>Data access flexibility</a:t>
            </a:r>
          </a:p>
        </p:txBody>
      </p:sp>
      <p:sp>
        <p:nvSpPr>
          <p:cNvPr id="4" name="Rectangle 3"/>
          <p:cNvSpPr/>
          <p:nvPr/>
        </p:nvSpPr>
        <p:spPr>
          <a:xfrm>
            <a:off x="7443504" y="457200"/>
            <a:ext cx="1722908" cy="369332"/>
          </a:xfrm>
          <a:prstGeom prst="rect">
            <a:avLst/>
          </a:prstGeom>
        </p:spPr>
        <p:txBody>
          <a:bodyPr wrap="none">
            <a:spAutoFit/>
          </a:bodyPr>
          <a:lstStyle/>
          <a:p>
            <a:r>
              <a:rPr lang="en-US" b="1" dirty="0">
                <a:hlinkClick r:id="rId2"/>
              </a:rPr>
              <a:t>www.hndit.com</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z="3600" smtClean="0"/>
              <a:t>Network Model Disadvantages</a:t>
            </a:r>
          </a:p>
        </p:txBody>
      </p:sp>
      <p:sp>
        <p:nvSpPr>
          <p:cNvPr id="24579" name="Rectangle 3"/>
          <p:cNvSpPr>
            <a:spLocks noGrp="1" noChangeArrowheads="1"/>
          </p:cNvSpPr>
          <p:nvPr>
            <p:ph type="body" idx="1"/>
          </p:nvPr>
        </p:nvSpPr>
        <p:spPr/>
        <p:txBody>
          <a:bodyPr>
            <a:normAutofit lnSpcReduction="10000"/>
          </a:bodyPr>
          <a:lstStyle/>
          <a:p>
            <a:pPr eaLnBrk="1" hangingPunct="1"/>
            <a:endParaRPr lang="en-US" smtClean="0"/>
          </a:p>
          <a:p>
            <a:pPr eaLnBrk="1" hangingPunct="1"/>
            <a:r>
              <a:rPr lang="en-US" smtClean="0"/>
              <a:t>Complexity increases with large databases and multiple relation types</a:t>
            </a:r>
          </a:p>
          <a:p>
            <a:pPr eaLnBrk="1" hangingPunct="1"/>
            <a:endParaRPr lang="en-US" smtClean="0"/>
          </a:p>
          <a:p>
            <a:pPr eaLnBrk="1" hangingPunct="1"/>
            <a:r>
              <a:rPr lang="en-US" smtClean="0"/>
              <a:t>Difficult to make structural changes</a:t>
            </a:r>
          </a:p>
          <a:p>
            <a:pPr eaLnBrk="1" hangingPunct="1"/>
            <a:endParaRPr lang="en-US" smtClean="0"/>
          </a:p>
          <a:p>
            <a:pPr eaLnBrk="1" hangingPunct="1"/>
            <a:r>
              <a:rPr lang="en-US" smtClean="0"/>
              <a:t>Database design and update activities require more time</a:t>
            </a:r>
          </a:p>
        </p:txBody>
      </p:sp>
      <p:sp>
        <p:nvSpPr>
          <p:cNvPr id="4" name="Rectangle 3"/>
          <p:cNvSpPr/>
          <p:nvPr/>
        </p:nvSpPr>
        <p:spPr>
          <a:xfrm>
            <a:off x="7443504" y="457200"/>
            <a:ext cx="1722908" cy="369332"/>
          </a:xfrm>
          <a:prstGeom prst="rect">
            <a:avLst/>
          </a:prstGeom>
        </p:spPr>
        <p:txBody>
          <a:bodyPr wrap="none">
            <a:spAutoFit/>
          </a:bodyPr>
          <a:lstStyle/>
          <a:p>
            <a:r>
              <a:rPr lang="en-US" b="1" dirty="0">
                <a:hlinkClick r:id="rId2"/>
              </a:rPr>
              <a:t>www.hndit.com</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xfrm>
            <a:off x="381000" y="1295400"/>
            <a:ext cx="8610600" cy="5014913"/>
          </a:xfrm>
          <a:noFill/>
        </p:spPr>
        <p:txBody>
          <a:bodyPr lIns="90488" tIns="44450" rIns="90488" bIns="44450"/>
          <a:lstStyle/>
          <a:p>
            <a:pPr eaLnBrk="1" hangingPunct="1">
              <a:lnSpc>
                <a:spcPct val="90000"/>
              </a:lnSpc>
            </a:pPr>
            <a:endParaRPr lang="en-GB" sz="2400" dirty="0" smtClean="0"/>
          </a:p>
          <a:p>
            <a:pPr eaLnBrk="1" hangingPunct="1">
              <a:lnSpc>
                <a:spcPct val="90000"/>
              </a:lnSpc>
            </a:pPr>
            <a:r>
              <a:rPr lang="en-GB" sz="2400" dirty="0" smtClean="0"/>
              <a:t>They can manipulate are stored as relations </a:t>
            </a:r>
            <a:r>
              <a:rPr lang="en-GB" sz="2400" dirty="0" smtClean="0">
                <a:sym typeface="Wingdings" pitchFamily="2" charset="2"/>
              </a:rPr>
              <a:t> relational database</a:t>
            </a:r>
            <a:endParaRPr lang="en-GB" sz="2400" dirty="0" smtClean="0"/>
          </a:p>
          <a:p>
            <a:pPr eaLnBrk="1" hangingPunct="1">
              <a:lnSpc>
                <a:spcPct val="90000"/>
              </a:lnSpc>
            </a:pPr>
            <a:r>
              <a:rPr lang="en-GB" sz="2400" dirty="0" smtClean="0"/>
              <a:t>Relational database system devised by </a:t>
            </a:r>
            <a:r>
              <a:rPr lang="en-GB" sz="2400" dirty="0" err="1" smtClean="0"/>
              <a:t>Codd</a:t>
            </a:r>
            <a:r>
              <a:rPr lang="en-GB" sz="2400" dirty="0" smtClean="0"/>
              <a:t> in 1970</a:t>
            </a:r>
          </a:p>
          <a:p>
            <a:pPr eaLnBrk="1" hangingPunct="1">
              <a:lnSpc>
                <a:spcPct val="90000"/>
              </a:lnSpc>
            </a:pPr>
            <a:r>
              <a:rPr lang="en-GB" sz="2400" dirty="0" smtClean="0"/>
              <a:t>An attempt to devise a standard model with a sound mathematical basis</a:t>
            </a:r>
          </a:p>
          <a:p>
            <a:pPr eaLnBrk="1" hangingPunct="1">
              <a:lnSpc>
                <a:spcPct val="90000"/>
              </a:lnSpc>
            </a:pPr>
            <a:r>
              <a:rPr lang="en-GB" sz="2400" dirty="0" smtClean="0"/>
              <a:t>Most successful &amp; better model than other  database model</a:t>
            </a:r>
          </a:p>
          <a:p>
            <a:pPr>
              <a:lnSpc>
                <a:spcPct val="90000"/>
              </a:lnSpc>
            </a:pPr>
            <a:r>
              <a:rPr lang="en-GB" sz="2400" dirty="0" smtClean="0"/>
              <a:t>SQL query language uses for querying the data</a:t>
            </a:r>
          </a:p>
          <a:p>
            <a:pPr eaLnBrk="1" hangingPunct="1">
              <a:lnSpc>
                <a:spcPct val="90000"/>
              </a:lnSpc>
            </a:pPr>
            <a:endParaRPr lang="en-GB" sz="2400" dirty="0" smtClean="0"/>
          </a:p>
          <a:p>
            <a:pPr eaLnBrk="1" hangingPunct="1">
              <a:lnSpc>
                <a:spcPct val="90000"/>
              </a:lnSpc>
            </a:pPr>
            <a:r>
              <a:rPr lang="en-GB" sz="2400" dirty="0" smtClean="0"/>
              <a:t>Examples include:</a:t>
            </a:r>
          </a:p>
          <a:p>
            <a:pPr lvl="1" eaLnBrk="1" hangingPunct="1">
              <a:lnSpc>
                <a:spcPct val="90000"/>
              </a:lnSpc>
            </a:pPr>
            <a:r>
              <a:rPr lang="en-GB" sz="2400" dirty="0" smtClean="0"/>
              <a:t>Oracle, Microsoft Access, FoxPro, </a:t>
            </a:r>
            <a:r>
              <a:rPr lang="en-GB" sz="2400" dirty="0" err="1" smtClean="0"/>
              <a:t>MySql</a:t>
            </a:r>
            <a:r>
              <a:rPr lang="en-GB" sz="2400" dirty="0" smtClean="0"/>
              <a:t>, </a:t>
            </a:r>
            <a:r>
              <a:rPr lang="en-GB" sz="2400" dirty="0" err="1" smtClean="0"/>
              <a:t>SQLServer</a:t>
            </a:r>
            <a:r>
              <a:rPr lang="en-GB" sz="2400" dirty="0" smtClean="0"/>
              <a:t> etc</a:t>
            </a:r>
          </a:p>
          <a:p>
            <a:pPr eaLnBrk="1" hangingPunct="1">
              <a:lnSpc>
                <a:spcPct val="90000"/>
              </a:lnSpc>
            </a:pPr>
            <a:endParaRPr lang="en-GB" sz="2400" dirty="0" smtClean="0"/>
          </a:p>
        </p:txBody>
      </p:sp>
      <p:sp>
        <p:nvSpPr>
          <p:cNvPr id="25603" name="Rectangle 3"/>
          <p:cNvSpPr>
            <a:spLocks noGrp="1" noChangeArrowheads="1"/>
          </p:cNvSpPr>
          <p:nvPr>
            <p:ph type="title"/>
          </p:nvPr>
        </p:nvSpPr>
        <p:spPr/>
        <p:txBody>
          <a:bodyPr/>
          <a:lstStyle/>
          <a:p>
            <a:pPr eaLnBrk="1" hangingPunct="1"/>
            <a:r>
              <a:rPr lang="en-GB" smtClean="0"/>
              <a:t>Relational Model</a:t>
            </a:r>
          </a:p>
        </p:txBody>
      </p:sp>
      <p:sp>
        <p:nvSpPr>
          <p:cNvPr id="4" name="Rectangle 3"/>
          <p:cNvSpPr/>
          <p:nvPr/>
        </p:nvSpPr>
        <p:spPr>
          <a:xfrm>
            <a:off x="7443504" y="457200"/>
            <a:ext cx="1722908" cy="369332"/>
          </a:xfrm>
          <a:prstGeom prst="rect">
            <a:avLst/>
          </a:prstGeom>
        </p:spPr>
        <p:txBody>
          <a:bodyPr wrap="none">
            <a:spAutoFit/>
          </a:bodyPr>
          <a:lstStyle/>
          <a:p>
            <a:r>
              <a:rPr lang="en-US" b="1" dirty="0">
                <a:hlinkClick r:id="rId3"/>
              </a:rPr>
              <a:t>www.hndit.com</a:t>
            </a:r>
            <a:endParaRPr lang="en-US"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“Relations”</a:t>
            </a:r>
          </a:p>
        </p:txBody>
      </p:sp>
      <p:sp>
        <p:nvSpPr>
          <p:cNvPr id="27651" name="Rectangle 3"/>
          <p:cNvSpPr>
            <a:spLocks noGrp="1" noChangeArrowheads="1"/>
          </p:cNvSpPr>
          <p:nvPr>
            <p:ph type="body" idx="1"/>
          </p:nvPr>
        </p:nvSpPr>
        <p:spPr/>
        <p:txBody>
          <a:bodyPr>
            <a:normAutofit fontScale="92500" lnSpcReduction="20000"/>
          </a:bodyPr>
          <a:lstStyle/>
          <a:p>
            <a:pPr eaLnBrk="1" hangingPunct="1"/>
            <a:endParaRPr lang="en-US" dirty="0" smtClean="0"/>
          </a:p>
          <a:p>
            <a:pPr eaLnBrk="1" hangingPunct="1"/>
            <a:r>
              <a:rPr lang="en-US" dirty="0" smtClean="0"/>
              <a:t>Can be represented as tables in which rows represent “</a:t>
            </a:r>
            <a:r>
              <a:rPr lang="en-US" dirty="0" err="1" smtClean="0">
                <a:solidFill>
                  <a:srgbClr val="FF0000"/>
                </a:solidFill>
              </a:rPr>
              <a:t>tuples</a:t>
            </a:r>
            <a:r>
              <a:rPr lang="en-US" dirty="0" smtClean="0"/>
              <a:t>” and columns represents attributes</a:t>
            </a:r>
          </a:p>
          <a:p>
            <a:pPr eaLnBrk="1" hangingPunct="1"/>
            <a:endParaRPr lang="en-US" dirty="0" smtClean="0"/>
          </a:p>
          <a:p>
            <a:pPr eaLnBrk="1" hangingPunct="1"/>
            <a:r>
              <a:rPr lang="en-US" dirty="0" smtClean="0"/>
              <a:t>A relation may be described by its name and the related attributes</a:t>
            </a:r>
          </a:p>
          <a:p>
            <a:pPr eaLnBrk="1" hangingPunct="1"/>
            <a:endParaRPr lang="en-US" dirty="0" smtClean="0"/>
          </a:p>
          <a:p>
            <a:pPr eaLnBrk="1" hangingPunct="1"/>
            <a:r>
              <a:rPr lang="en-US" dirty="0" err="1" smtClean="0"/>
              <a:t>Eg</a:t>
            </a:r>
            <a:r>
              <a:rPr lang="en-US" dirty="0" smtClean="0"/>
              <a:t> (Employee (</a:t>
            </a:r>
            <a:r>
              <a:rPr lang="en-US" dirty="0" err="1" smtClean="0"/>
              <a:t>Emp_no</a:t>
            </a:r>
            <a:r>
              <a:rPr lang="en-US" dirty="0" smtClean="0"/>
              <a:t>, </a:t>
            </a:r>
            <a:r>
              <a:rPr lang="en-US" dirty="0" err="1" smtClean="0"/>
              <a:t>Emp</a:t>
            </a:r>
            <a:r>
              <a:rPr lang="en-US" dirty="0" smtClean="0"/>
              <a:t>_ name, Age, </a:t>
            </a:r>
            <a:r>
              <a:rPr lang="en-US" dirty="0" err="1" smtClean="0"/>
              <a:t>Start_date</a:t>
            </a:r>
            <a:r>
              <a:rPr lang="en-US" dirty="0" smtClean="0"/>
              <a:t>, Address……. )</a:t>
            </a:r>
          </a:p>
        </p:txBody>
      </p:sp>
      <p:sp>
        <p:nvSpPr>
          <p:cNvPr id="4" name="Rectangle 3"/>
          <p:cNvSpPr/>
          <p:nvPr/>
        </p:nvSpPr>
        <p:spPr>
          <a:xfrm>
            <a:off x="7443504" y="457200"/>
            <a:ext cx="1722908" cy="369332"/>
          </a:xfrm>
          <a:prstGeom prst="rect">
            <a:avLst/>
          </a:prstGeom>
        </p:spPr>
        <p:txBody>
          <a:bodyPr wrap="none">
            <a:spAutoFit/>
          </a:bodyPr>
          <a:lstStyle/>
          <a:p>
            <a:r>
              <a:rPr lang="en-US" b="1" dirty="0">
                <a:hlinkClick r:id="rId2"/>
              </a:rPr>
              <a:t>www.hndit.com</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title"/>
          </p:nvPr>
        </p:nvSpPr>
        <p:spPr/>
        <p:txBody>
          <a:bodyPr/>
          <a:lstStyle/>
          <a:p>
            <a:pPr eaLnBrk="1" hangingPunct="1"/>
            <a:r>
              <a:rPr lang="en-GB" smtClean="0"/>
              <a:t>Relational Database - Example</a:t>
            </a:r>
          </a:p>
        </p:txBody>
      </p:sp>
      <p:sp>
        <p:nvSpPr>
          <p:cNvPr id="2053" name="Rectangle 3"/>
          <p:cNvSpPr>
            <a:spLocks noGrp="1" noChangeArrowheads="1"/>
          </p:cNvSpPr>
          <p:nvPr>
            <p:ph type="body" idx="1"/>
          </p:nvPr>
        </p:nvSpPr>
        <p:spPr>
          <a:xfrm>
            <a:off x="457200" y="1524000"/>
            <a:ext cx="8229600" cy="4602163"/>
          </a:xfrm>
        </p:spPr>
        <p:txBody>
          <a:bodyPr/>
          <a:lstStyle/>
          <a:p>
            <a:pPr eaLnBrk="1" hangingPunct="1"/>
            <a:r>
              <a:rPr lang="en-GB" b="1" dirty="0" smtClean="0"/>
              <a:t>BRANCH</a:t>
            </a:r>
            <a:r>
              <a:rPr lang="en-GB" dirty="0" smtClean="0"/>
              <a:t> relation</a:t>
            </a:r>
          </a:p>
          <a:p>
            <a:pPr eaLnBrk="1" hangingPunct="1"/>
            <a:endParaRPr lang="en-GB" dirty="0" smtClean="0"/>
          </a:p>
          <a:p>
            <a:pPr eaLnBrk="1" hangingPunct="1"/>
            <a:endParaRPr lang="en-GB" dirty="0" smtClean="0"/>
          </a:p>
          <a:p>
            <a:pPr eaLnBrk="1" hangingPunct="1"/>
            <a:endParaRPr lang="en-GB" b="1" dirty="0" smtClean="0"/>
          </a:p>
          <a:p>
            <a:pPr eaLnBrk="1" hangingPunct="1"/>
            <a:r>
              <a:rPr lang="en-GB" b="1" dirty="0" smtClean="0"/>
              <a:t>STAFF</a:t>
            </a:r>
            <a:r>
              <a:rPr lang="en-GB" dirty="0" smtClean="0"/>
              <a:t> relation</a:t>
            </a:r>
            <a:endParaRPr lang="en-GB" b="1" dirty="0" smtClean="0"/>
          </a:p>
        </p:txBody>
      </p:sp>
      <p:graphicFrame>
        <p:nvGraphicFramePr>
          <p:cNvPr id="2050" name="Object 5"/>
          <p:cNvGraphicFramePr>
            <a:graphicFrameLocks noChangeAspect="1"/>
          </p:cNvGraphicFramePr>
          <p:nvPr/>
        </p:nvGraphicFramePr>
        <p:xfrm>
          <a:off x="1336675" y="4572000"/>
          <a:ext cx="5949950" cy="1524000"/>
        </p:xfrm>
        <a:graphic>
          <a:graphicData uri="http://schemas.openxmlformats.org/presentationml/2006/ole">
            <mc:AlternateContent xmlns:mc="http://schemas.openxmlformats.org/markup-compatibility/2006">
              <mc:Choice xmlns:v="urn:schemas-microsoft-com:vml" Requires="v">
                <p:oleObj spid="_x0000_s1030" name="Document" r:id="rId5" imgW="5367600" imgH="1143000" progId="Word.Document.8">
                  <p:embed/>
                </p:oleObj>
              </mc:Choice>
              <mc:Fallback>
                <p:oleObj name="Document" r:id="rId5" imgW="5367600" imgH="1143000" progId="Word.Document.8">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36675" y="4572000"/>
                        <a:ext cx="5949950" cy="152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4" name="Line 19"/>
          <p:cNvSpPr>
            <a:spLocks noChangeShapeType="1"/>
          </p:cNvSpPr>
          <p:nvPr/>
        </p:nvSpPr>
        <p:spPr bwMode="auto">
          <a:xfrm>
            <a:off x="7843838" y="3028950"/>
            <a:ext cx="0" cy="457200"/>
          </a:xfrm>
          <a:prstGeom prst="line">
            <a:avLst/>
          </a:prstGeom>
          <a:noFill/>
          <a:ln w="9525">
            <a:solidFill>
              <a:schemeClr val="tx1"/>
            </a:solidFill>
            <a:round/>
            <a:headEnd/>
            <a:tailEnd/>
          </a:ln>
        </p:spPr>
        <p:txBody>
          <a:bodyPr/>
          <a:lstStyle/>
          <a:p>
            <a:endParaRPr lang="en-US"/>
          </a:p>
        </p:txBody>
      </p:sp>
      <p:grpSp>
        <p:nvGrpSpPr>
          <p:cNvPr id="2" name="Group 27"/>
          <p:cNvGrpSpPr>
            <a:grpSpLocks/>
          </p:cNvGrpSpPr>
          <p:nvPr/>
        </p:nvGrpSpPr>
        <p:grpSpPr bwMode="auto">
          <a:xfrm>
            <a:off x="1295400" y="2038350"/>
            <a:ext cx="6937375" cy="1619250"/>
            <a:chOff x="816" y="1284"/>
            <a:chExt cx="4370" cy="1020"/>
          </a:xfrm>
        </p:grpSpPr>
        <p:graphicFrame>
          <p:nvGraphicFramePr>
            <p:cNvPr id="2051" name="Object 4"/>
            <p:cNvGraphicFramePr>
              <a:graphicFrameLocks noChangeAspect="1"/>
            </p:cNvGraphicFramePr>
            <p:nvPr/>
          </p:nvGraphicFramePr>
          <p:xfrm>
            <a:off x="816" y="1284"/>
            <a:ext cx="4370" cy="1020"/>
          </p:xfrm>
          <a:graphic>
            <a:graphicData uri="http://schemas.openxmlformats.org/presentationml/2006/ole">
              <mc:AlternateContent xmlns:mc="http://schemas.openxmlformats.org/markup-compatibility/2006">
                <mc:Choice xmlns:v="urn:schemas-microsoft-com:vml" Requires="v">
                  <p:oleObj spid="_x0000_s1031" name="Document" r:id="rId8" imgW="4808160" imgH="1122480" progId="Word.Document.8">
                    <p:embed/>
                  </p:oleObj>
                </mc:Choice>
                <mc:Fallback>
                  <p:oleObj name="Document" r:id="rId8" imgW="4808160" imgH="1122480" progId="Word.Document.8">
                    <p:embed/>
                    <p:pic>
                      <p:nvPicPr>
                        <p:cNvPr id="0" name="Object 4"/>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816" y="1284"/>
                          <a:ext cx="4370" cy="102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62" name="Line 20"/>
            <p:cNvSpPr>
              <a:spLocks noChangeShapeType="1"/>
            </p:cNvSpPr>
            <p:nvPr/>
          </p:nvSpPr>
          <p:spPr bwMode="auto">
            <a:xfrm>
              <a:off x="906" y="1956"/>
              <a:ext cx="4032" cy="0"/>
            </a:xfrm>
            <a:prstGeom prst="line">
              <a:avLst/>
            </a:prstGeom>
            <a:noFill/>
            <a:ln w="9525">
              <a:solidFill>
                <a:schemeClr val="tx1"/>
              </a:solidFill>
              <a:round/>
              <a:headEnd/>
              <a:tailEnd/>
            </a:ln>
          </p:spPr>
          <p:txBody>
            <a:bodyPr/>
            <a:lstStyle/>
            <a:p>
              <a:endParaRPr lang="en-US"/>
            </a:p>
          </p:txBody>
        </p:sp>
        <p:sp>
          <p:nvSpPr>
            <p:cNvPr id="2063" name="Line 10"/>
            <p:cNvSpPr>
              <a:spLocks noChangeShapeType="1"/>
            </p:cNvSpPr>
            <p:nvPr/>
          </p:nvSpPr>
          <p:spPr bwMode="auto">
            <a:xfrm>
              <a:off x="903" y="1860"/>
              <a:ext cx="0" cy="336"/>
            </a:xfrm>
            <a:prstGeom prst="line">
              <a:avLst/>
            </a:prstGeom>
            <a:noFill/>
            <a:ln w="9525">
              <a:solidFill>
                <a:schemeClr val="tx1"/>
              </a:solidFill>
              <a:round/>
              <a:headEnd/>
              <a:tailEnd/>
            </a:ln>
          </p:spPr>
          <p:txBody>
            <a:bodyPr/>
            <a:lstStyle/>
            <a:p>
              <a:endParaRPr lang="en-US"/>
            </a:p>
          </p:txBody>
        </p:sp>
        <p:sp>
          <p:nvSpPr>
            <p:cNvPr id="2064" name="Line 13"/>
            <p:cNvSpPr>
              <a:spLocks noChangeShapeType="1"/>
            </p:cNvSpPr>
            <p:nvPr/>
          </p:nvSpPr>
          <p:spPr bwMode="auto">
            <a:xfrm>
              <a:off x="1908" y="1908"/>
              <a:ext cx="0" cy="288"/>
            </a:xfrm>
            <a:prstGeom prst="line">
              <a:avLst/>
            </a:prstGeom>
            <a:noFill/>
            <a:ln w="9525">
              <a:solidFill>
                <a:schemeClr val="tx1"/>
              </a:solidFill>
              <a:round/>
              <a:headEnd/>
              <a:tailEnd/>
            </a:ln>
          </p:spPr>
          <p:txBody>
            <a:bodyPr/>
            <a:lstStyle/>
            <a:p>
              <a:endParaRPr lang="en-US"/>
            </a:p>
          </p:txBody>
        </p:sp>
        <p:sp>
          <p:nvSpPr>
            <p:cNvPr id="2065" name="Line 14"/>
            <p:cNvSpPr>
              <a:spLocks noChangeShapeType="1"/>
            </p:cNvSpPr>
            <p:nvPr/>
          </p:nvSpPr>
          <p:spPr bwMode="auto">
            <a:xfrm>
              <a:off x="912" y="2196"/>
              <a:ext cx="4032" cy="0"/>
            </a:xfrm>
            <a:prstGeom prst="line">
              <a:avLst/>
            </a:prstGeom>
            <a:noFill/>
            <a:ln w="9525">
              <a:solidFill>
                <a:schemeClr val="tx1"/>
              </a:solidFill>
              <a:round/>
              <a:headEnd/>
              <a:tailEnd/>
            </a:ln>
          </p:spPr>
          <p:txBody>
            <a:bodyPr/>
            <a:lstStyle/>
            <a:p>
              <a:endParaRPr lang="en-US"/>
            </a:p>
          </p:txBody>
        </p:sp>
        <p:sp>
          <p:nvSpPr>
            <p:cNvPr id="2066" name="Line 16"/>
            <p:cNvSpPr>
              <a:spLocks noChangeShapeType="1"/>
            </p:cNvSpPr>
            <p:nvPr/>
          </p:nvSpPr>
          <p:spPr bwMode="auto">
            <a:xfrm>
              <a:off x="3042" y="1860"/>
              <a:ext cx="0" cy="336"/>
            </a:xfrm>
            <a:prstGeom prst="line">
              <a:avLst/>
            </a:prstGeom>
            <a:noFill/>
            <a:ln w="9525">
              <a:solidFill>
                <a:schemeClr val="tx1"/>
              </a:solidFill>
              <a:round/>
              <a:headEnd/>
              <a:tailEnd/>
            </a:ln>
          </p:spPr>
          <p:txBody>
            <a:bodyPr/>
            <a:lstStyle/>
            <a:p>
              <a:endParaRPr lang="en-US"/>
            </a:p>
          </p:txBody>
        </p:sp>
        <p:sp>
          <p:nvSpPr>
            <p:cNvPr id="2067" name="Line 17"/>
            <p:cNvSpPr>
              <a:spLocks noChangeShapeType="1"/>
            </p:cNvSpPr>
            <p:nvPr/>
          </p:nvSpPr>
          <p:spPr bwMode="auto">
            <a:xfrm>
              <a:off x="3966" y="1908"/>
              <a:ext cx="0" cy="288"/>
            </a:xfrm>
            <a:prstGeom prst="line">
              <a:avLst/>
            </a:prstGeom>
            <a:noFill/>
            <a:ln w="9525">
              <a:solidFill>
                <a:schemeClr val="tx1"/>
              </a:solidFill>
              <a:round/>
              <a:headEnd/>
              <a:tailEnd/>
            </a:ln>
          </p:spPr>
          <p:txBody>
            <a:bodyPr/>
            <a:lstStyle/>
            <a:p>
              <a:endParaRPr lang="en-US"/>
            </a:p>
          </p:txBody>
        </p:sp>
        <p:sp>
          <p:nvSpPr>
            <p:cNvPr id="2068" name="Line 22"/>
            <p:cNvSpPr>
              <a:spLocks noChangeShapeType="1"/>
            </p:cNvSpPr>
            <p:nvPr/>
          </p:nvSpPr>
          <p:spPr bwMode="auto">
            <a:xfrm flipH="1">
              <a:off x="894" y="1725"/>
              <a:ext cx="1008" cy="0"/>
            </a:xfrm>
            <a:prstGeom prst="line">
              <a:avLst/>
            </a:prstGeom>
            <a:noFill/>
            <a:ln w="9525">
              <a:solidFill>
                <a:schemeClr val="tx1"/>
              </a:solidFill>
              <a:round/>
              <a:headEnd/>
              <a:tailEnd/>
            </a:ln>
          </p:spPr>
          <p:txBody>
            <a:bodyPr/>
            <a:lstStyle/>
            <a:p>
              <a:endParaRPr lang="en-US"/>
            </a:p>
          </p:txBody>
        </p:sp>
      </p:grpSp>
      <p:grpSp>
        <p:nvGrpSpPr>
          <p:cNvPr id="3" name="Group 43"/>
          <p:cNvGrpSpPr>
            <a:grpSpLocks/>
          </p:cNvGrpSpPr>
          <p:nvPr/>
        </p:nvGrpSpPr>
        <p:grpSpPr bwMode="auto">
          <a:xfrm>
            <a:off x="2209800" y="3505200"/>
            <a:ext cx="4038600" cy="1066800"/>
            <a:chOff x="1392" y="2208"/>
            <a:chExt cx="2544" cy="672"/>
          </a:xfrm>
        </p:grpSpPr>
        <p:sp>
          <p:nvSpPr>
            <p:cNvPr id="2059" name="Line 31"/>
            <p:cNvSpPr>
              <a:spLocks noChangeShapeType="1"/>
            </p:cNvSpPr>
            <p:nvPr/>
          </p:nvSpPr>
          <p:spPr bwMode="auto">
            <a:xfrm>
              <a:off x="1392" y="2208"/>
              <a:ext cx="0" cy="240"/>
            </a:xfrm>
            <a:prstGeom prst="line">
              <a:avLst/>
            </a:prstGeom>
            <a:noFill/>
            <a:ln w="9525">
              <a:solidFill>
                <a:srgbClr val="FF0066"/>
              </a:solidFill>
              <a:round/>
              <a:headEnd type="triangle" w="med" len="med"/>
              <a:tailEnd/>
            </a:ln>
          </p:spPr>
          <p:txBody>
            <a:bodyPr/>
            <a:lstStyle/>
            <a:p>
              <a:endParaRPr lang="en-US"/>
            </a:p>
          </p:txBody>
        </p:sp>
        <p:sp>
          <p:nvSpPr>
            <p:cNvPr id="2060" name="Line 33"/>
            <p:cNvSpPr>
              <a:spLocks noChangeShapeType="1"/>
            </p:cNvSpPr>
            <p:nvPr/>
          </p:nvSpPr>
          <p:spPr bwMode="auto">
            <a:xfrm>
              <a:off x="3936" y="2448"/>
              <a:ext cx="0" cy="432"/>
            </a:xfrm>
            <a:prstGeom prst="line">
              <a:avLst/>
            </a:prstGeom>
            <a:noFill/>
            <a:ln w="9525">
              <a:solidFill>
                <a:srgbClr val="FF0066"/>
              </a:solidFill>
              <a:round/>
              <a:headEnd/>
              <a:tailEnd type="triangle" w="med" len="med"/>
            </a:ln>
          </p:spPr>
          <p:txBody>
            <a:bodyPr/>
            <a:lstStyle/>
            <a:p>
              <a:endParaRPr lang="en-US"/>
            </a:p>
          </p:txBody>
        </p:sp>
        <p:sp>
          <p:nvSpPr>
            <p:cNvPr id="2061" name="Line 32"/>
            <p:cNvSpPr>
              <a:spLocks noChangeShapeType="1"/>
            </p:cNvSpPr>
            <p:nvPr/>
          </p:nvSpPr>
          <p:spPr bwMode="auto">
            <a:xfrm>
              <a:off x="1392" y="2448"/>
              <a:ext cx="2544" cy="0"/>
            </a:xfrm>
            <a:prstGeom prst="line">
              <a:avLst/>
            </a:prstGeom>
            <a:noFill/>
            <a:ln w="9525">
              <a:solidFill>
                <a:srgbClr val="FF0066"/>
              </a:solidFill>
              <a:round/>
              <a:headEnd/>
              <a:tailEnd/>
            </a:ln>
          </p:spPr>
          <p:txBody>
            <a:bodyPr/>
            <a:lstStyle/>
            <a:p>
              <a:endParaRPr lang="en-US"/>
            </a:p>
          </p:txBody>
        </p:sp>
      </p:grpSp>
      <p:sp>
        <p:nvSpPr>
          <p:cNvPr id="138274" name="Text Box 34"/>
          <p:cNvSpPr txBox="1">
            <a:spLocks noChangeArrowheads="1"/>
          </p:cNvSpPr>
          <p:nvPr/>
        </p:nvSpPr>
        <p:spPr bwMode="auto">
          <a:xfrm>
            <a:off x="3962400" y="3862388"/>
            <a:ext cx="1752600" cy="396875"/>
          </a:xfrm>
          <a:prstGeom prst="rect">
            <a:avLst/>
          </a:prstGeom>
          <a:noFill/>
          <a:ln w="9525">
            <a:noFill/>
            <a:miter lim="800000"/>
            <a:headEnd/>
            <a:tailEnd/>
          </a:ln>
        </p:spPr>
        <p:txBody>
          <a:bodyPr>
            <a:spAutoFit/>
          </a:bodyPr>
          <a:lstStyle/>
          <a:p>
            <a:pPr>
              <a:spcBef>
                <a:spcPct val="50000"/>
              </a:spcBef>
            </a:pPr>
            <a:r>
              <a:rPr lang="en-US">
                <a:solidFill>
                  <a:srgbClr val="FF6600"/>
                </a:solidFill>
              </a:rPr>
              <a:t>Work In</a:t>
            </a:r>
          </a:p>
        </p:txBody>
      </p:sp>
      <p:sp>
        <p:nvSpPr>
          <p:cNvPr id="138284" name="Text Box 44"/>
          <p:cNvSpPr txBox="1">
            <a:spLocks noChangeArrowheads="1"/>
          </p:cNvSpPr>
          <p:nvPr/>
        </p:nvSpPr>
        <p:spPr bwMode="auto">
          <a:xfrm>
            <a:off x="6324600" y="3717925"/>
            <a:ext cx="650875" cy="396875"/>
          </a:xfrm>
          <a:prstGeom prst="rect">
            <a:avLst/>
          </a:prstGeom>
          <a:noFill/>
          <a:ln w="9525">
            <a:noFill/>
            <a:miter lim="800000"/>
            <a:headEnd/>
            <a:tailEnd/>
          </a:ln>
        </p:spPr>
        <p:txBody>
          <a:bodyPr wrap="none">
            <a:spAutoFit/>
          </a:bodyPr>
          <a:lstStyle/>
          <a:p>
            <a:r>
              <a:rPr lang="en-US">
                <a:solidFill>
                  <a:srgbClr val="008000"/>
                </a:solidFill>
              </a:rPr>
              <a:t>Has</a:t>
            </a:r>
          </a:p>
        </p:txBody>
      </p:sp>
      <p:sp>
        <p:nvSpPr>
          <p:cNvPr id="21" name="Rectangle 20"/>
          <p:cNvSpPr/>
          <p:nvPr/>
        </p:nvSpPr>
        <p:spPr>
          <a:xfrm>
            <a:off x="7443504" y="457200"/>
            <a:ext cx="1722908" cy="369332"/>
          </a:xfrm>
          <a:prstGeom prst="rect">
            <a:avLst/>
          </a:prstGeom>
        </p:spPr>
        <p:txBody>
          <a:bodyPr wrap="none">
            <a:spAutoFit/>
          </a:bodyPr>
          <a:lstStyle/>
          <a:p>
            <a:r>
              <a:rPr lang="en-US" b="1" dirty="0">
                <a:hlinkClick r:id="rId9"/>
              </a:rPr>
              <a:t>www.hndit.com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8274"/>
                                        </p:tgtEl>
                                        <p:attrNameLst>
                                          <p:attrName>style.visibility</p:attrName>
                                        </p:attrNameLst>
                                      </p:cBhvr>
                                      <p:to>
                                        <p:strVal val="visible"/>
                                      </p:to>
                                    </p:set>
                                    <p:animEffect transition="in" filter="blinds(horizontal)">
                                      <p:cBhvr>
                                        <p:cTn id="12" dur="500"/>
                                        <p:tgtEl>
                                          <p:spTgt spid="13827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8284"/>
                                        </p:tgtEl>
                                        <p:attrNameLst>
                                          <p:attrName>style.visibility</p:attrName>
                                        </p:attrNameLst>
                                      </p:cBhvr>
                                      <p:to>
                                        <p:strVal val="visible"/>
                                      </p:to>
                                    </p:set>
                                    <p:animEffect transition="in" filter="blinds(horizontal)">
                                      <p:cBhvr>
                                        <p:cTn id="17" dur="500"/>
                                        <p:tgtEl>
                                          <p:spTgt spid="1382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74" grpId="0"/>
      <p:bldP spid="13828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3" descr="fig02_01"/>
          <p:cNvPicPr>
            <a:picLocks noChangeAspect="1" noChangeArrowheads="1"/>
          </p:cNvPicPr>
          <p:nvPr/>
        </p:nvPicPr>
        <p:blipFill>
          <a:blip r:embed="rId2"/>
          <a:srcRect/>
          <a:stretch>
            <a:fillRect/>
          </a:stretch>
        </p:blipFill>
        <p:spPr bwMode="auto">
          <a:xfrm>
            <a:off x="1295400" y="914400"/>
            <a:ext cx="6705600" cy="5505450"/>
          </a:xfrm>
          <a:prstGeom prst="rect">
            <a:avLst/>
          </a:prstGeom>
          <a:noFill/>
          <a:ln w="9525">
            <a:noFill/>
            <a:miter lim="800000"/>
            <a:headEnd/>
            <a:tailEnd/>
          </a:ln>
        </p:spPr>
      </p:pic>
      <p:sp>
        <p:nvSpPr>
          <p:cNvPr id="28675" name="Rectangle 6"/>
          <p:cNvSpPr>
            <a:spLocks noChangeArrowheads="1"/>
          </p:cNvSpPr>
          <p:nvPr/>
        </p:nvSpPr>
        <p:spPr bwMode="auto">
          <a:xfrm>
            <a:off x="5638800" y="685800"/>
            <a:ext cx="2438400" cy="1295400"/>
          </a:xfrm>
          <a:prstGeom prst="rect">
            <a:avLst/>
          </a:prstGeom>
          <a:solidFill>
            <a:schemeClr val="bg1"/>
          </a:solidFill>
          <a:ln w="9525">
            <a:noFill/>
            <a:miter lim="800000"/>
            <a:headEnd/>
            <a:tailEnd/>
          </a:ln>
        </p:spPr>
        <p:txBody>
          <a:bodyPr wrap="none" anchor="ctr"/>
          <a:lstStyle/>
          <a:p>
            <a:endParaRPr lang="en-US"/>
          </a:p>
        </p:txBody>
      </p:sp>
      <p:grpSp>
        <p:nvGrpSpPr>
          <p:cNvPr id="2" name="Group 15"/>
          <p:cNvGrpSpPr>
            <a:grpSpLocks/>
          </p:cNvGrpSpPr>
          <p:nvPr/>
        </p:nvGrpSpPr>
        <p:grpSpPr bwMode="auto">
          <a:xfrm>
            <a:off x="2209800" y="609600"/>
            <a:ext cx="6172200" cy="5943600"/>
            <a:chOff x="1392" y="384"/>
            <a:chExt cx="3888" cy="3744"/>
          </a:xfrm>
        </p:grpSpPr>
        <p:grpSp>
          <p:nvGrpSpPr>
            <p:cNvPr id="3" name="Group 13"/>
            <p:cNvGrpSpPr>
              <a:grpSpLocks/>
            </p:cNvGrpSpPr>
            <p:nvPr/>
          </p:nvGrpSpPr>
          <p:grpSpPr bwMode="auto">
            <a:xfrm>
              <a:off x="1392" y="624"/>
              <a:ext cx="3888" cy="3504"/>
              <a:chOff x="1392" y="624"/>
              <a:chExt cx="3888" cy="3504"/>
            </a:xfrm>
          </p:grpSpPr>
          <p:sp>
            <p:nvSpPr>
              <p:cNvPr id="28692" name="Line 7"/>
              <p:cNvSpPr>
                <a:spLocks noChangeShapeType="1"/>
              </p:cNvSpPr>
              <p:nvPr/>
            </p:nvSpPr>
            <p:spPr bwMode="auto">
              <a:xfrm>
                <a:off x="1392" y="4032"/>
                <a:ext cx="0" cy="96"/>
              </a:xfrm>
              <a:prstGeom prst="line">
                <a:avLst/>
              </a:prstGeom>
              <a:noFill/>
              <a:ln w="9525">
                <a:solidFill>
                  <a:srgbClr val="3333CC"/>
                </a:solidFill>
                <a:round/>
                <a:headEnd/>
                <a:tailEnd/>
              </a:ln>
            </p:spPr>
            <p:txBody>
              <a:bodyPr/>
              <a:lstStyle/>
              <a:p>
                <a:endParaRPr lang="en-US"/>
              </a:p>
            </p:txBody>
          </p:sp>
          <p:sp>
            <p:nvSpPr>
              <p:cNvPr id="28693" name="Line 8"/>
              <p:cNvSpPr>
                <a:spLocks noChangeShapeType="1"/>
              </p:cNvSpPr>
              <p:nvPr/>
            </p:nvSpPr>
            <p:spPr bwMode="auto">
              <a:xfrm>
                <a:off x="1392" y="4128"/>
                <a:ext cx="3888" cy="0"/>
              </a:xfrm>
              <a:prstGeom prst="line">
                <a:avLst/>
              </a:prstGeom>
              <a:noFill/>
              <a:ln w="9525">
                <a:solidFill>
                  <a:srgbClr val="3333CC"/>
                </a:solidFill>
                <a:round/>
                <a:headEnd/>
                <a:tailEnd/>
              </a:ln>
            </p:spPr>
            <p:txBody>
              <a:bodyPr/>
              <a:lstStyle/>
              <a:p>
                <a:endParaRPr lang="en-US"/>
              </a:p>
            </p:txBody>
          </p:sp>
          <p:sp>
            <p:nvSpPr>
              <p:cNvPr id="28694" name="Line 9"/>
              <p:cNvSpPr>
                <a:spLocks noChangeShapeType="1"/>
              </p:cNvSpPr>
              <p:nvPr/>
            </p:nvSpPr>
            <p:spPr bwMode="auto">
              <a:xfrm flipV="1">
                <a:off x="5280" y="624"/>
                <a:ext cx="0" cy="3504"/>
              </a:xfrm>
              <a:prstGeom prst="line">
                <a:avLst/>
              </a:prstGeom>
              <a:noFill/>
              <a:ln w="9525">
                <a:solidFill>
                  <a:srgbClr val="3333CC"/>
                </a:solidFill>
                <a:round/>
                <a:headEnd/>
                <a:tailEnd/>
              </a:ln>
            </p:spPr>
            <p:txBody>
              <a:bodyPr/>
              <a:lstStyle/>
              <a:p>
                <a:endParaRPr lang="en-US"/>
              </a:p>
            </p:txBody>
          </p:sp>
          <p:sp>
            <p:nvSpPr>
              <p:cNvPr id="28695" name="Line 10"/>
              <p:cNvSpPr>
                <a:spLocks noChangeShapeType="1"/>
              </p:cNvSpPr>
              <p:nvPr/>
            </p:nvSpPr>
            <p:spPr bwMode="auto">
              <a:xfrm flipH="1" flipV="1">
                <a:off x="1632" y="624"/>
                <a:ext cx="3648" cy="0"/>
              </a:xfrm>
              <a:prstGeom prst="line">
                <a:avLst/>
              </a:prstGeom>
              <a:noFill/>
              <a:ln w="9525">
                <a:solidFill>
                  <a:srgbClr val="3333CC"/>
                </a:solidFill>
                <a:round/>
                <a:headEnd/>
                <a:tailEnd/>
              </a:ln>
            </p:spPr>
            <p:txBody>
              <a:bodyPr/>
              <a:lstStyle/>
              <a:p>
                <a:endParaRPr lang="en-US"/>
              </a:p>
            </p:txBody>
          </p:sp>
          <p:sp>
            <p:nvSpPr>
              <p:cNvPr id="28696" name="Line 12"/>
              <p:cNvSpPr>
                <a:spLocks noChangeShapeType="1"/>
              </p:cNvSpPr>
              <p:nvPr/>
            </p:nvSpPr>
            <p:spPr bwMode="auto">
              <a:xfrm>
                <a:off x="1632" y="624"/>
                <a:ext cx="0" cy="144"/>
              </a:xfrm>
              <a:prstGeom prst="line">
                <a:avLst/>
              </a:prstGeom>
              <a:noFill/>
              <a:ln w="9525">
                <a:solidFill>
                  <a:srgbClr val="3333CC"/>
                </a:solidFill>
                <a:round/>
                <a:headEnd/>
                <a:tailEnd type="triangle" w="med" len="med"/>
              </a:ln>
            </p:spPr>
            <p:txBody>
              <a:bodyPr/>
              <a:lstStyle/>
              <a:p>
                <a:endParaRPr lang="en-US"/>
              </a:p>
            </p:txBody>
          </p:sp>
        </p:grpSp>
        <p:sp>
          <p:nvSpPr>
            <p:cNvPr id="28691" name="Text Box 14"/>
            <p:cNvSpPr txBox="1">
              <a:spLocks noChangeArrowheads="1"/>
            </p:cNvSpPr>
            <p:nvPr/>
          </p:nvSpPr>
          <p:spPr bwMode="auto">
            <a:xfrm>
              <a:off x="4128" y="384"/>
              <a:ext cx="587" cy="250"/>
            </a:xfrm>
            <a:prstGeom prst="rect">
              <a:avLst/>
            </a:prstGeom>
            <a:noFill/>
            <a:ln w="9525">
              <a:noFill/>
              <a:miter lim="800000"/>
              <a:headEnd/>
              <a:tailEnd/>
            </a:ln>
          </p:spPr>
          <p:txBody>
            <a:bodyPr wrap="none">
              <a:spAutoFit/>
            </a:bodyPr>
            <a:lstStyle/>
            <a:p>
              <a:r>
                <a:rPr lang="en-US">
                  <a:solidFill>
                    <a:srgbClr val="3333CC"/>
                  </a:solidFill>
                </a:rPr>
                <a:t>Exists</a:t>
              </a:r>
            </a:p>
          </p:txBody>
        </p:sp>
      </p:grpSp>
      <p:grpSp>
        <p:nvGrpSpPr>
          <p:cNvPr id="4" name="Group 29"/>
          <p:cNvGrpSpPr>
            <a:grpSpLocks/>
          </p:cNvGrpSpPr>
          <p:nvPr/>
        </p:nvGrpSpPr>
        <p:grpSpPr bwMode="auto">
          <a:xfrm>
            <a:off x="2590800" y="2819400"/>
            <a:ext cx="1016000" cy="762000"/>
            <a:chOff x="1632" y="1776"/>
            <a:chExt cx="640" cy="480"/>
          </a:xfrm>
        </p:grpSpPr>
        <p:sp>
          <p:nvSpPr>
            <p:cNvPr id="28688" name="Line 16"/>
            <p:cNvSpPr>
              <a:spLocks noChangeShapeType="1"/>
            </p:cNvSpPr>
            <p:nvPr/>
          </p:nvSpPr>
          <p:spPr bwMode="auto">
            <a:xfrm flipH="1">
              <a:off x="1632" y="1776"/>
              <a:ext cx="336" cy="480"/>
            </a:xfrm>
            <a:prstGeom prst="line">
              <a:avLst/>
            </a:prstGeom>
            <a:noFill/>
            <a:ln w="9525">
              <a:solidFill>
                <a:srgbClr val="3333CC"/>
              </a:solidFill>
              <a:round/>
              <a:headEnd type="triangle" w="med" len="med"/>
              <a:tailEnd/>
            </a:ln>
          </p:spPr>
          <p:txBody>
            <a:bodyPr/>
            <a:lstStyle/>
            <a:p>
              <a:endParaRPr lang="en-US"/>
            </a:p>
          </p:txBody>
        </p:sp>
        <p:sp>
          <p:nvSpPr>
            <p:cNvPr id="28689" name="Text Box 17"/>
            <p:cNvSpPr txBox="1">
              <a:spLocks noChangeArrowheads="1"/>
            </p:cNvSpPr>
            <p:nvPr/>
          </p:nvSpPr>
          <p:spPr bwMode="auto">
            <a:xfrm>
              <a:off x="1862" y="1879"/>
              <a:ext cx="410" cy="250"/>
            </a:xfrm>
            <a:prstGeom prst="rect">
              <a:avLst/>
            </a:prstGeom>
            <a:noFill/>
            <a:ln w="9525">
              <a:noFill/>
              <a:miter lim="800000"/>
              <a:headEnd/>
              <a:tailEnd/>
            </a:ln>
          </p:spPr>
          <p:txBody>
            <a:bodyPr wrap="none">
              <a:spAutoFit/>
            </a:bodyPr>
            <a:lstStyle/>
            <a:p>
              <a:r>
                <a:rPr lang="en-US">
                  <a:solidFill>
                    <a:srgbClr val="3333CC"/>
                  </a:solidFill>
                </a:rPr>
                <a:t>Has</a:t>
              </a:r>
            </a:p>
          </p:txBody>
        </p:sp>
      </p:grpSp>
      <p:grpSp>
        <p:nvGrpSpPr>
          <p:cNvPr id="5" name="Group 30"/>
          <p:cNvGrpSpPr>
            <a:grpSpLocks/>
          </p:cNvGrpSpPr>
          <p:nvPr/>
        </p:nvGrpSpPr>
        <p:grpSpPr bwMode="auto">
          <a:xfrm>
            <a:off x="3581400" y="2833688"/>
            <a:ext cx="1930400" cy="1905000"/>
            <a:chOff x="2256" y="1824"/>
            <a:chExt cx="1216" cy="1200"/>
          </a:xfrm>
        </p:grpSpPr>
        <p:sp>
          <p:nvSpPr>
            <p:cNvPr id="28682" name="Line 19"/>
            <p:cNvSpPr>
              <a:spLocks noChangeShapeType="1"/>
            </p:cNvSpPr>
            <p:nvPr/>
          </p:nvSpPr>
          <p:spPr bwMode="auto">
            <a:xfrm>
              <a:off x="2400" y="1824"/>
              <a:ext cx="0" cy="144"/>
            </a:xfrm>
            <a:prstGeom prst="line">
              <a:avLst/>
            </a:prstGeom>
            <a:noFill/>
            <a:ln w="9525">
              <a:solidFill>
                <a:srgbClr val="3333CC"/>
              </a:solidFill>
              <a:round/>
              <a:headEnd type="triangle" w="med" len="med"/>
              <a:tailEnd/>
            </a:ln>
          </p:spPr>
          <p:txBody>
            <a:bodyPr/>
            <a:lstStyle/>
            <a:p>
              <a:endParaRPr lang="en-US"/>
            </a:p>
          </p:txBody>
        </p:sp>
        <p:sp>
          <p:nvSpPr>
            <p:cNvPr id="28683" name="Line 20"/>
            <p:cNvSpPr>
              <a:spLocks noChangeShapeType="1"/>
            </p:cNvSpPr>
            <p:nvPr/>
          </p:nvSpPr>
          <p:spPr bwMode="auto">
            <a:xfrm>
              <a:off x="2400" y="1968"/>
              <a:ext cx="624" cy="0"/>
            </a:xfrm>
            <a:prstGeom prst="line">
              <a:avLst/>
            </a:prstGeom>
            <a:noFill/>
            <a:ln w="9525">
              <a:solidFill>
                <a:srgbClr val="3333CC"/>
              </a:solidFill>
              <a:round/>
              <a:headEnd/>
              <a:tailEnd/>
            </a:ln>
          </p:spPr>
          <p:txBody>
            <a:bodyPr/>
            <a:lstStyle/>
            <a:p>
              <a:endParaRPr lang="en-US"/>
            </a:p>
          </p:txBody>
        </p:sp>
        <p:sp>
          <p:nvSpPr>
            <p:cNvPr id="28684" name="Line 21"/>
            <p:cNvSpPr>
              <a:spLocks noChangeShapeType="1"/>
            </p:cNvSpPr>
            <p:nvPr/>
          </p:nvSpPr>
          <p:spPr bwMode="auto">
            <a:xfrm>
              <a:off x="3024" y="1968"/>
              <a:ext cx="0" cy="816"/>
            </a:xfrm>
            <a:prstGeom prst="line">
              <a:avLst/>
            </a:prstGeom>
            <a:noFill/>
            <a:ln w="9525">
              <a:solidFill>
                <a:srgbClr val="3333CC"/>
              </a:solidFill>
              <a:round/>
              <a:headEnd/>
              <a:tailEnd/>
            </a:ln>
          </p:spPr>
          <p:txBody>
            <a:bodyPr/>
            <a:lstStyle/>
            <a:p>
              <a:endParaRPr lang="en-US"/>
            </a:p>
          </p:txBody>
        </p:sp>
        <p:sp>
          <p:nvSpPr>
            <p:cNvPr id="28685" name="Line 22"/>
            <p:cNvSpPr>
              <a:spLocks noChangeShapeType="1"/>
            </p:cNvSpPr>
            <p:nvPr/>
          </p:nvSpPr>
          <p:spPr bwMode="auto">
            <a:xfrm>
              <a:off x="2256" y="2784"/>
              <a:ext cx="768" cy="0"/>
            </a:xfrm>
            <a:prstGeom prst="line">
              <a:avLst/>
            </a:prstGeom>
            <a:noFill/>
            <a:ln w="9525">
              <a:solidFill>
                <a:srgbClr val="3333CC"/>
              </a:solidFill>
              <a:round/>
              <a:headEnd/>
              <a:tailEnd/>
            </a:ln>
          </p:spPr>
          <p:txBody>
            <a:bodyPr/>
            <a:lstStyle/>
            <a:p>
              <a:endParaRPr lang="en-US"/>
            </a:p>
          </p:txBody>
        </p:sp>
        <p:sp>
          <p:nvSpPr>
            <p:cNvPr id="28686" name="Line 26"/>
            <p:cNvSpPr>
              <a:spLocks noChangeShapeType="1"/>
            </p:cNvSpPr>
            <p:nvPr/>
          </p:nvSpPr>
          <p:spPr bwMode="auto">
            <a:xfrm>
              <a:off x="2256" y="2784"/>
              <a:ext cx="0" cy="240"/>
            </a:xfrm>
            <a:prstGeom prst="line">
              <a:avLst/>
            </a:prstGeom>
            <a:noFill/>
            <a:ln w="9525">
              <a:solidFill>
                <a:srgbClr val="3333CC"/>
              </a:solidFill>
              <a:round/>
              <a:headEnd/>
              <a:tailEnd/>
            </a:ln>
          </p:spPr>
          <p:txBody>
            <a:bodyPr/>
            <a:lstStyle/>
            <a:p>
              <a:endParaRPr lang="en-US"/>
            </a:p>
          </p:txBody>
        </p:sp>
        <p:sp>
          <p:nvSpPr>
            <p:cNvPr id="28687" name="Text Box 28"/>
            <p:cNvSpPr txBox="1">
              <a:spLocks noChangeArrowheads="1"/>
            </p:cNvSpPr>
            <p:nvPr/>
          </p:nvSpPr>
          <p:spPr bwMode="auto">
            <a:xfrm>
              <a:off x="3062" y="2071"/>
              <a:ext cx="410" cy="250"/>
            </a:xfrm>
            <a:prstGeom prst="rect">
              <a:avLst/>
            </a:prstGeom>
            <a:noFill/>
            <a:ln w="9525">
              <a:noFill/>
              <a:miter lim="800000"/>
              <a:headEnd/>
              <a:tailEnd/>
            </a:ln>
          </p:spPr>
          <p:txBody>
            <a:bodyPr wrap="none">
              <a:spAutoFit/>
            </a:bodyPr>
            <a:lstStyle/>
            <a:p>
              <a:r>
                <a:rPr lang="en-US">
                  <a:solidFill>
                    <a:srgbClr val="3333CC"/>
                  </a:solidFill>
                </a:rPr>
                <a:t>Has</a:t>
              </a:r>
            </a:p>
          </p:txBody>
        </p:sp>
      </p:grpSp>
      <p:grpSp>
        <p:nvGrpSpPr>
          <p:cNvPr id="6" name="Group 40"/>
          <p:cNvGrpSpPr>
            <a:grpSpLocks/>
          </p:cNvGrpSpPr>
          <p:nvPr/>
        </p:nvGrpSpPr>
        <p:grpSpPr bwMode="auto">
          <a:xfrm>
            <a:off x="2286000" y="5257800"/>
            <a:ext cx="1431925" cy="685800"/>
            <a:chOff x="1440" y="3312"/>
            <a:chExt cx="902" cy="432"/>
          </a:xfrm>
        </p:grpSpPr>
        <p:sp>
          <p:nvSpPr>
            <p:cNvPr id="28680" name="Line 31"/>
            <p:cNvSpPr>
              <a:spLocks noChangeShapeType="1"/>
            </p:cNvSpPr>
            <p:nvPr/>
          </p:nvSpPr>
          <p:spPr bwMode="auto">
            <a:xfrm flipH="1" flipV="1">
              <a:off x="1440" y="3312"/>
              <a:ext cx="768" cy="432"/>
            </a:xfrm>
            <a:prstGeom prst="line">
              <a:avLst/>
            </a:prstGeom>
            <a:noFill/>
            <a:ln w="9525">
              <a:solidFill>
                <a:srgbClr val="3333CC"/>
              </a:solidFill>
              <a:round/>
              <a:headEnd/>
              <a:tailEnd type="triangle" w="med" len="med"/>
            </a:ln>
          </p:spPr>
          <p:txBody>
            <a:bodyPr/>
            <a:lstStyle/>
            <a:p>
              <a:endParaRPr lang="en-US"/>
            </a:p>
          </p:txBody>
        </p:sp>
        <p:sp>
          <p:nvSpPr>
            <p:cNvPr id="28681" name="Text Box 39"/>
            <p:cNvSpPr txBox="1">
              <a:spLocks noChangeArrowheads="1"/>
            </p:cNvSpPr>
            <p:nvPr/>
          </p:nvSpPr>
          <p:spPr bwMode="auto">
            <a:xfrm>
              <a:off x="1932" y="3408"/>
              <a:ext cx="410" cy="250"/>
            </a:xfrm>
            <a:prstGeom prst="rect">
              <a:avLst/>
            </a:prstGeom>
            <a:noFill/>
            <a:ln w="9525">
              <a:noFill/>
              <a:miter lim="800000"/>
              <a:headEnd/>
              <a:tailEnd/>
            </a:ln>
          </p:spPr>
          <p:txBody>
            <a:bodyPr wrap="none">
              <a:spAutoFit/>
            </a:bodyPr>
            <a:lstStyle/>
            <a:p>
              <a:r>
                <a:rPr lang="en-US">
                  <a:solidFill>
                    <a:srgbClr val="3333CC"/>
                  </a:solidFill>
                </a:rPr>
                <a:t>Has</a:t>
              </a:r>
            </a:p>
          </p:txBody>
        </p:sp>
      </p:grpSp>
      <p:sp>
        <p:nvSpPr>
          <p:cNvPr id="25" name="Rectangle 24"/>
          <p:cNvSpPr/>
          <p:nvPr/>
        </p:nvSpPr>
        <p:spPr>
          <a:xfrm>
            <a:off x="7443504" y="457200"/>
            <a:ext cx="1722908" cy="369332"/>
          </a:xfrm>
          <a:prstGeom prst="rect">
            <a:avLst/>
          </a:prstGeom>
        </p:spPr>
        <p:txBody>
          <a:bodyPr wrap="none">
            <a:spAutoFit/>
          </a:bodyPr>
          <a:lstStyle/>
          <a:p>
            <a:r>
              <a:rPr lang="en-US" b="1" dirty="0">
                <a:hlinkClick r:id="rId3"/>
              </a:rPr>
              <a:t>www.hndit.com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linds(horizontal)">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z="3600" smtClean="0"/>
              <a:t>Features of Relational DBMS</a:t>
            </a:r>
          </a:p>
        </p:txBody>
      </p:sp>
      <p:sp>
        <p:nvSpPr>
          <p:cNvPr id="29699" name="Rectangle 3"/>
          <p:cNvSpPr>
            <a:spLocks noGrp="1" noChangeArrowheads="1"/>
          </p:cNvSpPr>
          <p:nvPr>
            <p:ph type="body" idx="1"/>
          </p:nvPr>
        </p:nvSpPr>
        <p:spPr/>
        <p:txBody>
          <a:bodyPr>
            <a:normAutofit fontScale="92500" lnSpcReduction="20000"/>
          </a:bodyPr>
          <a:lstStyle/>
          <a:p>
            <a:pPr eaLnBrk="1" hangingPunct="1"/>
            <a:r>
              <a:rPr lang="en-US" smtClean="0"/>
              <a:t>2-D tables </a:t>
            </a:r>
            <a:r>
              <a:rPr lang="en-US" sz="2000" smtClean="0">
                <a:solidFill>
                  <a:srgbClr val="FF6600"/>
                </a:solidFill>
              </a:rPr>
              <a:t>(rows and columns representing records/tuples and fields/attributes)</a:t>
            </a:r>
          </a:p>
          <a:p>
            <a:pPr eaLnBrk="1" hangingPunct="1"/>
            <a:endParaRPr lang="en-US" sz="2000" smtClean="0">
              <a:solidFill>
                <a:srgbClr val="FF6600"/>
              </a:solidFill>
            </a:endParaRPr>
          </a:p>
          <a:p>
            <a:pPr eaLnBrk="1" hangingPunct="1"/>
            <a:r>
              <a:rPr lang="en-US" smtClean="0">
                <a:solidFill>
                  <a:schemeClr val="tx1"/>
                </a:solidFill>
              </a:rPr>
              <a:t>Dynamic links among tables</a:t>
            </a:r>
          </a:p>
          <a:p>
            <a:pPr eaLnBrk="1" hangingPunct="1"/>
            <a:endParaRPr lang="en-US" smtClean="0">
              <a:solidFill>
                <a:schemeClr val="tx1"/>
              </a:solidFill>
            </a:endParaRPr>
          </a:p>
          <a:p>
            <a:pPr eaLnBrk="1" hangingPunct="1"/>
            <a:r>
              <a:rPr lang="en-US" smtClean="0">
                <a:solidFill>
                  <a:schemeClr val="tx1"/>
                </a:solidFill>
              </a:rPr>
              <a:t>Easy and flexible to design and use</a:t>
            </a:r>
          </a:p>
          <a:p>
            <a:pPr eaLnBrk="1" hangingPunct="1"/>
            <a:endParaRPr lang="en-US" smtClean="0">
              <a:solidFill>
                <a:schemeClr val="tx1"/>
              </a:solidFill>
            </a:endParaRPr>
          </a:p>
          <a:p>
            <a:pPr eaLnBrk="1" hangingPunct="1"/>
            <a:r>
              <a:rPr lang="en-US" smtClean="0">
                <a:solidFill>
                  <a:schemeClr val="tx1"/>
                </a:solidFill>
              </a:rPr>
              <a:t>Data independence</a:t>
            </a:r>
          </a:p>
          <a:p>
            <a:pPr eaLnBrk="1" hangingPunct="1"/>
            <a:endParaRPr lang="en-US" smtClean="0">
              <a:solidFill>
                <a:schemeClr val="tx1"/>
              </a:solidFill>
            </a:endParaRPr>
          </a:p>
          <a:p>
            <a:pPr eaLnBrk="1" hangingPunct="1"/>
            <a:r>
              <a:rPr lang="en-US" smtClean="0">
                <a:solidFill>
                  <a:schemeClr val="tx1"/>
                </a:solidFill>
              </a:rPr>
              <a:t>Generic manipulation language (SQL)</a:t>
            </a:r>
          </a:p>
        </p:txBody>
      </p:sp>
      <p:sp>
        <p:nvSpPr>
          <p:cNvPr id="4" name="Rectangle 3"/>
          <p:cNvSpPr/>
          <p:nvPr/>
        </p:nvSpPr>
        <p:spPr>
          <a:xfrm>
            <a:off x="7443504" y="457200"/>
            <a:ext cx="1722908" cy="369332"/>
          </a:xfrm>
          <a:prstGeom prst="rect">
            <a:avLst/>
          </a:prstGeom>
        </p:spPr>
        <p:txBody>
          <a:bodyPr wrap="none">
            <a:spAutoFit/>
          </a:bodyPr>
          <a:lstStyle/>
          <a:p>
            <a:r>
              <a:rPr lang="en-US" b="1" dirty="0">
                <a:hlinkClick r:id="rId2"/>
              </a:rPr>
              <a:t>www.hndit.com</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buFont typeface="Times" pitchFamily="18" charset="0"/>
              <a:buNone/>
            </a:pPr>
            <a:r>
              <a:rPr lang="en-US" smtClean="0"/>
              <a:t>Basic Client-Server Architectures</a:t>
            </a:r>
            <a:endParaRPr lang="en-US" b="0" smtClean="0">
              <a:solidFill>
                <a:srgbClr val="000000"/>
              </a:solidFill>
            </a:endParaRPr>
          </a:p>
        </p:txBody>
      </p:sp>
      <p:sp>
        <p:nvSpPr>
          <p:cNvPr id="49155" name="Rectangle 3"/>
          <p:cNvSpPr>
            <a:spLocks noGrp="1" noChangeArrowheads="1"/>
          </p:cNvSpPr>
          <p:nvPr>
            <p:ph type="body" idx="1"/>
          </p:nvPr>
        </p:nvSpPr>
        <p:spPr/>
        <p:txBody>
          <a:bodyPr/>
          <a:lstStyle/>
          <a:p>
            <a:pPr eaLnBrk="1" hangingPunct="1">
              <a:lnSpc>
                <a:spcPct val="90000"/>
              </a:lnSpc>
              <a:buFont typeface="Times" pitchFamily="18" charset="0"/>
              <a:buChar char="•"/>
            </a:pPr>
            <a:endParaRPr lang="en-US" b="1" smtClean="0"/>
          </a:p>
          <a:p>
            <a:pPr eaLnBrk="1" hangingPunct="1">
              <a:lnSpc>
                <a:spcPct val="90000"/>
              </a:lnSpc>
              <a:buFont typeface="Times" pitchFamily="18" charset="0"/>
              <a:buChar char="•"/>
            </a:pPr>
            <a:r>
              <a:rPr lang="en-US" b="1" smtClean="0"/>
              <a:t>Specialized Servers with Specialized functions</a:t>
            </a:r>
          </a:p>
          <a:p>
            <a:pPr lvl="1" eaLnBrk="1" hangingPunct="1">
              <a:lnSpc>
                <a:spcPct val="90000"/>
              </a:lnSpc>
              <a:buFont typeface="Times" pitchFamily="18" charset="0"/>
              <a:buChar char="•"/>
            </a:pPr>
            <a:r>
              <a:rPr lang="en-US" b="1" smtClean="0"/>
              <a:t>Clients</a:t>
            </a:r>
          </a:p>
          <a:p>
            <a:pPr lvl="1" eaLnBrk="1" hangingPunct="1">
              <a:lnSpc>
                <a:spcPct val="90000"/>
              </a:lnSpc>
              <a:buFont typeface="Times" pitchFamily="18" charset="0"/>
              <a:buChar char="•"/>
            </a:pPr>
            <a:r>
              <a:rPr lang="en-US" b="1" smtClean="0"/>
              <a:t>DBMS Server</a:t>
            </a:r>
          </a:p>
          <a:p>
            <a:pPr lvl="1" eaLnBrk="1" hangingPunct="1">
              <a:lnSpc>
                <a:spcPct val="90000"/>
              </a:lnSpc>
              <a:buFont typeface="Times" pitchFamily="18" charset="0"/>
              <a:buChar char="•"/>
            </a:pPr>
            <a:endParaRPr lang="en-US" b="1" smtClean="0"/>
          </a:p>
          <a:p>
            <a:pPr lvl="2" eaLnBrk="1" hangingPunct="1">
              <a:lnSpc>
                <a:spcPct val="90000"/>
              </a:lnSpc>
              <a:buFont typeface="Times" pitchFamily="18" charset="0"/>
              <a:buChar char="•"/>
            </a:pPr>
            <a:r>
              <a:rPr lang="en-US" smtClean="0"/>
              <a:t>File Servers</a:t>
            </a:r>
          </a:p>
          <a:p>
            <a:pPr lvl="2" eaLnBrk="1" hangingPunct="1">
              <a:lnSpc>
                <a:spcPct val="90000"/>
              </a:lnSpc>
              <a:buFont typeface="Times" pitchFamily="18" charset="0"/>
              <a:buChar char="•"/>
            </a:pPr>
            <a:r>
              <a:rPr lang="en-US" smtClean="0"/>
              <a:t>Printer Servers</a:t>
            </a:r>
          </a:p>
          <a:p>
            <a:pPr lvl="2" eaLnBrk="1" hangingPunct="1">
              <a:lnSpc>
                <a:spcPct val="90000"/>
              </a:lnSpc>
              <a:buFont typeface="Times" pitchFamily="18" charset="0"/>
              <a:buChar char="•"/>
            </a:pPr>
            <a:r>
              <a:rPr lang="en-US" smtClean="0"/>
              <a:t>Web Servers</a:t>
            </a:r>
          </a:p>
          <a:p>
            <a:pPr lvl="2" eaLnBrk="1" hangingPunct="1">
              <a:lnSpc>
                <a:spcPct val="90000"/>
              </a:lnSpc>
              <a:buFont typeface="Times" pitchFamily="18" charset="0"/>
              <a:buChar char="•"/>
            </a:pPr>
            <a:r>
              <a:rPr lang="en-US" smtClean="0"/>
              <a:t>E-mail Servers</a:t>
            </a:r>
          </a:p>
          <a:p>
            <a:pPr lvl="1" eaLnBrk="1" hangingPunct="1">
              <a:lnSpc>
                <a:spcPct val="90000"/>
              </a:lnSpc>
              <a:buFont typeface="Times" pitchFamily="18" charset="0"/>
              <a:buChar char="•"/>
            </a:pPr>
            <a:endParaRPr lang="en-US" b="1" smtClean="0"/>
          </a:p>
          <a:p>
            <a:pPr lvl="1" eaLnBrk="1" hangingPunct="1">
              <a:lnSpc>
                <a:spcPct val="90000"/>
              </a:lnSpc>
              <a:buFont typeface="Times" pitchFamily="18" charset="0"/>
              <a:buNone/>
            </a:pPr>
            <a:endParaRPr lang="en-US" b="1" smtClean="0"/>
          </a:p>
        </p:txBody>
      </p:sp>
      <p:sp>
        <p:nvSpPr>
          <p:cNvPr id="4" name="Rectangle 3"/>
          <p:cNvSpPr/>
          <p:nvPr/>
        </p:nvSpPr>
        <p:spPr>
          <a:xfrm>
            <a:off x="7443504" y="457200"/>
            <a:ext cx="1722908" cy="369332"/>
          </a:xfrm>
          <a:prstGeom prst="rect">
            <a:avLst/>
          </a:prstGeom>
        </p:spPr>
        <p:txBody>
          <a:bodyPr wrap="none">
            <a:spAutoFit/>
          </a:bodyPr>
          <a:lstStyle/>
          <a:p>
            <a:r>
              <a:rPr lang="en-US" b="1" dirty="0">
                <a:hlinkClick r:id="rId3"/>
              </a:rPr>
              <a:t>www.hndit.com</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p:txBody>
          <a:bodyPr/>
          <a:lstStyle/>
          <a:p>
            <a:pPr eaLnBrk="1" hangingPunct="1"/>
            <a:r>
              <a:rPr lang="en-US" smtClean="0"/>
              <a:t>Storing Data in a DBMS </a:t>
            </a:r>
            <a:r>
              <a:rPr lang="en-US" i="1" smtClean="0"/>
              <a:t>(contd)</a:t>
            </a:r>
          </a:p>
        </p:txBody>
      </p:sp>
      <p:sp>
        <p:nvSpPr>
          <p:cNvPr id="30723" name="Rectangle 3"/>
          <p:cNvSpPr>
            <a:spLocks noGrp="1" noChangeArrowheads="1"/>
          </p:cNvSpPr>
          <p:nvPr>
            <p:ph idx="4294967295"/>
          </p:nvPr>
        </p:nvSpPr>
        <p:spPr>
          <a:xfrm>
            <a:off x="228600" y="1524000"/>
            <a:ext cx="8686800" cy="4953000"/>
          </a:xfrm>
        </p:spPr>
        <p:txBody>
          <a:bodyPr/>
          <a:lstStyle/>
          <a:p>
            <a:pPr eaLnBrk="1" hangingPunct="1">
              <a:lnSpc>
                <a:spcPct val="90000"/>
              </a:lnSpc>
              <a:buClr>
                <a:schemeClr val="accent2"/>
              </a:buClr>
            </a:pPr>
            <a:r>
              <a:rPr lang="en-US" sz="2400" smtClean="0"/>
              <a:t>In relational data model, the main construct is a </a:t>
            </a:r>
            <a:r>
              <a:rPr lang="en-US" sz="2400" b="1" smtClean="0">
                <a:solidFill>
                  <a:srgbClr val="FF0066"/>
                </a:solidFill>
              </a:rPr>
              <a:t>relation</a:t>
            </a:r>
            <a:r>
              <a:rPr lang="en-US" sz="2400" smtClean="0"/>
              <a:t>.</a:t>
            </a:r>
          </a:p>
          <a:p>
            <a:pPr eaLnBrk="1" hangingPunct="1">
              <a:lnSpc>
                <a:spcPct val="90000"/>
              </a:lnSpc>
              <a:buClr>
                <a:schemeClr val="accent2"/>
              </a:buClr>
            </a:pPr>
            <a:r>
              <a:rPr lang="en-US" sz="2400" smtClean="0"/>
              <a:t>A relation has </a:t>
            </a:r>
            <a:r>
              <a:rPr lang="en-US" sz="2400" b="1" smtClean="0">
                <a:solidFill>
                  <a:srgbClr val="008000"/>
                </a:solidFill>
              </a:rPr>
              <a:t>fields</a:t>
            </a:r>
            <a:r>
              <a:rPr lang="en-US" sz="2400" smtClean="0"/>
              <a:t> that belong to it which contain the name &amp; data type of each field </a:t>
            </a:r>
          </a:p>
          <a:p>
            <a:pPr eaLnBrk="1" hangingPunct="1">
              <a:lnSpc>
                <a:spcPct val="90000"/>
              </a:lnSpc>
              <a:buClr>
                <a:schemeClr val="accent2"/>
              </a:buClr>
            </a:pPr>
            <a:endParaRPr lang="en-US" sz="2400" smtClean="0"/>
          </a:p>
          <a:p>
            <a:pPr eaLnBrk="1" hangingPunct="1">
              <a:lnSpc>
                <a:spcPct val="90000"/>
              </a:lnSpc>
              <a:buClr>
                <a:schemeClr val="accent2"/>
              </a:buClr>
            </a:pPr>
            <a:r>
              <a:rPr lang="en-US" sz="2400" smtClean="0"/>
              <a:t>A description of data in terms of a data model is called the </a:t>
            </a:r>
            <a:r>
              <a:rPr lang="en-US" sz="2400" b="1" smtClean="0">
                <a:solidFill>
                  <a:srgbClr val="FF6600"/>
                </a:solidFill>
              </a:rPr>
              <a:t>schema</a:t>
            </a:r>
            <a:r>
              <a:rPr lang="en-US" sz="2400" b="1" smtClean="0"/>
              <a:t>.</a:t>
            </a:r>
          </a:p>
          <a:p>
            <a:pPr lvl="1" eaLnBrk="1" hangingPunct="1">
              <a:lnSpc>
                <a:spcPct val="90000"/>
              </a:lnSpc>
              <a:buClr>
                <a:schemeClr val="accent2"/>
              </a:buClr>
              <a:buFont typeface="Symbol" pitchFamily="18" charset="2"/>
              <a:buChar char="-"/>
            </a:pPr>
            <a:r>
              <a:rPr lang="en-AU" sz="2200" smtClean="0">
                <a:latin typeface="Book Antiqua" pitchFamily="18" charset="0"/>
              </a:rPr>
              <a:t>Every relation has a schema, which describes the name of the relation, name of each attribute (field or column),  and the type of each column.</a:t>
            </a:r>
          </a:p>
          <a:p>
            <a:pPr lvl="1" eaLnBrk="1" hangingPunct="1">
              <a:lnSpc>
                <a:spcPct val="90000"/>
              </a:lnSpc>
              <a:buClr>
                <a:schemeClr val="accent2"/>
              </a:buClr>
              <a:buFont typeface="Symbol" pitchFamily="18" charset="2"/>
              <a:buChar char="-"/>
            </a:pPr>
            <a:r>
              <a:rPr lang="en-AU" sz="2300" smtClean="0">
                <a:latin typeface="Book Antiqua" pitchFamily="18" charset="0"/>
              </a:rPr>
              <a:t>e.g.</a:t>
            </a:r>
          </a:p>
          <a:p>
            <a:pPr lvl="1" eaLnBrk="1" hangingPunct="1">
              <a:lnSpc>
                <a:spcPct val="90000"/>
              </a:lnSpc>
              <a:buClr>
                <a:schemeClr val="accent2"/>
              </a:buClr>
              <a:buFont typeface="Symbol" pitchFamily="18" charset="2"/>
              <a:buChar char="-"/>
            </a:pPr>
            <a:r>
              <a:rPr lang="en-AU" sz="2300" smtClean="0">
                <a:latin typeface="Book Antiqua" pitchFamily="18" charset="0"/>
              </a:rPr>
              <a:t>	Students(</a:t>
            </a:r>
            <a:r>
              <a:rPr lang="en-AU" sz="2300" i="1" smtClean="0">
                <a:latin typeface="Book Antiqua" pitchFamily="18" charset="0"/>
              </a:rPr>
              <a:t>sid</a:t>
            </a:r>
            <a:r>
              <a:rPr lang="en-AU" sz="2300" smtClean="0">
                <a:latin typeface="Book Antiqua" pitchFamily="18" charset="0"/>
              </a:rPr>
              <a:t>: string,</a:t>
            </a:r>
            <a:r>
              <a:rPr lang="en-AU" sz="2300" i="1" smtClean="0">
                <a:latin typeface="Book Antiqua" pitchFamily="18" charset="0"/>
              </a:rPr>
              <a:t> name</a:t>
            </a:r>
            <a:r>
              <a:rPr lang="en-AU" sz="2300" smtClean="0">
                <a:latin typeface="Book Antiqua" pitchFamily="18" charset="0"/>
              </a:rPr>
              <a:t>: string, </a:t>
            </a:r>
            <a:r>
              <a:rPr lang="en-AU" sz="2300" i="1" smtClean="0">
                <a:latin typeface="Book Antiqua" pitchFamily="18" charset="0"/>
              </a:rPr>
              <a:t>login</a:t>
            </a:r>
            <a:r>
              <a:rPr lang="en-AU" sz="2300" smtClean="0">
                <a:latin typeface="Book Antiqua" pitchFamily="18" charset="0"/>
              </a:rPr>
              <a:t>: string, </a:t>
            </a:r>
          </a:p>
          <a:p>
            <a:pPr lvl="2" eaLnBrk="1" hangingPunct="1">
              <a:lnSpc>
                <a:spcPct val="90000"/>
              </a:lnSpc>
              <a:buClr>
                <a:schemeClr val="tx1"/>
              </a:buClr>
              <a:buFont typeface="Symbol" pitchFamily="18" charset="2"/>
              <a:buNone/>
            </a:pPr>
            <a:r>
              <a:rPr lang="en-AU" smtClean="0">
                <a:latin typeface="Book Antiqua" pitchFamily="18" charset="0"/>
              </a:rPr>
              <a:t>			  		</a:t>
            </a:r>
            <a:r>
              <a:rPr lang="en-AU" i="1" smtClean="0">
                <a:latin typeface="Book Antiqua" pitchFamily="18" charset="0"/>
              </a:rPr>
              <a:t>age</a:t>
            </a:r>
            <a:r>
              <a:rPr lang="en-AU" smtClean="0">
                <a:latin typeface="Book Antiqua" pitchFamily="18" charset="0"/>
              </a:rPr>
              <a:t>: integer, </a:t>
            </a:r>
            <a:r>
              <a:rPr lang="en-AU" i="1" smtClean="0">
                <a:latin typeface="Book Antiqua" pitchFamily="18" charset="0"/>
              </a:rPr>
              <a:t>gpa</a:t>
            </a:r>
            <a:r>
              <a:rPr lang="en-AU" smtClean="0">
                <a:latin typeface="Book Antiqua" pitchFamily="18" charset="0"/>
              </a:rPr>
              <a:t>: real)</a:t>
            </a:r>
            <a:endParaRPr lang="en-US" smtClean="0">
              <a:latin typeface="Book Antiqua" pitchFamily="18" charset="0"/>
            </a:endParaRPr>
          </a:p>
        </p:txBody>
      </p:sp>
      <p:sp>
        <p:nvSpPr>
          <p:cNvPr id="30724" name="Date Placeholder 3"/>
          <p:cNvSpPr txBox="1">
            <a:spLocks noGrp="1"/>
          </p:cNvSpPr>
          <p:nvPr/>
        </p:nvSpPr>
        <p:spPr bwMode="auto">
          <a:xfrm>
            <a:off x="914400" y="6251575"/>
            <a:ext cx="1981200" cy="457200"/>
          </a:xfrm>
          <a:prstGeom prst="rect">
            <a:avLst/>
          </a:prstGeom>
          <a:noFill/>
          <a:ln w="9525">
            <a:noFill/>
            <a:miter lim="800000"/>
            <a:headEnd/>
            <a:tailEnd/>
          </a:ln>
        </p:spPr>
        <p:txBody>
          <a:bodyPr/>
          <a:lstStyle/>
          <a:p>
            <a:r>
              <a:rPr lang="en-US" sz="1000" b="0"/>
              <a:t>First Year</a:t>
            </a:r>
          </a:p>
        </p:txBody>
      </p:sp>
      <p:sp>
        <p:nvSpPr>
          <p:cNvPr id="30725" name="Slide Number Placeholder 5"/>
          <p:cNvSpPr txBox="1">
            <a:spLocks noGrp="1"/>
          </p:cNvSpPr>
          <p:nvPr/>
        </p:nvSpPr>
        <p:spPr bwMode="auto">
          <a:xfrm>
            <a:off x="6781800" y="6248400"/>
            <a:ext cx="1905000" cy="457200"/>
          </a:xfrm>
          <a:prstGeom prst="rect">
            <a:avLst/>
          </a:prstGeom>
          <a:noFill/>
          <a:ln w="9525">
            <a:noFill/>
            <a:miter lim="800000"/>
            <a:headEnd/>
            <a:tailEnd/>
          </a:ln>
        </p:spPr>
        <p:txBody>
          <a:bodyPr/>
          <a:lstStyle/>
          <a:p>
            <a:pPr algn="r"/>
            <a:fld id="{783B0246-B507-432A-8471-6E367D8B4B9B}" type="slidenum">
              <a:rPr lang="en-US" sz="1000" b="0"/>
              <a:pPr algn="r"/>
              <a:t>30</a:t>
            </a:fld>
            <a:endParaRPr lang="en-US" sz="1000" b="0"/>
          </a:p>
        </p:txBody>
      </p:sp>
      <p:sp>
        <p:nvSpPr>
          <p:cNvPr id="6" name="Rectangle 5"/>
          <p:cNvSpPr/>
          <p:nvPr/>
        </p:nvSpPr>
        <p:spPr>
          <a:xfrm>
            <a:off x="7443504" y="457200"/>
            <a:ext cx="1722908" cy="369332"/>
          </a:xfrm>
          <a:prstGeom prst="rect">
            <a:avLst/>
          </a:prstGeom>
        </p:spPr>
        <p:txBody>
          <a:bodyPr wrap="none">
            <a:spAutoFit/>
          </a:bodyPr>
          <a:lstStyle/>
          <a:p>
            <a:r>
              <a:rPr lang="en-US" b="1" dirty="0">
                <a:hlinkClick r:id="rId3"/>
              </a:rPr>
              <a:t>www.hndit.com</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buFont typeface="Times" pitchFamily="18" charset="0"/>
              <a:buNone/>
            </a:pPr>
            <a:r>
              <a:rPr lang="en-US" smtClean="0"/>
              <a:t>Schemas versus Instances</a:t>
            </a:r>
            <a:endParaRPr lang="en-US" b="0" smtClean="0">
              <a:solidFill>
                <a:srgbClr val="000000"/>
              </a:solidFill>
            </a:endParaRPr>
          </a:p>
        </p:txBody>
      </p:sp>
      <p:sp>
        <p:nvSpPr>
          <p:cNvPr id="31747" name="Rectangle 3"/>
          <p:cNvSpPr>
            <a:spLocks noGrp="1" noChangeArrowheads="1"/>
          </p:cNvSpPr>
          <p:nvPr>
            <p:ph type="body" idx="1"/>
          </p:nvPr>
        </p:nvSpPr>
        <p:spPr>
          <a:xfrm>
            <a:off x="457200" y="1600200"/>
            <a:ext cx="8458200" cy="4845050"/>
          </a:xfrm>
        </p:spPr>
        <p:txBody>
          <a:bodyPr/>
          <a:lstStyle/>
          <a:p>
            <a:pPr eaLnBrk="1" hangingPunct="1">
              <a:lnSpc>
                <a:spcPct val="90000"/>
              </a:lnSpc>
              <a:buFont typeface="Times" pitchFamily="18" charset="0"/>
              <a:buChar char="•"/>
            </a:pPr>
            <a:r>
              <a:rPr lang="en-US" sz="2400" b="1" smtClean="0">
                <a:solidFill>
                  <a:srgbClr val="FF6600"/>
                </a:solidFill>
              </a:rPr>
              <a:t>Database Schema</a:t>
            </a:r>
            <a:r>
              <a:rPr lang="en-US" sz="2400" smtClean="0"/>
              <a:t>: The </a:t>
            </a:r>
            <a:r>
              <a:rPr lang="en-US" sz="2400" i="1" smtClean="0">
                <a:solidFill>
                  <a:srgbClr val="008000"/>
                </a:solidFill>
              </a:rPr>
              <a:t>description</a:t>
            </a:r>
            <a:r>
              <a:rPr lang="en-US" sz="2400" smtClean="0"/>
              <a:t> of a database. Includes descriptions of the database structure and the constraints that should hold on the database.</a:t>
            </a:r>
          </a:p>
          <a:p>
            <a:pPr eaLnBrk="1" hangingPunct="1">
              <a:lnSpc>
                <a:spcPct val="90000"/>
              </a:lnSpc>
              <a:buFont typeface="Times" pitchFamily="18" charset="0"/>
              <a:buChar char="•"/>
            </a:pPr>
            <a:endParaRPr lang="en-US" sz="2400" smtClean="0"/>
          </a:p>
          <a:p>
            <a:pPr eaLnBrk="1" hangingPunct="1">
              <a:lnSpc>
                <a:spcPct val="90000"/>
              </a:lnSpc>
              <a:buFont typeface="Times" pitchFamily="18" charset="0"/>
              <a:buChar char="•"/>
            </a:pPr>
            <a:r>
              <a:rPr lang="en-US" sz="2400" b="1" smtClean="0">
                <a:solidFill>
                  <a:srgbClr val="FF6600"/>
                </a:solidFill>
              </a:rPr>
              <a:t>Schema Diagram</a:t>
            </a:r>
            <a:r>
              <a:rPr lang="en-US" sz="2400" smtClean="0"/>
              <a:t>: A diagrammatic display of (some aspects of) a database schema.</a:t>
            </a:r>
          </a:p>
          <a:p>
            <a:pPr eaLnBrk="1" hangingPunct="1">
              <a:lnSpc>
                <a:spcPct val="90000"/>
              </a:lnSpc>
              <a:buFont typeface="Times" pitchFamily="18" charset="0"/>
              <a:buChar char="•"/>
            </a:pPr>
            <a:endParaRPr lang="en-US" sz="2400" smtClean="0"/>
          </a:p>
          <a:p>
            <a:pPr eaLnBrk="1" hangingPunct="1">
              <a:lnSpc>
                <a:spcPct val="90000"/>
              </a:lnSpc>
              <a:buFont typeface="Times" pitchFamily="18" charset="0"/>
              <a:buChar char="•"/>
            </a:pPr>
            <a:r>
              <a:rPr lang="en-US" sz="2400" b="1" smtClean="0">
                <a:solidFill>
                  <a:srgbClr val="FF6600"/>
                </a:solidFill>
              </a:rPr>
              <a:t>Schema Construct</a:t>
            </a:r>
            <a:r>
              <a:rPr lang="en-US" sz="2400" smtClean="0"/>
              <a:t>: A component of the schema or an object within the schema, e.g., STUDENT, COURSE.</a:t>
            </a:r>
          </a:p>
          <a:p>
            <a:pPr eaLnBrk="1" hangingPunct="1">
              <a:lnSpc>
                <a:spcPct val="90000"/>
              </a:lnSpc>
              <a:buFont typeface="Times" pitchFamily="18" charset="0"/>
              <a:buChar char="•"/>
            </a:pPr>
            <a:endParaRPr lang="en-US" sz="2400" smtClean="0"/>
          </a:p>
          <a:p>
            <a:pPr eaLnBrk="1" hangingPunct="1">
              <a:lnSpc>
                <a:spcPct val="90000"/>
              </a:lnSpc>
              <a:buFont typeface="Times" pitchFamily="18" charset="0"/>
              <a:buChar char="•"/>
            </a:pPr>
            <a:r>
              <a:rPr lang="en-US" sz="2400" b="1" smtClean="0">
                <a:solidFill>
                  <a:srgbClr val="FF6600"/>
                </a:solidFill>
              </a:rPr>
              <a:t>Database Instance</a:t>
            </a:r>
            <a:r>
              <a:rPr lang="en-US" sz="2400" smtClean="0"/>
              <a:t>: The actual data stored in a database at a </a:t>
            </a:r>
            <a:r>
              <a:rPr lang="en-US" sz="2400" i="1" smtClean="0">
                <a:solidFill>
                  <a:srgbClr val="008000"/>
                </a:solidFill>
              </a:rPr>
              <a:t>particular moment in time</a:t>
            </a:r>
            <a:r>
              <a:rPr lang="en-US" sz="2400" smtClean="0"/>
              <a:t>. Also called </a:t>
            </a:r>
            <a:r>
              <a:rPr lang="en-US" sz="2400" b="1" smtClean="0"/>
              <a:t>database state</a:t>
            </a:r>
            <a:r>
              <a:rPr lang="en-US" sz="2400" smtClean="0"/>
              <a:t> (or </a:t>
            </a:r>
            <a:r>
              <a:rPr lang="en-US" sz="2400" b="1" smtClean="0"/>
              <a:t>occurrence</a:t>
            </a:r>
            <a:r>
              <a:rPr lang="en-US" sz="2400" smtClean="0"/>
              <a:t>).</a:t>
            </a:r>
          </a:p>
        </p:txBody>
      </p:sp>
      <p:sp>
        <p:nvSpPr>
          <p:cNvPr id="4" name="Rectangle 3"/>
          <p:cNvSpPr/>
          <p:nvPr/>
        </p:nvSpPr>
        <p:spPr>
          <a:xfrm>
            <a:off x="7443504" y="457200"/>
            <a:ext cx="1722908" cy="369332"/>
          </a:xfrm>
          <a:prstGeom prst="rect">
            <a:avLst/>
          </a:prstGeom>
        </p:spPr>
        <p:txBody>
          <a:bodyPr wrap="none">
            <a:spAutoFit/>
          </a:bodyPr>
          <a:lstStyle/>
          <a:p>
            <a:r>
              <a:rPr lang="en-US" b="1" dirty="0">
                <a:hlinkClick r:id="rId2"/>
              </a:rPr>
              <a:t>www.hndit.com</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buFont typeface="Times" pitchFamily="18" charset="0"/>
              <a:buNone/>
            </a:pPr>
            <a:r>
              <a:rPr lang="en-US" smtClean="0"/>
              <a:t>An Instance</a:t>
            </a:r>
            <a:endParaRPr lang="en-US" b="0" smtClean="0">
              <a:solidFill>
                <a:srgbClr val="000000"/>
              </a:solidFill>
            </a:endParaRPr>
          </a:p>
        </p:txBody>
      </p:sp>
      <p:grpSp>
        <p:nvGrpSpPr>
          <p:cNvPr id="2" name="Group 119"/>
          <p:cNvGrpSpPr>
            <a:grpSpLocks/>
          </p:cNvGrpSpPr>
          <p:nvPr/>
        </p:nvGrpSpPr>
        <p:grpSpPr bwMode="auto">
          <a:xfrm>
            <a:off x="990600" y="1828800"/>
            <a:ext cx="7010400" cy="1295400"/>
            <a:chOff x="1389" y="1152"/>
            <a:chExt cx="4035" cy="816"/>
          </a:xfrm>
        </p:grpSpPr>
        <p:grpSp>
          <p:nvGrpSpPr>
            <p:cNvPr id="3" name="Group 10"/>
            <p:cNvGrpSpPr>
              <a:grpSpLocks/>
            </p:cNvGrpSpPr>
            <p:nvPr/>
          </p:nvGrpSpPr>
          <p:grpSpPr bwMode="auto">
            <a:xfrm>
              <a:off x="1389" y="1154"/>
              <a:ext cx="946" cy="318"/>
              <a:chOff x="548" y="0"/>
              <a:chExt cx="641" cy="518"/>
            </a:xfrm>
          </p:grpSpPr>
          <p:sp>
            <p:nvSpPr>
              <p:cNvPr id="32869" name="Rectangle 11"/>
              <p:cNvSpPr>
                <a:spLocks noChangeArrowheads="1"/>
              </p:cNvSpPr>
              <p:nvPr/>
            </p:nvSpPr>
            <p:spPr bwMode="auto">
              <a:xfrm>
                <a:off x="591" y="0"/>
                <a:ext cx="555" cy="518"/>
              </a:xfrm>
              <a:prstGeom prst="rect">
                <a:avLst/>
              </a:prstGeom>
              <a:noFill/>
              <a:ln w="12700">
                <a:noFill/>
                <a:miter lim="800000"/>
                <a:headEnd/>
                <a:tailEnd/>
              </a:ln>
            </p:spPr>
            <p:txBody>
              <a:bodyPr/>
              <a:lstStyle/>
              <a:p>
                <a:pPr eaLnBrk="0" hangingPunct="0"/>
                <a:r>
                  <a:rPr lang="en-US" sz="1800">
                    <a:solidFill>
                      <a:srgbClr val="FF6600"/>
                    </a:solidFill>
                    <a:cs typeface="Times New Roman" pitchFamily="18" charset="0"/>
                  </a:rPr>
                  <a:t>Name </a:t>
                </a:r>
              </a:p>
              <a:p>
                <a:pPr eaLnBrk="0" hangingPunct="0"/>
                <a:endParaRPr lang="en-US" sz="1800">
                  <a:solidFill>
                    <a:srgbClr val="3333CC"/>
                  </a:solidFill>
                </a:endParaRPr>
              </a:p>
            </p:txBody>
          </p:sp>
          <p:sp>
            <p:nvSpPr>
              <p:cNvPr id="32870" name="Rectangle 12"/>
              <p:cNvSpPr>
                <a:spLocks noChangeArrowheads="1"/>
              </p:cNvSpPr>
              <p:nvPr/>
            </p:nvSpPr>
            <p:spPr bwMode="auto">
              <a:xfrm>
                <a:off x="548" y="0"/>
                <a:ext cx="641" cy="518"/>
              </a:xfrm>
              <a:prstGeom prst="rect">
                <a:avLst/>
              </a:prstGeom>
              <a:noFill/>
              <a:ln w="7">
                <a:solidFill>
                  <a:srgbClr val="A0A0A0"/>
                </a:solidFill>
                <a:miter lim="800000"/>
                <a:headEnd/>
                <a:tailEnd/>
              </a:ln>
            </p:spPr>
            <p:txBody>
              <a:bodyPr/>
              <a:lstStyle/>
              <a:p>
                <a:endParaRPr lang="en-US"/>
              </a:p>
            </p:txBody>
          </p:sp>
        </p:grpSp>
        <p:grpSp>
          <p:nvGrpSpPr>
            <p:cNvPr id="4" name="Group 13"/>
            <p:cNvGrpSpPr>
              <a:grpSpLocks/>
            </p:cNvGrpSpPr>
            <p:nvPr/>
          </p:nvGrpSpPr>
          <p:grpSpPr bwMode="auto">
            <a:xfrm>
              <a:off x="2335" y="1154"/>
              <a:ext cx="1140" cy="318"/>
              <a:chOff x="1189" y="0"/>
              <a:chExt cx="772" cy="518"/>
            </a:xfrm>
          </p:grpSpPr>
          <p:sp>
            <p:nvSpPr>
              <p:cNvPr id="32867" name="Rectangle 14"/>
              <p:cNvSpPr>
                <a:spLocks noChangeArrowheads="1"/>
              </p:cNvSpPr>
              <p:nvPr/>
            </p:nvSpPr>
            <p:spPr bwMode="auto">
              <a:xfrm>
                <a:off x="1232" y="0"/>
                <a:ext cx="686" cy="518"/>
              </a:xfrm>
              <a:prstGeom prst="rect">
                <a:avLst/>
              </a:prstGeom>
              <a:noFill/>
              <a:ln w="12700">
                <a:noFill/>
                <a:miter lim="800000"/>
                <a:headEnd/>
                <a:tailEnd/>
              </a:ln>
            </p:spPr>
            <p:txBody>
              <a:bodyPr/>
              <a:lstStyle/>
              <a:p>
                <a:pPr eaLnBrk="0" hangingPunct="0"/>
                <a:r>
                  <a:rPr lang="en-US" sz="1600">
                    <a:solidFill>
                      <a:srgbClr val="FF6600"/>
                    </a:solidFill>
                    <a:cs typeface="Times New Roman" pitchFamily="18" charset="0"/>
                  </a:rPr>
                  <a:t>StudentNumber</a:t>
                </a:r>
              </a:p>
              <a:p>
                <a:pPr eaLnBrk="0" hangingPunct="0"/>
                <a:endParaRPr lang="en-US" sz="1600"/>
              </a:p>
            </p:txBody>
          </p:sp>
          <p:sp>
            <p:nvSpPr>
              <p:cNvPr id="32868" name="Rectangle 15"/>
              <p:cNvSpPr>
                <a:spLocks noChangeArrowheads="1"/>
              </p:cNvSpPr>
              <p:nvPr/>
            </p:nvSpPr>
            <p:spPr bwMode="auto">
              <a:xfrm>
                <a:off x="1189" y="0"/>
                <a:ext cx="772" cy="518"/>
              </a:xfrm>
              <a:prstGeom prst="rect">
                <a:avLst/>
              </a:prstGeom>
              <a:noFill/>
              <a:ln w="7">
                <a:solidFill>
                  <a:srgbClr val="A0A0A0"/>
                </a:solidFill>
                <a:miter lim="800000"/>
                <a:headEnd/>
                <a:tailEnd/>
              </a:ln>
            </p:spPr>
            <p:txBody>
              <a:bodyPr/>
              <a:lstStyle/>
              <a:p>
                <a:endParaRPr lang="en-US"/>
              </a:p>
            </p:txBody>
          </p:sp>
        </p:grpSp>
        <p:grpSp>
          <p:nvGrpSpPr>
            <p:cNvPr id="5" name="Group 16"/>
            <p:cNvGrpSpPr>
              <a:grpSpLocks/>
            </p:cNvGrpSpPr>
            <p:nvPr/>
          </p:nvGrpSpPr>
          <p:grpSpPr bwMode="auto">
            <a:xfrm>
              <a:off x="3475" y="1154"/>
              <a:ext cx="946" cy="318"/>
              <a:chOff x="1961" y="0"/>
              <a:chExt cx="641" cy="518"/>
            </a:xfrm>
          </p:grpSpPr>
          <p:sp>
            <p:nvSpPr>
              <p:cNvPr id="32865" name="Rectangle 17"/>
              <p:cNvSpPr>
                <a:spLocks noChangeArrowheads="1"/>
              </p:cNvSpPr>
              <p:nvPr/>
            </p:nvSpPr>
            <p:spPr bwMode="auto">
              <a:xfrm>
                <a:off x="2004" y="0"/>
                <a:ext cx="555" cy="518"/>
              </a:xfrm>
              <a:prstGeom prst="rect">
                <a:avLst/>
              </a:prstGeom>
              <a:noFill/>
              <a:ln w="12700">
                <a:noFill/>
                <a:miter lim="800000"/>
                <a:headEnd/>
                <a:tailEnd/>
              </a:ln>
            </p:spPr>
            <p:txBody>
              <a:bodyPr/>
              <a:lstStyle/>
              <a:p>
                <a:pPr algn="ctr" eaLnBrk="0" hangingPunct="0"/>
                <a:r>
                  <a:rPr lang="en-US" sz="1800">
                    <a:solidFill>
                      <a:srgbClr val="FF6600"/>
                    </a:solidFill>
                    <a:cs typeface="Times New Roman" pitchFamily="18" charset="0"/>
                  </a:rPr>
                  <a:t>Class</a:t>
                </a:r>
              </a:p>
              <a:p>
                <a:pPr eaLnBrk="0" hangingPunct="0"/>
                <a:endParaRPr lang="en-US" sz="1600">
                  <a:solidFill>
                    <a:srgbClr val="3333CC"/>
                  </a:solidFill>
                </a:endParaRPr>
              </a:p>
            </p:txBody>
          </p:sp>
          <p:sp>
            <p:nvSpPr>
              <p:cNvPr id="32866" name="Rectangle 18"/>
              <p:cNvSpPr>
                <a:spLocks noChangeArrowheads="1"/>
              </p:cNvSpPr>
              <p:nvPr/>
            </p:nvSpPr>
            <p:spPr bwMode="auto">
              <a:xfrm>
                <a:off x="1961" y="0"/>
                <a:ext cx="641" cy="518"/>
              </a:xfrm>
              <a:prstGeom prst="rect">
                <a:avLst/>
              </a:prstGeom>
              <a:noFill/>
              <a:ln w="7">
                <a:solidFill>
                  <a:srgbClr val="A0A0A0"/>
                </a:solidFill>
                <a:miter lim="800000"/>
                <a:headEnd/>
                <a:tailEnd/>
              </a:ln>
            </p:spPr>
            <p:txBody>
              <a:bodyPr/>
              <a:lstStyle/>
              <a:p>
                <a:endParaRPr lang="en-US"/>
              </a:p>
            </p:txBody>
          </p:sp>
        </p:grpSp>
        <p:grpSp>
          <p:nvGrpSpPr>
            <p:cNvPr id="6" name="Group 19"/>
            <p:cNvGrpSpPr>
              <a:grpSpLocks/>
            </p:cNvGrpSpPr>
            <p:nvPr/>
          </p:nvGrpSpPr>
          <p:grpSpPr bwMode="auto">
            <a:xfrm>
              <a:off x="4421" y="1154"/>
              <a:ext cx="999" cy="318"/>
              <a:chOff x="2602" y="0"/>
              <a:chExt cx="677" cy="518"/>
            </a:xfrm>
          </p:grpSpPr>
          <p:sp>
            <p:nvSpPr>
              <p:cNvPr id="32863" name="Rectangle 20"/>
              <p:cNvSpPr>
                <a:spLocks noChangeArrowheads="1"/>
              </p:cNvSpPr>
              <p:nvPr/>
            </p:nvSpPr>
            <p:spPr bwMode="auto">
              <a:xfrm>
                <a:off x="2645" y="0"/>
                <a:ext cx="591" cy="518"/>
              </a:xfrm>
              <a:prstGeom prst="rect">
                <a:avLst/>
              </a:prstGeom>
              <a:noFill/>
              <a:ln w="12700">
                <a:noFill/>
                <a:miter lim="800000"/>
                <a:headEnd/>
                <a:tailEnd/>
              </a:ln>
            </p:spPr>
            <p:txBody>
              <a:bodyPr/>
              <a:lstStyle/>
              <a:p>
                <a:pPr algn="ctr" eaLnBrk="0" hangingPunct="0"/>
                <a:r>
                  <a:rPr lang="en-US" sz="1800">
                    <a:solidFill>
                      <a:srgbClr val="FF6600"/>
                    </a:solidFill>
                    <a:cs typeface="Times New Roman" pitchFamily="18" charset="0"/>
                  </a:rPr>
                  <a:t>Major</a:t>
                </a:r>
              </a:p>
              <a:p>
                <a:pPr eaLnBrk="0" hangingPunct="0"/>
                <a:endParaRPr lang="en-US" sz="1600"/>
              </a:p>
            </p:txBody>
          </p:sp>
          <p:sp>
            <p:nvSpPr>
              <p:cNvPr id="32864" name="Rectangle 21"/>
              <p:cNvSpPr>
                <a:spLocks noChangeArrowheads="1"/>
              </p:cNvSpPr>
              <p:nvPr/>
            </p:nvSpPr>
            <p:spPr bwMode="auto">
              <a:xfrm>
                <a:off x="2602" y="0"/>
                <a:ext cx="677" cy="518"/>
              </a:xfrm>
              <a:prstGeom prst="rect">
                <a:avLst/>
              </a:prstGeom>
              <a:noFill/>
              <a:ln w="7">
                <a:solidFill>
                  <a:srgbClr val="A0A0A0"/>
                </a:solidFill>
                <a:miter lim="800000"/>
                <a:headEnd/>
                <a:tailEnd/>
              </a:ln>
            </p:spPr>
            <p:txBody>
              <a:bodyPr/>
              <a:lstStyle/>
              <a:p>
                <a:endParaRPr lang="en-US"/>
              </a:p>
            </p:txBody>
          </p:sp>
        </p:grpSp>
        <p:grpSp>
          <p:nvGrpSpPr>
            <p:cNvPr id="7" name="Group 25"/>
            <p:cNvGrpSpPr>
              <a:grpSpLocks/>
            </p:cNvGrpSpPr>
            <p:nvPr/>
          </p:nvGrpSpPr>
          <p:grpSpPr bwMode="auto">
            <a:xfrm>
              <a:off x="1389" y="1472"/>
              <a:ext cx="946" cy="247"/>
              <a:chOff x="548" y="518"/>
              <a:chExt cx="641" cy="403"/>
            </a:xfrm>
          </p:grpSpPr>
          <p:sp>
            <p:nvSpPr>
              <p:cNvPr id="32861" name="Rectangle 26"/>
              <p:cNvSpPr>
                <a:spLocks noChangeArrowheads="1"/>
              </p:cNvSpPr>
              <p:nvPr/>
            </p:nvSpPr>
            <p:spPr bwMode="auto">
              <a:xfrm>
                <a:off x="591" y="518"/>
                <a:ext cx="555" cy="403"/>
              </a:xfrm>
              <a:prstGeom prst="rect">
                <a:avLst/>
              </a:prstGeom>
              <a:noFill/>
              <a:ln w="12700">
                <a:noFill/>
                <a:miter lim="800000"/>
                <a:headEnd/>
                <a:tailEnd/>
              </a:ln>
            </p:spPr>
            <p:txBody>
              <a:bodyPr/>
              <a:lstStyle/>
              <a:p>
                <a:pPr eaLnBrk="0" hangingPunct="0"/>
                <a:r>
                  <a:rPr lang="en-US" sz="1600">
                    <a:cs typeface="Times New Roman" pitchFamily="18" charset="0"/>
                  </a:rPr>
                  <a:t>Smith</a:t>
                </a:r>
              </a:p>
              <a:p>
                <a:pPr eaLnBrk="0" hangingPunct="0"/>
                <a:endParaRPr lang="en-US" sz="1600"/>
              </a:p>
            </p:txBody>
          </p:sp>
          <p:sp>
            <p:nvSpPr>
              <p:cNvPr id="32862" name="Rectangle 27"/>
              <p:cNvSpPr>
                <a:spLocks noChangeArrowheads="1"/>
              </p:cNvSpPr>
              <p:nvPr/>
            </p:nvSpPr>
            <p:spPr bwMode="auto">
              <a:xfrm>
                <a:off x="548" y="518"/>
                <a:ext cx="641" cy="403"/>
              </a:xfrm>
              <a:prstGeom prst="rect">
                <a:avLst/>
              </a:prstGeom>
              <a:noFill/>
              <a:ln w="7">
                <a:solidFill>
                  <a:srgbClr val="A0A0A0"/>
                </a:solidFill>
                <a:miter lim="800000"/>
                <a:headEnd/>
                <a:tailEnd/>
              </a:ln>
            </p:spPr>
            <p:txBody>
              <a:bodyPr/>
              <a:lstStyle/>
              <a:p>
                <a:endParaRPr lang="en-US"/>
              </a:p>
            </p:txBody>
          </p:sp>
        </p:grpSp>
        <p:grpSp>
          <p:nvGrpSpPr>
            <p:cNvPr id="8" name="Group 28"/>
            <p:cNvGrpSpPr>
              <a:grpSpLocks/>
            </p:cNvGrpSpPr>
            <p:nvPr/>
          </p:nvGrpSpPr>
          <p:grpSpPr bwMode="auto">
            <a:xfrm>
              <a:off x="2335" y="1472"/>
              <a:ext cx="1140" cy="247"/>
              <a:chOff x="1189" y="518"/>
              <a:chExt cx="772" cy="403"/>
            </a:xfrm>
          </p:grpSpPr>
          <p:sp>
            <p:nvSpPr>
              <p:cNvPr id="32859" name="Rectangle 29"/>
              <p:cNvSpPr>
                <a:spLocks noChangeArrowheads="1"/>
              </p:cNvSpPr>
              <p:nvPr/>
            </p:nvSpPr>
            <p:spPr bwMode="auto">
              <a:xfrm>
                <a:off x="1232" y="518"/>
                <a:ext cx="686" cy="403"/>
              </a:xfrm>
              <a:prstGeom prst="rect">
                <a:avLst/>
              </a:prstGeom>
              <a:noFill/>
              <a:ln w="12700">
                <a:noFill/>
                <a:miter lim="800000"/>
                <a:headEnd/>
                <a:tailEnd/>
              </a:ln>
            </p:spPr>
            <p:txBody>
              <a:bodyPr/>
              <a:lstStyle/>
              <a:p>
                <a:pPr algn="ctr" eaLnBrk="0" hangingPunct="0"/>
                <a:r>
                  <a:rPr lang="en-US" sz="1600">
                    <a:cs typeface="Times New Roman" pitchFamily="18" charset="0"/>
                  </a:rPr>
                  <a:t>17</a:t>
                </a:r>
              </a:p>
              <a:p>
                <a:pPr algn="ctr" eaLnBrk="0" hangingPunct="0"/>
                <a:endParaRPr lang="en-US" sz="1600"/>
              </a:p>
            </p:txBody>
          </p:sp>
          <p:sp>
            <p:nvSpPr>
              <p:cNvPr id="32860" name="Rectangle 30"/>
              <p:cNvSpPr>
                <a:spLocks noChangeArrowheads="1"/>
              </p:cNvSpPr>
              <p:nvPr/>
            </p:nvSpPr>
            <p:spPr bwMode="auto">
              <a:xfrm>
                <a:off x="1189" y="518"/>
                <a:ext cx="772" cy="403"/>
              </a:xfrm>
              <a:prstGeom prst="rect">
                <a:avLst/>
              </a:prstGeom>
              <a:noFill/>
              <a:ln w="7">
                <a:solidFill>
                  <a:srgbClr val="A0A0A0"/>
                </a:solidFill>
                <a:miter lim="800000"/>
                <a:headEnd/>
                <a:tailEnd/>
              </a:ln>
            </p:spPr>
            <p:txBody>
              <a:bodyPr/>
              <a:lstStyle/>
              <a:p>
                <a:endParaRPr lang="en-US"/>
              </a:p>
            </p:txBody>
          </p:sp>
        </p:grpSp>
        <p:grpSp>
          <p:nvGrpSpPr>
            <p:cNvPr id="9" name="Group 31"/>
            <p:cNvGrpSpPr>
              <a:grpSpLocks/>
            </p:cNvGrpSpPr>
            <p:nvPr/>
          </p:nvGrpSpPr>
          <p:grpSpPr bwMode="auto">
            <a:xfrm>
              <a:off x="3475" y="1472"/>
              <a:ext cx="946" cy="247"/>
              <a:chOff x="1961" y="518"/>
              <a:chExt cx="641" cy="403"/>
            </a:xfrm>
          </p:grpSpPr>
          <p:sp>
            <p:nvSpPr>
              <p:cNvPr id="32857" name="Rectangle 32"/>
              <p:cNvSpPr>
                <a:spLocks noChangeArrowheads="1"/>
              </p:cNvSpPr>
              <p:nvPr/>
            </p:nvSpPr>
            <p:spPr bwMode="auto">
              <a:xfrm>
                <a:off x="2004" y="518"/>
                <a:ext cx="555" cy="403"/>
              </a:xfrm>
              <a:prstGeom prst="rect">
                <a:avLst/>
              </a:prstGeom>
              <a:noFill/>
              <a:ln w="12700">
                <a:noFill/>
                <a:miter lim="800000"/>
                <a:headEnd/>
                <a:tailEnd/>
              </a:ln>
            </p:spPr>
            <p:txBody>
              <a:bodyPr/>
              <a:lstStyle/>
              <a:p>
                <a:pPr algn="ctr" eaLnBrk="0" hangingPunct="0"/>
                <a:r>
                  <a:rPr lang="en-US" sz="1600">
                    <a:cs typeface="Times New Roman" pitchFamily="18" charset="0"/>
                  </a:rPr>
                  <a:t>1</a:t>
                </a:r>
              </a:p>
              <a:p>
                <a:pPr algn="ctr" eaLnBrk="0" hangingPunct="0"/>
                <a:endParaRPr lang="en-US" sz="1600"/>
              </a:p>
            </p:txBody>
          </p:sp>
          <p:sp>
            <p:nvSpPr>
              <p:cNvPr id="32858" name="Rectangle 33"/>
              <p:cNvSpPr>
                <a:spLocks noChangeArrowheads="1"/>
              </p:cNvSpPr>
              <p:nvPr/>
            </p:nvSpPr>
            <p:spPr bwMode="auto">
              <a:xfrm>
                <a:off x="1961" y="518"/>
                <a:ext cx="641" cy="403"/>
              </a:xfrm>
              <a:prstGeom prst="rect">
                <a:avLst/>
              </a:prstGeom>
              <a:noFill/>
              <a:ln w="7">
                <a:solidFill>
                  <a:srgbClr val="A0A0A0"/>
                </a:solidFill>
                <a:miter lim="800000"/>
                <a:headEnd/>
                <a:tailEnd/>
              </a:ln>
            </p:spPr>
            <p:txBody>
              <a:bodyPr/>
              <a:lstStyle/>
              <a:p>
                <a:endParaRPr lang="en-US"/>
              </a:p>
            </p:txBody>
          </p:sp>
        </p:grpSp>
        <p:grpSp>
          <p:nvGrpSpPr>
            <p:cNvPr id="10" name="Group 34"/>
            <p:cNvGrpSpPr>
              <a:grpSpLocks/>
            </p:cNvGrpSpPr>
            <p:nvPr/>
          </p:nvGrpSpPr>
          <p:grpSpPr bwMode="auto">
            <a:xfrm>
              <a:off x="4421" y="1472"/>
              <a:ext cx="999" cy="247"/>
              <a:chOff x="2602" y="518"/>
              <a:chExt cx="677" cy="403"/>
            </a:xfrm>
          </p:grpSpPr>
          <p:sp>
            <p:nvSpPr>
              <p:cNvPr id="32855" name="Rectangle 35"/>
              <p:cNvSpPr>
                <a:spLocks noChangeArrowheads="1"/>
              </p:cNvSpPr>
              <p:nvPr/>
            </p:nvSpPr>
            <p:spPr bwMode="auto">
              <a:xfrm>
                <a:off x="2645" y="518"/>
                <a:ext cx="591" cy="403"/>
              </a:xfrm>
              <a:prstGeom prst="rect">
                <a:avLst/>
              </a:prstGeom>
              <a:noFill/>
              <a:ln w="12700">
                <a:noFill/>
                <a:miter lim="800000"/>
                <a:headEnd/>
                <a:tailEnd/>
              </a:ln>
            </p:spPr>
            <p:txBody>
              <a:bodyPr/>
              <a:lstStyle/>
              <a:p>
                <a:pPr algn="ctr" eaLnBrk="0" hangingPunct="0"/>
                <a:r>
                  <a:rPr lang="en-US" sz="1600">
                    <a:cs typeface="Times New Roman" pitchFamily="18" charset="0"/>
                  </a:rPr>
                  <a:t>CS</a:t>
                </a:r>
              </a:p>
              <a:p>
                <a:pPr algn="ctr" eaLnBrk="0" hangingPunct="0"/>
                <a:endParaRPr lang="en-US" sz="1600"/>
              </a:p>
            </p:txBody>
          </p:sp>
          <p:sp>
            <p:nvSpPr>
              <p:cNvPr id="32856" name="Rectangle 36"/>
              <p:cNvSpPr>
                <a:spLocks noChangeArrowheads="1"/>
              </p:cNvSpPr>
              <p:nvPr/>
            </p:nvSpPr>
            <p:spPr bwMode="auto">
              <a:xfrm>
                <a:off x="2602" y="518"/>
                <a:ext cx="677" cy="403"/>
              </a:xfrm>
              <a:prstGeom prst="rect">
                <a:avLst/>
              </a:prstGeom>
              <a:noFill/>
              <a:ln w="7">
                <a:solidFill>
                  <a:srgbClr val="A0A0A0"/>
                </a:solidFill>
                <a:miter lim="800000"/>
                <a:headEnd/>
                <a:tailEnd/>
              </a:ln>
            </p:spPr>
            <p:txBody>
              <a:bodyPr/>
              <a:lstStyle/>
              <a:p>
                <a:endParaRPr lang="en-US"/>
              </a:p>
            </p:txBody>
          </p:sp>
        </p:grpSp>
        <p:grpSp>
          <p:nvGrpSpPr>
            <p:cNvPr id="11" name="Group 37"/>
            <p:cNvGrpSpPr>
              <a:grpSpLocks/>
            </p:cNvGrpSpPr>
            <p:nvPr/>
          </p:nvGrpSpPr>
          <p:grpSpPr bwMode="auto">
            <a:xfrm>
              <a:off x="1389" y="1719"/>
              <a:ext cx="946" cy="247"/>
              <a:chOff x="548" y="921"/>
              <a:chExt cx="641" cy="403"/>
            </a:xfrm>
          </p:grpSpPr>
          <p:sp>
            <p:nvSpPr>
              <p:cNvPr id="32853" name="Rectangle 38"/>
              <p:cNvSpPr>
                <a:spLocks noChangeArrowheads="1"/>
              </p:cNvSpPr>
              <p:nvPr/>
            </p:nvSpPr>
            <p:spPr bwMode="auto">
              <a:xfrm>
                <a:off x="591" y="921"/>
                <a:ext cx="555" cy="403"/>
              </a:xfrm>
              <a:prstGeom prst="rect">
                <a:avLst/>
              </a:prstGeom>
              <a:noFill/>
              <a:ln w="12700">
                <a:noFill/>
                <a:miter lim="800000"/>
                <a:headEnd/>
                <a:tailEnd/>
              </a:ln>
            </p:spPr>
            <p:txBody>
              <a:bodyPr/>
              <a:lstStyle/>
              <a:p>
                <a:pPr eaLnBrk="0" hangingPunct="0"/>
                <a:r>
                  <a:rPr lang="en-US" sz="1600">
                    <a:cs typeface="Times New Roman" pitchFamily="18" charset="0"/>
                  </a:rPr>
                  <a:t>Brown</a:t>
                </a:r>
              </a:p>
              <a:p>
                <a:pPr eaLnBrk="0" hangingPunct="0"/>
                <a:endParaRPr lang="en-US" sz="1600"/>
              </a:p>
            </p:txBody>
          </p:sp>
          <p:sp>
            <p:nvSpPr>
              <p:cNvPr id="32854" name="Rectangle 39"/>
              <p:cNvSpPr>
                <a:spLocks noChangeArrowheads="1"/>
              </p:cNvSpPr>
              <p:nvPr/>
            </p:nvSpPr>
            <p:spPr bwMode="auto">
              <a:xfrm>
                <a:off x="548" y="921"/>
                <a:ext cx="641" cy="403"/>
              </a:xfrm>
              <a:prstGeom prst="rect">
                <a:avLst/>
              </a:prstGeom>
              <a:noFill/>
              <a:ln w="7">
                <a:solidFill>
                  <a:srgbClr val="A0A0A0"/>
                </a:solidFill>
                <a:miter lim="800000"/>
                <a:headEnd/>
                <a:tailEnd/>
              </a:ln>
            </p:spPr>
            <p:txBody>
              <a:bodyPr/>
              <a:lstStyle/>
              <a:p>
                <a:endParaRPr lang="en-US"/>
              </a:p>
            </p:txBody>
          </p:sp>
        </p:grpSp>
        <p:grpSp>
          <p:nvGrpSpPr>
            <p:cNvPr id="12" name="Group 40"/>
            <p:cNvGrpSpPr>
              <a:grpSpLocks/>
            </p:cNvGrpSpPr>
            <p:nvPr/>
          </p:nvGrpSpPr>
          <p:grpSpPr bwMode="auto">
            <a:xfrm>
              <a:off x="2335" y="1719"/>
              <a:ext cx="1140" cy="247"/>
              <a:chOff x="1189" y="921"/>
              <a:chExt cx="772" cy="403"/>
            </a:xfrm>
          </p:grpSpPr>
          <p:sp>
            <p:nvSpPr>
              <p:cNvPr id="32851" name="Rectangle 41"/>
              <p:cNvSpPr>
                <a:spLocks noChangeArrowheads="1"/>
              </p:cNvSpPr>
              <p:nvPr/>
            </p:nvSpPr>
            <p:spPr bwMode="auto">
              <a:xfrm>
                <a:off x="1232" y="921"/>
                <a:ext cx="686" cy="403"/>
              </a:xfrm>
              <a:prstGeom prst="rect">
                <a:avLst/>
              </a:prstGeom>
              <a:noFill/>
              <a:ln w="12700">
                <a:noFill/>
                <a:miter lim="800000"/>
                <a:headEnd/>
                <a:tailEnd/>
              </a:ln>
            </p:spPr>
            <p:txBody>
              <a:bodyPr/>
              <a:lstStyle/>
              <a:p>
                <a:pPr algn="ctr" eaLnBrk="0" hangingPunct="0"/>
                <a:r>
                  <a:rPr lang="en-US" sz="1600">
                    <a:cs typeface="Times New Roman" pitchFamily="18" charset="0"/>
                  </a:rPr>
                  <a:t>8</a:t>
                </a:r>
              </a:p>
              <a:p>
                <a:pPr algn="ctr" eaLnBrk="0" hangingPunct="0"/>
                <a:endParaRPr lang="en-US" sz="1600"/>
              </a:p>
            </p:txBody>
          </p:sp>
          <p:sp>
            <p:nvSpPr>
              <p:cNvPr id="32852" name="Rectangle 42"/>
              <p:cNvSpPr>
                <a:spLocks noChangeArrowheads="1"/>
              </p:cNvSpPr>
              <p:nvPr/>
            </p:nvSpPr>
            <p:spPr bwMode="auto">
              <a:xfrm>
                <a:off x="1189" y="921"/>
                <a:ext cx="772" cy="403"/>
              </a:xfrm>
              <a:prstGeom prst="rect">
                <a:avLst/>
              </a:prstGeom>
              <a:noFill/>
              <a:ln w="7">
                <a:solidFill>
                  <a:srgbClr val="A0A0A0"/>
                </a:solidFill>
                <a:miter lim="800000"/>
                <a:headEnd/>
                <a:tailEnd/>
              </a:ln>
            </p:spPr>
            <p:txBody>
              <a:bodyPr/>
              <a:lstStyle/>
              <a:p>
                <a:endParaRPr lang="en-US"/>
              </a:p>
            </p:txBody>
          </p:sp>
        </p:grpSp>
        <p:grpSp>
          <p:nvGrpSpPr>
            <p:cNvPr id="13" name="Group 43"/>
            <p:cNvGrpSpPr>
              <a:grpSpLocks/>
            </p:cNvGrpSpPr>
            <p:nvPr/>
          </p:nvGrpSpPr>
          <p:grpSpPr bwMode="auto">
            <a:xfrm>
              <a:off x="3475" y="1719"/>
              <a:ext cx="946" cy="247"/>
              <a:chOff x="1961" y="921"/>
              <a:chExt cx="641" cy="403"/>
            </a:xfrm>
          </p:grpSpPr>
          <p:sp>
            <p:nvSpPr>
              <p:cNvPr id="32849" name="Rectangle 44"/>
              <p:cNvSpPr>
                <a:spLocks noChangeArrowheads="1"/>
              </p:cNvSpPr>
              <p:nvPr/>
            </p:nvSpPr>
            <p:spPr bwMode="auto">
              <a:xfrm>
                <a:off x="2004" y="921"/>
                <a:ext cx="555" cy="403"/>
              </a:xfrm>
              <a:prstGeom prst="rect">
                <a:avLst/>
              </a:prstGeom>
              <a:noFill/>
              <a:ln w="12700">
                <a:noFill/>
                <a:miter lim="800000"/>
                <a:headEnd/>
                <a:tailEnd/>
              </a:ln>
            </p:spPr>
            <p:txBody>
              <a:bodyPr/>
              <a:lstStyle/>
              <a:p>
                <a:pPr algn="ctr" eaLnBrk="0" hangingPunct="0"/>
                <a:r>
                  <a:rPr lang="en-US" sz="1600">
                    <a:cs typeface="Times New Roman" pitchFamily="18" charset="0"/>
                  </a:rPr>
                  <a:t>2</a:t>
                </a:r>
              </a:p>
              <a:p>
                <a:pPr algn="ctr" eaLnBrk="0" hangingPunct="0"/>
                <a:endParaRPr lang="en-US" sz="1600"/>
              </a:p>
            </p:txBody>
          </p:sp>
          <p:sp>
            <p:nvSpPr>
              <p:cNvPr id="32850" name="Rectangle 45"/>
              <p:cNvSpPr>
                <a:spLocks noChangeArrowheads="1"/>
              </p:cNvSpPr>
              <p:nvPr/>
            </p:nvSpPr>
            <p:spPr bwMode="auto">
              <a:xfrm>
                <a:off x="1961" y="921"/>
                <a:ext cx="641" cy="403"/>
              </a:xfrm>
              <a:prstGeom prst="rect">
                <a:avLst/>
              </a:prstGeom>
              <a:noFill/>
              <a:ln w="7">
                <a:solidFill>
                  <a:srgbClr val="A0A0A0"/>
                </a:solidFill>
                <a:miter lim="800000"/>
                <a:headEnd/>
                <a:tailEnd/>
              </a:ln>
            </p:spPr>
            <p:txBody>
              <a:bodyPr/>
              <a:lstStyle/>
              <a:p>
                <a:endParaRPr lang="en-US"/>
              </a:p>
            </p:txBody>
          </p:sp>
        </p:grpSp>
        <p:grpSp>
          <p:nvGrpSpPr>
            <p:cNvPr id="14" name="Group 46"/>
            <p:cNvGrpSpPr>
              <a:grpSpLocks/>
            </p:cNvGrpSpPr>
            <p:nvPr/>
          </p:nvGrpSpPr>
          <p:grpSpPr bwMode="auto">
            <a:xfrm>
              <a:off x="4421" y="1719"/>
              <a:ext cx="999" cy="247"/>
              <a:chOff x="2602" y="921"/>
              <a:chExt cx="677" cy="403"/>
            </a:xfrm>
          </p:grpSpPr>
          <p:sp>
            <p:nvSpPr>
              <p:cNvPr id="32847" name="Rectangle 47"/>
              <p:cNvSpPr>
                <a:spLocks noChangeArrowheads="1"/>
              </p:cNvSpPr>
              <p:nvPr/>
            </p:nvSpPr>
            <p:spPr bwMode="auto">
              <a:xfrm>
                <a:off x="2645" y="921"/>
                <a:ext cx="591" cy="403"/>
              </a:xfrm>
              <a:prstGeom prst="rect">
                <a:avLst/>
              </a:prstGeom>
              <a:noFill/>
              <a:ln w="12700">
                <a:noFill/>
                <a:miter lim="800000"/>
                <a:headEnd/>
                <a:tailEnd/>
              </a:ln>
            </p:spPr>
            <p:txBody>
              <a:bodyPr/>
              <a:lstStyle/>
              <a:p>
                <a:pPr algn="ctr" eaLnBrk="0" hangingPunct="0"/>
                <a:r>
                  <a:rPr lang="en-US" sz="1600">
                    <a:cs typeface="Times New Roman" pitchFamily="18" charset="0"/>
                  </a:rPr>
                  <a:t>CS</a:t>
                </a:r>
              </a:p>
              <a:p>
                <a:pPr algn="ctr" eaLnBrk="0" hangingPunct="0"/>
                <a:endParaRPr lang="en-US" sz="1600"/>
              </a:p>
            </p:txBody>
          </p:sp>
          <p:sp>
            <p:nvSpPr>
              <p:cNvPr id="32848" name="Rectangle 48"/>
              <p:cNvSpPr>
                <a:spLocks noChangeArrowheads="1"/>
              </p:cNvSpPr>
              <p:nvPr/>
            </p:nvSpPr>
            <p:spPr bwMode="auto">
              <a:xfrm>
                <a:off x="2602" y="921"/>
                <a:ext cx="677" cy="403"/>
              </a:xfrm>
              <a:prstGeom prst="rect">
                <a:avLst/>
              </a:prstGeom>
              <a:noFill/>
              <a:ln w="7">
                <a:solidFill>
                  <a:srgbClr val="A0A0A0"/>
                </a:solidFill>
                <a:miter lim="800000"/>
                <a:headEnd/>
                <a:tailEnd/>
              </a:ln>
            </p:spPr>
            <p:txBody>
              <a:bodyPr/>
              <a:lstStyle/>
              <a:p>
                <a:endParaRPr lang="en-US"/>
              </a:p>
            </p:txBody>
          </p:sp>
        </p:grpSp>
        <p:sp>
          <p:nvSpPr>
            <p:cNvPr id="32846" name="Rectangle 49"/>
            <p:cNvSpPr>
              <a:spLocks noChangeArrowheads="1"/>
            </p:cNvSpPr>
            <p:nvPr/>
          </p:nvSpPr>
          <p:spPr bwMode="auto">
            <a:xfrm>
              <a:off x="1392" y="1152"/>
              <a:ext cx="4032" cy="816"/>
            </a:xfrm>
            <a:prstGeom prst="rect">
              <a:avLst/>
            </a:prstGeom>
            <a:noFill/>
            <a:ln w="9525">
              <a:solidFill>
                <a:srgbClr val="A0A0A0"/>
              </a:solidFill>
              <a:miter lim="800000"/>
              <a:headEnd/>
              <a:tailEnd/>
            </a:ln>
          </p:spPr>
          <p:txBody>
            <a:bodyPr/>
            <a:lstStyle/>
            <a:p>
              <a:endParaRPr lang="en-US"/>
            </a:p>
          </p:txBody>
        </p:sp>
      </p:grpSp>
      <p:grpSp>
        <p:nvGrpSpPr>
          <p:cNvPr id="15" name="Group 120"/>
          <p:cNvGrpSpPr>
            <a:grpSpLocks/>
          </p:cNvGrpSpPr>
          <p:nvPr/>
        </p:nvGrpSpPr>
        <p:grpSpPr bwMode="auto">
          <a:xfrm>
            <a:off x="457200" y="3657600"/>
            <a:ext cx="8229600" cy="2438400"/>
            <a:chOff x="816" y="2304"/>
            <a:chExt cx="4800" cy="1536"/>
          </a:xfrm>
        </p:grpSpPr>
        <p:grpSp>
          <p:nvGrpSpPr>
            <p:cNvPr id="16" name="Group 55"/>
            <p:cNvGrpSpPr>
              <a:grpSpLocks/>
            </p:cNvGrpSpPr>
            <p:nvPr/>
          </p:nvGrpSpPr>
          <p:grpSpPr bwMode="auto">
            <a:xfrm>
              <a:off x="825" y="2306"/>
              <a:ext cx="1747" cy="306"/>
              <a:chOff x="548" y="0"/>
              <a:chExt cx="993" cy="518"/>
            </a:xfrm>
          </p:grpSpPr>
          <p:sp>
            <p:nvSpPr>
              <p:cNvPr id="32832" name="Rectangle 56"/>
              <p:cNvSpPr>
                <a:spLocks noChangeArrowheads="1"/>
              </p:cNvSpPr>
              <p:nvPr/>
            </p:nvSpPr>
            <p:spPr bwMode="auto">
              <a:xfrm>
                <a:off x="591" y="0"/>
                <a:ext cx="907" cy="518"/>
              </a:xfrm>
              <a:prstGeom prst="rect">
                <a:avLst/>
              </a:prstGeom>
              <a:noFill/>
              <a:ln w="12700">
                <a:noFill/>
                <a:miter lim="800000"/>
                <a:headEnd/>
                <a:tailEnd/>
              </a:ln>
            </p:spPr>
            <p:txBody>
              <a:bodyPr/>
              <a:lstStyle/>
              <a:p>
                <a:pPr eaLnBrk="0" hangingPunct="0"/>
                <a:r>
                  <a:rPr lang="en-US" sz="1600">
                    <a:solidFill>
                      <a:srgbClr val="3333CC"/>
                    </a:solidFill>
                    <a:cs typeface="Times New Roman" pitchFamily="18" charset="0"/>
                  </a:rPr>
                  <a:t>CourseName</a:t>
                </a:r>
              </a:p>
              <a:p>
                <a:pPr eaLnBrk="0" hangingPunct="0"/>
                <a:endParaRPr lang="en-US" sz="1600"/>
              </a:p>
            </p:txBody>
          </p:sp>
          <p:sp>
            <p:nvSpPr>
              <p:cNvPr id="32833" name="Rectangle 57"/>
              <p:cNvSpPr>
                <a:spLocks noChangeArrowheads="1"/>
              </p:cNvSpPr>
              <p:nvPr/>
            </p:nvSpPr>
            <p:spPr bwMode="auto">
              <a:xfrm>
                <a:off x="548" y="0"/>
                <a:ext cx="993" cy="518"/>
              </a:xfrm>
              <a:prstGeom prst="rect">
                <a:avLst/>
              </a:prstGeom>
              <a:noFill/>
              <a:ln w="7">
                <a:solidFill>
                  <a:srgbClr val="A0A0A0"/>
                </a:solidFill>
                <a:miter lim="800000"/>
                <a:headEnd/>
                <a:tailEnd/>
              </a:ln>
            </p:spPr>
            <p:txBody>
              <a:bodyPr/>
              <a:lstStyle/>
              <a:p>
                <a:endParaRPr lang="en-US"/>
              </a:p>
            </p:txBody>
          </p:sp>
        </p:grpSp>
        <p:grpSp>
          <p:nvGrpSpPr>
            <p:cNvPr id="17" name="Group 58"/>
            <p:cNvGrpSpPr>
              <a:grpSpLocks/>
            </p:cNvGrpSpPr>
            <p:nvPr/>
          </p:nvGrpSpPr>
          <p:grpSpPr bwMode="auto">
            <a:xfrm>
              <a:off x="2572" y="2306"/>
              <a:ext cx="1114" cy="306"/>
              <a:chOff x="1541" y="0"/>
              <a:chExt cx="633" cy="518"/>
            </a:xfrm>
          </p:grpSpPr>
          <p:sp>
            <p:nvSpPr>
              <p:cNvPr id="32830" name="Rectangle 59"/>
              <p:cNvSpPr>
                <a:spLocks noChangeArrowheads="1"/>
              </p:cNvSpPr>
              <p:nvPr/>
            </p:nvSpPr>
            <p:spPr bwMode="auto">
              <a:xfrm>
                <a:off x="1584" y="0"/>
                <a:ext cx="547" cy="518"/>
              </a:xfrm>
              <a:prstGeom prst="rect">
                <a:avLst/>
              </a:prstGeom>
              <a:noFill/>
              <a:ln w="12700">
                <a:noFill/>
                <a:miter lim="800000"/>
                <a:headEnd/>
                <a:tailEnd/>
              </a:ln>
            </p:spPr>
            <p:txBody>
              <a:bodyPr/>
              <a:lstStyle/>
              <a:p>
                <a:pPr eaLnBrk="0" hangingPunct="0"/>
                <a:r>
                  <a:rPr lang="en-US" sz="1600">
                    <a:solidFill>
                      <a:srgbClr val="3333CC"/>
                    </a:solidFill>
                    <a:cs typeface="Times New Roman" pitchFamily="18" charset="0"/>
                  </a:rPr>
                  <a:t>CourseNumber</a:t>
                </a:r>
              </a:p>
              <a:p>
                <a:pPr eaLnBrk="0" hangingPunct="0"/>
                <a:endParaRPr lang="en-US" sz="1600"/>
              </a:p>
            </p:txBody>
          </p:sp>
          <p:sp>
            <p:nvSpPr>
              <p:cNvPr id="32831" name="Rectangle 60"/>
              <p:cNvSpPr>
                <a:spLocks noChangeArrowheads="1"/>
              </p:cNvSpPr>
              <p:nvPr/>
            </p:nvSpPr>
            <p:spPr bwMode="auto">
              <a:xfrm>
                <a:off x="1541" y="0"/>
                <a:ext cx="633" cy="518"/>
              </a:xfrm>
              <a:prstGeom prst="rect">
                <a:avLst/>
              </a:prstGeom>
              <a:noFill/>
              <a:ln w="7">
                <a:solidFill>
                  <a:srgbClr val="A0A0A0"/>
                </a:solidFill>
                <a:miter lim="800000"/>
                <a:headEnd/>
                <a:tailEnd/>
              </a:ln>
            </p:spPr>
            <p:txBody>
              <a:bodyPr/>
              <a:lstStyle/>
              <a:p>
                <a:endParaRPr lang="en-US"/>
              </a:p>
            </p:txBody>
          </p:sp>
        </p:grpSp>
        <p:grpSp>
          <p:nvGrpSpPr>
            <p:cNvPr id="18" name="Group 61"/>
            <p:cNvGrpSpPr>
              <a:grpSpLocks/>
            </p:cNvGrpSpPr>
            <p:nvPr/>
          </p:nvGrpSpPr>
          <p:grpSpPr bwMode="auto">
            <a:xfrm>
              <a:off x="3686" y="2306"/>
              <a:ext cx="970" cy="306"/>
              <a:chOff x="2174" y="0"/>
              <a:chExt cx="551" cy="518"/>
            </a:xfrm>
          </p:grpSpPr>
          <p:sp>
            <p:nvSpPr>
              <p:cNvPr id="32828" name="Rectangle 62"/>
              <p:cNvSpPr>
                <a:spLocks noChangeArrowheads="1"/>
              </p:cNvSpPr>
              <p:nvPr/>
            </p:nvSpPr>
            <p:spPr bwMode="auto">
              <a:xfrm>
                <a:off x="2217" y="0"/>
                <a:ext cx="465" cy="518"/>
              </a:xfrm>
              <a:prstGeom prst="rect">
                <a:avLst/>
              </a:prstGeom>
              <a:noFill/>
              <a:ln w="12700">
                <a:noFill/>
                <a:miter lim="800000"/>
                <a:headEnd/>
                <a:tailEnd/>
              </a:ln>
            </p:spPr>
            <p:txBody>
              <a:bodyPr/>
              <a:lstStyle/>
              <a:p>
                <a:pPr eaLnBrk="0" hangingPunct="0"/>
                <a:r>
                  <a:rPr lang="en-US" sz="1600">
                    <a:solidFill>
                      <a:srgbClr val="3333CC"/>
                    </a:solidFill>
                    <a:cs typeface="Times New Roman" pitchFamily="18" charset="0"/>
                  </a:rPr>
                  <a:t>CreditHouse</a:t>
                </a:r>
              </a:p>
              <a:p>
                <a:pPr eaLnBrk="0" hangingPunct="0"/>
                <a:endParaRPr lang="en-US" sz="1600"/>
              </a:p>
            </p:txBody>
          </p:sp>
          <p:sp>
            <p:nvSpPr>
              <p:cNvPr id="32829" name="Rectangle 63"/>
              <p:cNvSpPr>
                <a:spLocks noChangeArrowheads="1"/>
              </p:cNvSpPr>
              <p:nvPr/>
            </p:nvSpPr>
            <p:spPr bwMode="auto">
              <a:xfrm>
                <a:off x="2174" y="0"/>
                <a:ext cx="551" cy="518"/>
              </a:xfrm>
              <a:prstGeom prst="rect">
                <a:avLst/>
              </a:prstGeom>
              <a:noFill/>
              <a:ln w="7">
                <a:solidFill>
                  <a:srgbClr val="A0A0A0"/>
                </a:solidFill>
                <a:miter lim="800000"/>
                <a:headEnd/>
                <a:tailEnd/>
              </a:ln>
            </p:spPr>
            <p:txBody>
              <a:bodyPr/>
              <a:lstStyle/>
              <a:p>
                <a:endParaRPr lang="en-US"/>
              </a:p>
            </p:txBody>
          </p:sp>
        </p:grpSp>
        <p:grpSp>
          <p:nvGrpSpPr>
            <p:cNvPr id="19" name="Group 64"/>
            <p:cNvGrpSpPr>
              <a:grpSpLocks/>
            </p:cNvGrpSpPr>
            <p:nvPr/>
          </p:nvGrpSpPr>
          <p:grpSpPr bwMode="auto">
            <a:xfrm>
              <a:off x="4656" y="2306"/>
              <a:ext cx="955" cy="306"/>
              <a:chOff x="2725" y="0"/>
              <a:chExt cx="543" cy="518"/>
            </a:xfrm>
          </p:grpSpPr>
          <p:sp>
            <p:nvSpPr>
              <p:cNvPr id="32826" name="Rectangle 65"/>
              <p:cNvSpPr>
                <a:spLocks noChangeArrowheads="1"/>
              </p:cNvSpPr>
              <p:nvPr/>
            </p:nvSpPr>
            <p:spPr bwMode="auto">
              <a:xfrm>
                <a:off x="2768" y="0"/>
                <a:ext cx="457" cy="518"/>
              </a:xfrm>
              <a:prstGeom prst="rect">
                <a:avLst/>
              </a:prstGeom>
              <a:noFill/>
              <a:ln w="12700">
                <a:noFill/>
                <a:miter lim="800000"/>
                <a:headEnd/>
                <a:tailEnd/>
              </a:ln>
            </p:spPr>
            <p:txBody>
              <a:bodyPr/>
              <a:lstStyle/>
              <a:p>
                <a:pPr eaLnBrk="0" hangingPunct="0"/>
                <a:r>
                  <a:rPr lang="en-US" sz="1600">
                    <a:solidFill>
                      <a:srgbClr val="3333CC"/>
                    </a:solidFill>
                    <a:cs typeface="Times New Roman" pitchFamily="18" charset="0"/>
                  </a:rPr>
                  <a:t>Department</a:t>
                </a:r>
                <a:r>
                  <a:rPr lang="en-US" sz="1600">
                    <a:cs typeface="Times New Roman" pitchFamily="18" charset="0"/>
                  </a:rPr>
                  <a:t> </a:t>
                </a:r>
              </a:p>
              <a:p>
                <a:pPr eaLnBrk="0" hangingPunct="0"/>
                <a:endParaRPr lang="en-US" sz="1600"/>
              </a:p>
            </p:txBody>
          </p:sp>
          <p:sp>
            <p:nvSpPr>
              <p:cNvPr id="32827" name="Rectangle 66"/>
              <p:cNvSpPr>
                <a:spLocks noChangeArrowheads="1"/>
              </p:cNvSpPr>
              <p:nvPr/>
            </p:nvSpPr>
            <p:spPr bwMode="auto">
              <a:xfrm>
                <a:off x="2725" y="0"/>
                <a:ext cx="543" cy="518"/>
              </a:xfrm>
              <a:prstGeom prst="rect">
                <a:avLst/>
              </a:prstGeom>
              <a:noFill/>
              <a:ln w="7">
                <a:solidFill>
                  <a:srgbClr val="A0A0A0"/>
                </a:solidFill>
                <a:miter lim="800000"/>
                <a:headEnd/>
                <a:tailEnd/>
              </a:ln>
            </p:spPr>
            <p:txBody>
              <a:bodyPr/>
              <a:lstStyle/>
              <a:p>
                <a:endParaRPr lang="en-US"/>
              </a:p>
            </p:txBody>
          </p:sp>
        </p:grpSp>
        <p:grpSp>
          <p:nvGrpSpPr>
            <p:cNvPr id="20" name="Group 70"/>
            <p:cNvGrpSpPr>
              <a:grpSpLocks/>
            </p:cNvGrpSpPr>
            <p:nvPr/>
          </p:nvGrpSpPr>
          <p:grpSpPr bwMode="auto">
            <a:xfrm>
              <a:off x="825" y="2612"/>
              <a:ext cx="1747" cy="307"/>
              <a:chOff x="548" y="518"/>
              <a:chExt cx="993" cy="518"/>
            </a:xfrm>
          </p:grpSpPr>
          <p:sp>
            <p:nvSpPr>
              <p:cNvPr id="32824" name="Rectangle 71"/>
              <p:cNvSpPr>
                <a:spLocks noChangeArrowheads="1"/>
              </p:cNvSpPr>
              <p:nvPr/>
            </p:nvSpPr>
            <p:spPr bwMode="auto">
              <a:xfrm>
                <a:off x="591" y="518"/>
                <a:ext cx="907" cy="518"/>
              </a:xfrm>
              <a:prstGeom prst="rect">
                <a:avLst/>
              </a:prstGeom>
              <a:noFill/>
              <a:ln w="12700">
                <a:noFill/>
                <a:miter lim="800000"/>
                <a:headEnd/>
                <a:tailEnd/>
              </a:ln>
            </p:spPr>
            <p:txBody>
              <a:bodyPr/>
              <a:lstStyle/>
              <a:p>
                <a:pPr eaLnBrk="0" hangingPunct="0"/>
                <a:r>
                  <a:rPr lang="en-US" sz="1600">
                    <a:cs typeface="Times New Roman" pitchFamily="18" charset="0"/>
                  </a:rPr>
                  <a:t>Intro to Computer Science </a:t>
                </a:r>
              </a:p>
              <a:p>
                <a:pPr eaLnBrk="0" hangingPunct="0"/>
                <a:endParaRPr lang="en-US" sz="1600"/>
              </a:p>
            </p:txBody>
          </p:sp>
          <p:sp>
            <p:nvSpPr>
              <p:cNvPr id="32825" name="Rectangle 72"/>
              <p:cNvSpPr>
                <a:spLocks noChangeArrowheads="1"/>
              </p:cNvSpPr>
              <p:nvPr/>
            </p:nvSpPr>
            <p:spPr bwMode="auto">
              <a:xfrm>
                <a:off x="548" y="518"/>
                <a:ext cx="993" cy="518"/>
              </a:xfrm>
              <a:prstGeom prst="rect">
                <a:avLst/>
              </a:prstGeom>
              <a:noFill/>
              <a:ln w="7">
                <a:solidFill>
                  <a:srgbClr val="A0A0A0"/>
                </a:solidFill>
                <a:miter lim="800000"/>
                <a:headEnd/>
                <a:tailEnd/>
              </a:ln>
            </p:spPr>
            <p:txBody>
              <a:bodyPr/>
              <a:lstStyle/>
              <a:p>
                <a:endParaRPr lang="en-US"/>
              </a:p>
            </p:txBody>
          </p:sp>
        </p:grpSp>
        <p:grpSp>
          <p:nvGrpSpPr>
            <p:cNvPr id="21" name="Group 73"/>
            <p:cNvGrpSpPr>
              <a:grpSpLocks/>
            </p:cNvGrpSpPr>
            <p:nvPr/>
          </p:nvGrpSpPr>
          <p:grpSpPr bwMode="auto">
            <a:xfrm>
              <a:off x="2572" y="2612"/>
              <a:ext cx="1114" cy="307"/>
              <a:chOff x="1541" y="518"/>
              <a:chExt cx="633" cy="518"/>
            </a:xfrm>
          </p:grpSpPr>
          <p:sp>
            <p:nvSpPr>
              <p:cNvPr id="32822" name="Rectangle 74"/>
              <p:cNvSpPr>
                <a:spLocks noChangeArrowheads="1"/>
              </p:cNvSpPr>
              <p:nvPr/>
            </p:nvSpPr>
            <p:spPr bwMode="auto">
              <a:xfrm>
                <a:off x="1584" y="518"/>
                <a:ext cx="547" cy="518"/>
              </a:xfrm>
              <a:prstGeom prst="rect">
                <a:avLst/>
              </a:prstGeom>
              <a:noFill/>
              <a:ln w="12700">
                <a:noFill/>
                <a:miter lim="800000"/>
                <a:headEnd/>
                <a:tailEnd/>
              </a:ln>
            </p:spPr>
            <p:txBody>
              <a:bodyPr/>
              <a:lstStyle/>
              <a:p>
                <a:pPr eaLnBrk="0" hangingPunct="0"/>
                <a:r>
                  <a:rPr lang="en-US" sz="1600">
                    <a:cs typeface="Times New Roman" pitchFamily="18" charset="0"/>
                  </a:rPr>
                  <a:t>CS 1310</a:t>
                </a:r>
              </a:p>
              <a:p>
                <a:pPr eaLnBrk="0" hangingPunct="0"/>
                <a:endParaRPr lang="en-US" sz="1600"/>
              </a:p>
            </p:txBody>
          </p:sp>
          <p:sp>
            <p:nvSpPr>
              <p:cNvPr id="32823" name="Rectangle 75"/>
              <p:cNvSpPr>
                <a:spLocks noChangeArrowheads="1"/>
              </p:cNvSpPr>
              <p:nvPr/>
            </p:nvSpPr>
            <p:spPr bwMode="auto">
              <a:xfrm>
                <a:off x="1541" y="518"/>
                <a:ext cx="633" cy="518"/>
              </a:xfrm>
              <a:prstGeom prst="rect">
                <a:avLst/>
              </a:prstGeom>
              <a:noFill/>
              <a:ln w="7">
                <a:solidFill>
                  <a:srgbClr val="A0A0A0"/>
                </a:solidFill>
                <a:miter lim="800000"/>
                <a:headEnd/>
                <a:tailEnd/>
              </a:ln>
            </p:spPr>
            <p:txBody>
              <a:bodyPr/>
              <a:lstStyle/>
              <a:p>
                <a:endParaRPr lang="en-US"/>
              </a:p>
            </p:txBody>
          </p:sp>
        </p:grpSp>
        <p:grpSp>
          <p:nvGrpSpPr>
            <p:cNvPr id="22" name="Group 76"/>
            <p:cNvGrpSpPr>
              <a:grpSpLocks/>
            </p:cNvGrpSpPr>
            <p:nvPr/>
          </p:nvGrpSpPr>
          <p:grpSpPr bwMode="auto">
            <a:xfrm>
              <a:off x="3686" y="2612"/>
              <a:ext cx="970" cy="307"/>
              <a:chOff x="2174" y="518"/>
              <a:chExt cx="551" cy="518"/>
            </a:xfrm>
          </p:grpSpPr>
          <p:sp>
            <p:nvSpPr>
              <p:cNvPr id="32820" name="Rectangle 77"/>
              <p:cNvSpPr>
                <a:spLocks noChangeArrowheads="1"/>
              </p:cNvSpPr>
              <p:nvPr/>
            </p:nvSpPr>
            <p:spPr bwMode="auto">
              <a:xfrm>
                <a:off x="2217" y="518"/>
                <a:ext cx="465" cy="518"/>
              </a:xfrm>
              <a:prstGeom prst="rect">
                <a:avLst/>
              </a:prstGeom>
              <a:noFill/>
              <a:ln w="12700">
                <a:noFill/>
                <a:miter lim="800000"/>
                <a:headEnd/>
                <a:tailEnd/>
              </a:ln>
            </p:spPr>
            <p:txBody>
              <a:bodyPr/>
              <a:lstStyle/>
              <a:p>
                <a:pPr algn="ctr" eaLnBrk="0" hangingPunct="0"/>
                <a:r>
                  <a:rPr lang="en-US" sz="1600">
                    <a:cs typeface="Times New Roman" pitchFamily="18" charset="0"/>
                  </a:rPr>
                  <a:t>4</a:t>
                </a:r>
              </a:p>
              <a:p>
                <a:pPr algn="ctr" eaLnBrk="0" hangingPunct="0"/>
                <a:endParaRPr lang="en-US" sz="1600"/>
              </a:p>
            </p:txBody>
          </p:sp>
          <p:sp>
            <p:nvSpPr>
              <p:cNvPr id="32821" name="Rectangle 78"/>
              <p:cNvSpPr>
                <a:spLocks noChangeArrowheads="1"/>
              </p:cNvSpPr>
              <p:nvPr/>
            </p:nvSpPr>
            <p:spPr bwMode="auto">
              <a:xfrm>
                <a:off x="2174" y="518"/>
                <a:ext cx="551" cy="518"/>
              </a:xfrm>
              <a:prstGeom prst="rect">
                <a:avLst/>
              </a:prstGeom>
              <a:noFill/>
              <a:ln w="7">
                <a:solidFill>
                  <a:srgbClr val="A0A0A0"/>
                </a:solidFill>
                <a:miter lim="800000"/>
                <a:headEnd/>
                <a:tailEnd/>
              </a:ln>
            </p:spPr>
            <p:txBody>
              <a:bodyPr/>
              <a:lstStyle/>
              <a:p>
                <a:endParaRPr lang="en-US"/>
              </a:p>
            </p:txBody>
          </p:sp>
        </p:grpSp>
        <p:grpSp>
          <p:nvGrpSpPr>
            <p:cNvPr id="23" name="Group 79"/>
            <p:cNvGrpSpPr>
              <a:grpSpLocks/>
            </p:cNvGrpSpPr>
            <p:nvPr/>
          </p:nvGrpSpPr>
          <p:grpSpPr bwMode="auto">
            <a:xfrm>
              <a:off x="4656" y="2612"/>
              <a:ext cx="955" cy="307"/>
              <a:chOff x="2725" y="518"/>
              <a:chExt cx="543" cy="518"/>
            </a:xfrm>
          </p:grpSpPr>
          <p:sp>
            <p:nvSpPr>
              <p:cNvPr id="32818" name="Rectangle 80"/>
              <p:cNvSpPr>
                <a:spLocks noChangeArrowheads="1"/>
              </p:cNvSpPr>
              <p:nvPr/>
            </p:nvSpPr>
            <p:spPr bwMode="auto">
              <a:xfrm>
                <a:off x="2768" y="518"/>
                <a:ext cx="457" cy="518"/>
              </a:xfrm>
              <a:prstGeom prst="rect">
                <a:avLst/>
              </a:prstGeom>
              <a:noFill/>
              <a:ln w="12700">
                <a:noFill/>
                <a:miter lim="800000"/>
                <a:headEnd/>
                <a:tailEnd/>
              </a:ln>
            </p:spPr>
            <p:txBody>
              <a:bodyPr/>
              <a:lstStyle/>
              <a:p>
                <a:pPr algn="ctr" eaLnBrk="0" hangingPunct="0"/>
                <a:r>
                  <a:rPr lang="en-US" sz="1600">
                    <a:cs typeface="Times New Roman" pitchFamily="18" charset="0"/>
                  </a:rPr>
                  <a:t>CS</a:t>
                </a:r>
              </a:p>
              <a:p>
                <a:pPr algn="ctr" eaLnBrk="0" hangingPunct="0"/>
                <a:endParaRPr lang="en-US" sz="1600"/>
              </a:p>
            </p:txBody>
          </p:sp>
          <p:sp>
            <p:nvSpPr>
              <p:cNvPr id="32819" name="Rectangle 81"/>
              <p:cNvSpPr>
                <a:spLocks noChangeArrowheads="1"/>
              </p:cNvSpPr>
              <p:nvPr/>
            </p:nvSpPr>
            <p:spPr bwMode="auto">
              <a:xfrm>
                <a:off x="2725" y="518"/>
                <a:ext cx="543" cy="518"/>
              </a:xfrm>
              <a:prstGeom prst="rect">
                <a:avLst/>
              </a:prstGeom>
              <a:noFill/>
              <a:ln w="7">
                <a:solidFill>
                  <a:srgbClr val="A0A0A0"/>
                </a:solidFill>
                <a:miter lim="800000"/>
                <a:headEnd/>
                <a:tailEnd/>
              </a:ln>
            </p:spPr>
            <p:txBody>
              <a:bodyPr/>
              <a:lstStyle/>
              <a:p>
                <a:endParaRPr lang="en-US"/>
              </a:p>
            </p:txBody>
          </p:sp>
        </p:grpSp>
        <p:grpSp>
          <p:nvGrpSpPr>
            <p:cNvPr id="24" name="Group 82"/>
            <p:cNvGrpSpPr>
              <a:grpSpLocks/>
            </p:cNvGrpSpPr>
            <p:nvPr/>
          </p:nvGrpSpPr>
          <p:grpSpPr bwMode="auto">
            <a:xfrm>
              <a:off x="825" y="2919"/>
              <a:ext cx="1747" cy="306"/>
              <a:chOff x="548" y="1036"/>
              <a:chExt cx="993" cy="518"/>
            </a:xfrm>
          </p:grpSpPr>
          <p:sp>
            <p:nvSpPr>
              <p:cNvPr id="32816" name="Rectangle 83"/>
              <p:cNvSpPr>
                <a:spLocks noChangeArrowheads="1"/>
              </p:cNvSpPr>
              <p:nvPr/>
            </p:nvSpPr>
            <p:spPr bwMode="auto">
              <a:xfrm>
                <a:off x="591" y="1036"/>
                <a:ext cx="907" cy="518"/>
              </a:xfrm>
              <a:prstGeom prst="rect">
                <a:avLst/>
              </a:prstGeom>
              <a:noFill/>
              <a:ln w="12700">
                <a:noFill/>
                <a:miter lim="800000"/>
                <a:headEnd/>
                <a:tailEnd/>
              </a:ln>
            </p:spPr>
            <p:txBody>
              <a:bodyPr/>
              <a:lstStyle/>
              <a:p>
                <a:pPr eaLnBrk="0" hangingPunct="0"/>
                <a:r>
                  <a:rPr lang="en-US" sz="1600">
                    <a:cs typeface="Times New Roman" pitchFamily="18" charset="0"/>
                  </a:rPr>
                  <a:t>Data Structures</a:t>
                </a:r>
              </a:p>
              <a:p>
                <a:pPr eaLnBrk="0" hangingPunct="0"/>
                <a:endParaRPr lang="en-US" sz="1600"/>
              </a:p>
            </p:txBody>
          </p:sp>
          <p:sp>
            <p:nvSpPr>
              <p:cNvPr id="32817" name="Rectangle 84"/>
              <p:cNvSpPr>
                <a:spLocks noChangeArrowheads="1"/>
              </p:cNvSpPr>
              <p:nvPr/>
            </p:nvSpPr>
            <p:spPr bwMode="auto">
              <a:xfrm>
                <a:off x="548" y="1036"/>
                <a:ext cx="993" cy="518"/>
              </a:xfrm>
              <a:prstGeom prst="rect">
                <a:avLst/>
              </a:prstGeom>
              <a:noFill/>
              <a:ln w="7">
                <a:solidFill>
                  <a:srgbClr val="A0A0A0"/>
                </a:solidFill>
                <a:miter lim="800000"/>
                <a:headEnd/>
                <a:tailEnd/>
              </a:ln>
            </p:spPr>
            <p:txBody>
              <a:bodyPr/>
              <a:lstStyle/>
              <a:p>
                <a:endParaRPr lang="en-US"/>
              </a:p>
            </p:txBody>
          </p:sp>
        </p:grpSp>
        <p:grpSp>
          <p:nvGrpSpPr>
            <p:cNvPr id="25" name="Group 85"/>
            <p:cNvGrpSpPr>
              <a:grpSpLocks/>
            </p:cNvGrpSpPr>
            <p:nvPr/>
          </p:nvGrpSpPr>
          <p:grpSpPr bwMode="auto">
            <a:xfrm>
              <a:off x="2572" y="2919"/>
              <a:ext cx="1114" cy="306"/>
              <a:chOff x="1541" y="1036"/>
              <a:chExt cx="633" cy="518"/>
            </a:xfrm>
          </p:grpSpPr>
          <p:sp>
            <p:nvSpPr>
              <p:cNvPr id="32814" name="Rectangle 86"/>
              <p:cNvSpPr>
                <a:spLocks noChangeArrowheads="1"/>
              </p:cNvSpPr>
              <p:nvPr/>
            </p:nvSpPr>
            <p:spPr bwMode="auto">
              <a:xfrm>
                <a:off x="1584" y="1036"/>
                <a:ext cx="547" cy="518"/>
              </a:xfrm>
              <a:prstGeom prst="rect">
                <a:avLst/>
              </a:prstGeom>
              <a:noFill/>
              <a:ln w="12700">
                <a:noFill/>
                <a:miter lim="800000"/>
                <a:headEnd/>
                <a:tailEnd/>
              </a:ln>
            </p:spPr>
            <p:txBody>
              <a:bodyPr/>
              <a:lstStyle/>
              <a:p>
                <a:pPr eaLnBrk="0" hangingPunct="0"/>
                <a:r>
                  <a:rPr lang="en-US" sz="1600">
                    <a:cs typeface="Times New Roman" pitchFamily="18" charset="0"/>
                  </a:rPr>
                  <a:t>CS 3320</a:t>
                </a:r>
              </a:p>
              <a:p>
                <a:pPr eaLnBrk="0" hangingPunct="0"/>
                <a:endParaRPr lang="en-US" sz="1600"/>
              </a:p>
            </p:txBody>
          </p:sp>
          <p:sp>
            <p:nvSpPr>
              <p:cNvPr id="32815" name="Rectangle 87"/>
              <p:cNvSpPr>
                <a:spLocks noChangeArrowheads="1"/>
              </p:cNvSpPr>
              <p:nvPr/>
            </p:nvSpPr>
            <p:spPr bwMode="auto">
              <a:xfrm>
                <a:off x="1541" y="1036"/>
                <a:ext cx="633" cy="518"/>
              </a:xfrm>
              <a:prstGeom prst="rect">
                <a:avLst/>
              </a:prstGeom>
              <a:noFill/>
              <a:ln w="7">
                <a:solidFill>
                  <a:srgbClr val="A0A0A0"/>
                </a:solidFill>
                <a:miter lim="800000"/>
                <a:headEnd/>
                <a:tailEnd/>
              </a:ln>
            </p:spPr>
            <p:txBody>
              <a:bodyPr/>
              <a:lstStyle/>
              <a:p>
                <a:endParaRPr lang="en-US"/>
              </a:p>
            </p:txBody>
          </p:sp>
        </p:grpSp>
        <p:grpSp>
          <p:nvGrpSpPr>
            <p:cNvPr id="26" name="Group 88"/>
            <p:cNvGrpSpPr>
              <a:grpSpLocks/>
            </p:cNvGrpSpPr>
            <p:nvPr/>
          </p:nvGrpSpPr>
          <p:grpSpPr bwMode="auto">
            <a:xfrm>
              <a:off x="3686" y="2919"/>
              <a:ext cx="970" cy="306"/>
              <a:chOff x="2174" y="1036"/>
              <a:chExt cx="551" cy="518"/>
            </a:xfrm>
          </p:grpSpPr>
          <p:sp>
            <p:nvSpPr>
              <p:cNvPr id="32812" name="Rectangle 89"/>
              <p:cNvSpPr>
                <a:spLocks noChangeArrowheads="1"/>
              </p:cNvSpPr>
              <p:nvPr/>
            </p:nvSpPr>
            <p:spPr bwMode="auto">
              <a:xfrm>
                <a:off x="2217" y="1036"/>
                <a:ext cx="465" cy="518"/>
              </a:xfrm>
              <a:prstGeom prst="rect">
                <a:avLst/>
              </a:prstGeom>
              <a:noFill/>
              <a:ln w="12700">
                <a:noFill/>
                <a:miter lim="800000"/>
                <a:headEnd/>
                <a:tailEnd/>
              </a:ln>
            </p:spPr>
            <p:txBody>
              <a:bodyPr/>
              <a:lstStyle/>
              <a:p>
                <a:pPr algn="ctr" eaLnBrk="0" hangingPunct="0"/>
                <a:r>
                  <a:rPr lang="en-US" sz="1600">
                    <a:cs typeface="Times New Roman" pitchFamily="18" charset="0"/>
                  </a:rPr>
                  <a:t>4</a:t>
                </a:r>
              </a:p>
              <a:p>
                <a:pPr algn="ctr" eaLnBrk="0" hangingPunct="0"/>
                <a:endParaRPr lang="en-US" sz="1600"/>
              </a:p>
            </p:txBody>
          </p:sp>
          <p:sp>
            <p:nvSpPr>
              <p:cNvPr id="32813" name="Rectangle 90"/>
              <p:cNvSpPr>
                <a:spLocks noChangeArrowheads="1"/>
              </p:cNvSpPr>
              <p:nvPr/>
            </p:nvSpPr>
            <p:spPr bwMode="auto">
              <a:xfrm>
                <a:off x="2174" y="1036"/>
                <a:ext cx="551" cy="518"/>
              </a:xfrm>
              <a:prstGeom prst="rect">
                <a:avLst/>
              </a:prstGeom>
              <a:noFill/>
              <a:ln w="7">
                <a:solidFill>
                  <a:srgbClr val="A0A0A0"/>
                </a:solidFill>
                <a:miter lim="800000"/>
                <a:headEnd/>
                <a:tailEnd/>
              </a:ln>
            </p:spPr>
            <p:txBody>
              <a:bodyPr/>
              <a:lstStyle/>
              <a:p>
                <a:endParaRPr lang="en-US"/>
              </a:p>
            </p:txBody>
          </p:sp>
        </p:grpSp>
        <p:grpSp>
          <p:nvGrpSpPr>
            <p:cNvPr id="27" name="Group 91"/>
            <p:cNvGrpSpPr>
              <a:grpSpLocks/>
            </p:cNvGrpSpPr>
            <p:nvPr/>
          </p:nvGrpSpPr>
          <p:grpSpPr bwMode="auto">
            <a:xfrm>
              <a:off x="4656" y="2919"/>
              <a:ext cx="955" cy="306"/>
              <a:chOff x="2725" y="1036"/>
              <a:chExt cx="543" cy="518"/>
            </a:xfrm>
          </p:grpSpPr>
          <p:sp>
            <p:nvSpPr>
              <p:cNvPr id="32810" name="Rectangle 92"/>
              <p:cNvSpPr>
                <a:spLocks noChangeArrowheads="1"/>
              </p:cNvSpPr>
              <p:nvPr/>
            </p:nvSpPr>
            <p:spPr bwMode="auto">
              <a:xfrm>
                <a:off x="2768" y="1036"/>
                <a:ext cx="457" cy="518"/>
              </a:xfrm>
              <a:prstGeom prst="rect">
                <a:avLst/>
              </a:prstGeom>
              <a:noFill/>
              <a:ln w="12700">
                <a:noFill/>
                <a:miter lim="800000"/>
                <a:headEnd/>
                <a:tailEnd/>
              </a:ln>
            </p:spPr>
            <p:txBody>
              <a:bodyPr/>
              <a:lstStyle/>
              <a:p>
                <a:pPr algn="ctr" eaLnBrk="0" hangingPunct="0"/>
                <a:r>
                  <a:rPr lang="en-US" sz="1600">
                    <a:cs typeface="Times New Roman" pitchFamily="18" charset="0"/>
                  </a:rPr>
                  <a:t>CS</a:t>
                </a:r>
              </a:p>
              <a:p>
                <a:pPr algn="ctr" eaLnBrk="0" hangingPunct="0"/>
                <a:endParaRPr lang="en-US" sz="1600"/>
              </a:p>
            </p:txBody>
          </p:sp>
          <p:sp>
            <p:nvSpPr>
              <p:cNvPr id="32811" name="Rectangle 93"/>
              <p:cNvSpPr>
                <a:spLocks noChangeArrowheads="1"/>
              </p:cNvSpPr>
              <p:nvPr/>
            </p:nvSpPr>
            <p:spPr bwMode="auto">
              <a:xfrm>
                <a:off x="2725" y="1036"/>
                <a:ext cx="543" cy="518"/>
              </a:xfrm>
              <a:prstGeom prst="rect">
                <a:avLst/>
              </a:prstGeom>
              <a:noFill/>
              <a:ln w="7">
                <a:solidFill>
                  <a:srgbClr val="A0A0A0"/>
                </a:solidFill>
                <a:miter lim="800000"/>
                <a:headEnd/>
                <a:tailEnd/>
              </a:ln>
            </p:spPr>
            <p:txBody>
              <a:bodyPr/>
              <a:lstStyle/>
              <a:p>
                <a:endParaRPr lang="en-US"/>
              </a:p>
            </p:txBody>
          </p:sp>
        </p:grpSp>
        <p:grpSp>
          <p:nvGrpSpPr>
            <p:cNvPr id="28" name="Group 94"/>
            <p:cNvGrpSpPr>
              <a:grpSpLocks/>
            </p:cNvGrpSpPr>
            <p:nvPr/>
          </p:nvGrpSpPr>
          <p:grpSpPr bwMode="auto">
            <a:xfrm>
              <a:off x="825" y="3225"/>
              <a:ext cx="1747" cy="375"/>
              <a:chOff x="548" y="1554"/>
              <a:chExt cx="993" cy="633"/>
            </a:xfrm>
          </p:grpSpPr>
          <p:sp>
            <p:nvSpPr>
              <p:cNvPr id="32808" name="Rectangle 95"/>
              <p:cNvSpPr>
                <a:spLocks noChangeArrowheads="1"/>
              </p:cNvSpPr>
              <p:nvPr/>
            </p:nvSpPr>
            <p:spPr bwMode="auto">
              <a:xfrm>
                <a:off x="591" y="1554"/>
                <a:ext cx="907" cy="633"/>
              </a:xfrm>
              <a:prstGeom prst="rect">
                <a:avLst/>
              </a:prstGeom>
              <a:noFill/>
              <a:ln w="12700">
                <a:noFill/>
                <a:miter lim="800000"/>
                <a:headEnd/>
                <a:tailEnd/>
              </a:ln>
            </p:spPr>
            <p:txBody>
              <a:bodyPr/>
              <a:lstStyle/>
              <a:p>
                <a:pPr eaLnBrk="0" hangingPunct="0"/>
                <a:r>
                  <a:rPr lang="en-US" sz="1600">
                    <a:cs typeface="Times New Roman" pitchFamily="18" charset="0"/>
                  </a:rPr>
                  <a:t>Discrete Mathematics</a:t>
                </a:r>
              </a:p>
              <a:p>
                <a:pPr eaLnBrk="0" hangingPunct="0"/>
                <a:endParaRPr lang="en-US" sz="1600"/>
              </a:p>
            </p:txBody>
          </p:sp>
          <p:sp>
            <p:nvSpPr>
              <p:cNvPr id="32809" name="Rectangle 96"/>
              <p:cNvSpPr>
                <a:spLocks noChangeArrowheads="1"/>
              </p:cNvSpPr>
              <p:nvPr/>
            </p:nvSpPr>
            <p:spPr bwMode="auto">
              <a:xfrm>
                <a:off x="548" y="1554"/>
                <a:ext cx="993" cy="633"/>
              </a:xfrm>
              <a:prstGeom prst="rect">
                <a:avLst/>
              </a:prstGeom>
              <a:noFill/>
              <a:ln w="7">
                <a:solidFill>
                  <a:srgbClr val="A0A0A0"/>
                </a:solidFill>
                <a:miter lim="800000"/>
                <a:headEnd/>
                <a:tailEnd/>
              </a:ln>
            </p:spPr>
            <p:txBody>
              <a:bodyPr/>
              <a:lstStyle/>
              <a:p>
                <a:endParaRPr lang="en-US"/>
              </a:p>
            </p:txBody>
          </p:sp>
        </p:grpSp>
        <p:grpSp>
          <p:nvGrpSpPr>
            <p:cNvPr id="29" name="Group 97"/>
            <p:cNvGrpSpPr>
              <a:grpSpLocks/>
            </p:cNvGrpSpPr>
            <p:nvPr/>
          </p:nvGrpSpPr>
          <p:grpSpPr bwMode="auto">
            <a:xfrm>
              <a:off x="2572" y="3225"/>
              <a:ext cx="1114" cy="375"/>
              <a:chOff x="1541" y="1554"/>
              <a:chExt cx="633" cy="633"/>
            </a:xfrm>
          </p:grpSpPr>
          <p:sp>
            <p:nvSpPr>
              <p:cNvPr id="32806" name="Rectangle 98"/>
              <p:cNvSpPr>
                <a:spLocks noChangeArrowheads="1"/>
              </p:cNvSpPr>
              <p:nvPr/>
            </p:nvSpPr>
            <p:spPr bwMode="auto">
              <a:xfrm>
                <a:off x="1584" y="1554"/>
                <a:ext cx="547" cy="633"/>
              </a:xfrm>
              <a:prstGeom prst="rect">
                <a:avLst/>
              </a:prstGeom>
              <a:noFill/>
              <a:ln w="12700">
                <a:noFill/>
                <a:miter lim="800000"/>
                <a:headEnd/>
                <a:tailEnd/>
              </a:ln>
            </p:spPr>
            <p:txBody>
              <a:bodyPr/>
              <a:lstStyle/>
              <a:p>
                <a:pPr eaLnBrk="0" hangingPunct="0"/>
                <a:r>
                  <a:rPr lang="en-US" sz="1600">
                    <a:cs typeface="Times New Roman" pitchFamily="18" charset="0"/>
                  </a:rPr>
                  <a:t>MATH 2410</a:t>
                </a:r>
              </a:p>
              <a:p>
                <a:pPr eaLnBrk="0" hangingPunct="0"/>
                <a:endParaRPr lang="en-US" sz="1600"/>
              </a:p>
            </p:txBody>
          </p:sp>
          <p:sp>
            <p:nvSpPr>
              <p:cNvPr id="32807" name="Rectangle 99"/>
              <p:cNvSpPr>
                <a:spLocks noChangeArrowheads="1"/>
              </p:cNvSpPr>
              <p:nvPr/>
            </p:nvSpPr>
            <p:spPr bwMode="auto">
              <a:xfrm>
                <a:off x="1541" y="1554"/>
                <a:ext cx="633" cy="633"/>
              </a:xfrm>
              <a:prstGeom prst="rect">
                <a:avLst/>
              </a:prstGeom>
              <a:noFill/>
              <a:ln w="7">
                <a:solidFill>
                  <a:srgbClr val="A0A0A0"/>
                </a:solidFill>
                <a:miter lim="800000"/>
                <a:headEnd/>
                <a:tailEnd/>
              </a:ln>
            </p:spPr>
            <p:txBody>
              <a:bodyPr/>
              <a:lstStyle/>
              <a:p>
                <a:endParaRPr lang="en-US"/>
              </a:p>
            </p:txBody>
          </p:sp>
        </p:grpSp>
        <p:grpSp>
          <p:nvGrpSpPr>
            <p:cNvPr id="30" name="Group 100"/>
            <p:cNvGrpSpPr>
              <a:grpSpLocks/>
            </p:cNvGrpSpPr>
            <p:nvPr/>
          </p:nvGrpSpPr>
          <p:grpSpPr bwMode="auto">
            <a:xfrm>
              <a:off x="3686" y="3225"/>
              <a:ext cx="970" cy="375"/>
              <a:chOff x="2174" y="1554"/>
              <a:chExt cx="551" cy="633"/>
            </a:xfrm>
          </p:grpSpPr>
          <p:sp>
            <p:nvSpPr>
              <p:cNvPr id="32804" name="Rectangle 101"/>
              <p:cNvSpPr>
                <a:spLocks noChangeArrowheads="1"/>
              </p:cNvSpPr>
              <p:nvPr/>
            </p:nvSpPr>
            <p:spPr bwMode="auto">
              <a:xfrm>
                <a:off x="2217" y="1554"/>
                <a:ext cx="465" cy="633"/>
              </a:xfrm>
              <a:prstGeom prst="rect">
                <a:avLst/>
              </a:prstGeom>
              <a:noFill/>
              <a:ln w="12700">
                <a:noFill/>
                <a:miter lim="800000"/>
                <a:headEnd/>
                <a:tailEnd/>
              </a:ln>
            </p:spPr>
            <p:txBody>
              <a:bodyPr/>
              <a:lstStyle/>
              <a:p>
                <a:pPr algn="ctr" eaLnBrk="0" hangingPunct="0"/>
                <a:r>
                  <a:rPr lang="en-US" sz="1600">
                    <a:cs typeface="Times New Roman" pitchFamily="18" charset="0"/>
                  </a:rPr>
                  <a:t>3</a:t>
                </a:r>
              </a:p>
              <a:p>
                <a:pPr algn="ctr" eaLnBrk="0" hangingPunct="0"/>
                <a:endParaRPr lang="en-US" sz="1600"/>
              </a:p>
            </p:txBody>
          </p:sp>
          <p:sp>
            <p:nvSpPr>
              <p:cNvPr id="32805" name="Rectangle 102"/>
              <p:cNvSpPr>
                <a:spLocks noChangeArrowheads="1"/>
              </p:cNvSpPr>
              <p:nvPr/>
            </p:nvSpPr>
            <p:spPr bwMode="auto">
              <a:xfrm>
                <a:off x="2174" y="1554"/>
                <a:ext cx="551" cy="633"/>
              </a:xfrm>
              <a:prstGeom prst="rect">
                <a:avLst/>
              </a:prstGeom>
              <a:noFill/>
              <a:ln w="7">
                <a:solidFill>
                  <a:srgbClr val="A0A0A0"/>
                </a:solidFill>
                <a:miter lim="800000"/>
                <a:headEnd/>
                <a:tailEnd/>
              </a:ln>
            </p:spPr>
            <p:txBody>
              <a:bodyPr/>
              <a:lstStyle/>
              <a:p>
                <a:endParaRPr lang="en-US"/>
              </a:p>
            </p:txBody>
          </p:sp>
        </p:grpSp>
        <p:grpSp>
          <p:nvGrpSpPr>
            <p:cNvPr id="31" name="Group 103"/>
            <p:cNvGrpSpPr>
              <a:grpSpLocks/>
            </p:cNvGrpSpPr>
            <p:nvPr/>
          </p:nvGrpSpPr>
          <p:grpSpPr bwMode="auto">
            <a:xfrm>
              <a:off x="4656" y="3225"/>
              <a:ext cx="955" cy="375"/>
              <a:chOff x="2725" y="1554"/>
              <a:chExt cx="543" cy="633"/>
            </a:xfrm>
          </p:grpSpPr>
          <p:sp>
            <p:nvSpPr>
              <p:cNvPr id="32802" name="Rectangle 104"/>
              <p:cNvSpPr>
                <a:spLocks noChangeArrowheads="1"/>
              </p:cNvSpPr>
              <p:nvPr/>
            </p:nvSpPr>
            <p:spPr bwMode="auto">
              <a:xfrm>
                <a:off x="2768" y="1554"/>
                <a:ext cx="457" cy="633"/>
              </a:xfrm>
              <a:prstGeom prst="rect">
                <a:avLst/>
              </a:prstGeom>
              <a:noFill/>
              <a:ln w="12700">
                <a:noFill/>
                <a:miter lim="800000"/>
                <a:headEnd/>
                <a:tailEnd/>
              </a:ln>
            </p:spPr>
            <p:txBody>
              <a:bodyPr/>
              <a:lstStyle/>
              <a:p>
                <a:pPr algn="ctr" eaLnBrk="0" hangingPunct="0"/>
                <a:r>
                  <a:rPr lang="en-US" sz="1600">
                    <a:cs typeface="Times New Roman" pitchFamily="18" charset="0"/>
                  </a:rPr>
                  <a:t>MATH</a:t>
                </a:r>
              </a:p>
              <a:p>
                <a:pPr algn="ctr" eaLnBrk="0" hangingPunct="0"/>
                <a:endParaRPr lang="en-US" sz="1600"/>
              </a:p>
            </p:txBody>
          </p:sp>
          <p:sp>
            <p:nvSpPr>
              <p:cNvPr id="32803" name="Rectangle 105"/>
              <p:cNvSpPr>
                <a:spLocks noChangeArrowheads="1"/>
              </p:cNvSpPr>
              <p:nvPr/>
            </p:nvSpPr>
            <p:spPr bwMode="auto">
              <a:xfrm>
                <a:off x="2725" y="1554"/>
                <a:ext cx="543" cy="633"/>
              </a:xfrm>
              <a:prstGeom prst="rect">
                <a:avLst/>
              </a:prstGeom>
              <a:noFill/>
              <a:ln w="7">
                <a:solidFill>
                  <a:srgbClr val="A0A0A0"/>
                </a:solidFill>
                <a:miter lim="800000"/>
                <a:headEnd/>
                <a:tailEnd/>
              </a:ln>
            </p:spPr>
            <p:txBody>
              <a:bodyPr/>
              <a:lstStyle/>
              <a:p>
                <a:endParaRPr lang="en-US"/>
              </a:p>
            </p:txBody>
          </p:sp>
        </p:grpSp>
        <p:grpSp>
          <p:nvGrpSpPr>
            <p:cNvPr id="32768" name="Group 106"/>
            <p:cNvGrpSpPr>
              <a:grpSpLocks/>
            </p:cNvGrpSpPr>
            <p:nvPr/>
          </p:nvGrpSpPr>
          <p:grpSpPr bwMode="auto">
            <a:xfrm>
              <a:off x="825" y="3600"/>
              <a:ext cx="1747" cy="238"/>
              <a:chOff x="548" y="2187"/>
              <a:chExt cx="993" cy="403"/>
            </a:xfrm>
          </p:grpSpPr>
          <p:sp>
            <p:nvSpPr>
              <p:cNvPr id="32800" name="Rectangle 107"/>
              <p:cNvSpPr>
                <a:spLocks noChangeArrowheads="1"/>
              </p:cNvSpPr>
              <p:nvPr/>
            </p:nvSpPr>
            <p:spPr bwMode="auto">
              <a:xfrm>
                <a:off x="591" y="2187"/>
                <a:ext cx="907" cy="403"/>
              </a:xfrm>
              <a:prstGeom prst="rect">
                <a:avLst/>
              </a:prstGeom>
              <a:noFill/>
              <a:ln w="12700">
                <a:noFill/>
                <a:miter lim="800000"/>
                <a:headEnd/>
                <a:tailEnd/>
              </a:ln>
            </p:spPr>
            <p:txBody>
              <a:bodyPr/>
              <a:lstStyle/>
              <a:p>
                <a:pPr eaLnBrk="0" hangingPunct="0"/>
                <a:r>
                  <a:rPr lang="en-US" sz="1600">
                    <a:cs typeface="Times New Roman" pitchFamily="18" charset="0"/>
                  </a:rPr>
                  <a:t>Database </a:t>
                </a:r>
              </a:p>
              <a:p>
                <a:pPr eaLnBrk="0" hangingPunct="0"/>
                <a:endParaRPr lang="en-US" sz="1600"/>
              </a:p>
            </p:txBody>
          </p:sp>
          <p:sp>
            <p:nvSpPr>
              <p:cNvPr id="32801" name="Rectangle 108"/>
              <p:cNvSpPr>
                <a:spLocks noChangeArrowheads="1"/>
              </p:cNvSpPr>
              <p:nvPr/>
            </p:nvSpPr>
            <p:spPr bwMode="auto">
              <a:xfrm>
                <a:off x="548" y="2187"/>
                <a:ext cx="993" cy="403"/>
              </a:xfrm>
              <a:prstGeom prst="rect">
                <a:avLst/>
              </a:prstGeom>
              <a:noFill/>
              <a:ln w="7">
                <a:solidFill>
                  <a:srgbClr val="A0A0A0"/>
                </a:solidFill>
                <a:miter lim="800000"/>
                <a:headEnd/>
                <a:tailEnd/>
              </a:ln>
            </p:spPr>
            <p:txBody>
              <a:bodyPr/>
              <a:lstStyle/>
              <a:p>
                <a:endParaRPr lang="en-US"/>
              </a:p>
            </p:txBody>
          </p:sp>
        </p:grpSp>
        <p:grpSp>
          <p:nvGrpSpPr>
            <p:cNvPr id="32769" name="Group 109"/>
            <p:cNvGrpSpPr>
              <a:grpSpLocks/>
            </p:cNvGrpSpPr>
            <p:nvPr/>
          </p:nvGrpSpPr>
          <p:grpSpPr bwMode="auto">
            <a:xfrm>
              <a:off x="2572" y="3600"/>
              <a:ext cx="1114" cy="238"/>
              <a:chOff x="1541" y="2187"/>
              <a:chExt cx="633" cy="403"/>
            </a:xfrm>
          </p:grpSpPr>
          <p:sp>
            <p:nvSpPr>
              <p:cNvPr id="32798" name="Rectangle 110"/>
              <p:cNvSpPr>
                <a:spLocks noChangeArrowheads="1"/>
              </p:cNvSpPr>
              <p:nvPr/>
            </p:nvSpPr>
            <p:spPr bwMode="auto">
              <a:xfrm>
                <a:off x="1584" y="2187"/>
                <a:ext cx="547" cy="403"/>
              </a:xfrm>
              <a:prstGeom prst="rect">
                <a:avLst/>
              </a:prstGeom>
              <a:noFill/>
              <a:ln w="12700">
                <a:noFill/>
                <a:miter lim="800000"/>
                <a:headEnd/>
                <a:tailEnd/>
              </a:ln>
            </p:spPr>
            <p:txBody>
              <a:bodyPr/>
              <a:lstStyle/>
              <a:p>
                <a:pPr eaLnBrk="0" hangingPunct="0"/>
                <a:r>
                  <a:rPr lang="en-US" sz="1600">
                    <a:cs typeface="Times New Roman" pitchFamily="18" charset="0"/>
                  </a:rPr>
                  <a:t>CS 3380 </a:t>
                </a:r>
              </a:p>
              <a:p>
                <a:pPr eaLnBrk="0" hangingPunct="0"/>
                <a:endParaRPr lang="en-US" sz="1600"/>
              </a:p>
            </p:txBody>
          </p:sp>
          <p:sp>
            <p:nvSpPr>
              <p:cNvPr id="32799" name="Rectangle 111"/>
              <p:cNvSpPr>
                <a:spLocks noChangeArrowheads="1"/>
              </p:cNvSpPr>
              <p:nvPr/>
            </p:nvSpPr>
            <p:spPr bwMode="auto">
              <a:xfrm>
                <a:off x="1541" y="2187"/>
                <a:ext cx="633" cy="403"/>
              </a:xfrm>
              <a:prstGeom prst="rect">
                <a:avLst/>
              </a:prstGeom>
              <a:noFill/>
              <a:ln w="7">
                <a:solidFill>
                  <a:srgbClr val="A0A0A0"/>
                </a:solidFill>
                <a:miter lim="800000"/>
                <a:headEnd/>
                <a:tailEnd/>
              </a:ln>
            </p:spPr>
            <p:txBody>
              <a:bodyPr/>
              <a:lstStyle/>
              <a:p>
                <a:endParaRPr lang="en-US"/>
              </a:p>
            </p:txBody>
          </p:sp>
        </p:grpSp>
        <p:grpSp>
          <p:nvGrpSpPr>
            <p:cNvPr id="32771" name="Group 112"/>
            <p:cNvGrpSpPr>
              <a:grpSpLocks/>
            </p:cNvGrpSpPr>
            <p:nvPr/>
          </p:nvGrpSpPr>
          <p:grpSpPr bwMode="auto">
            <a:xfrm>
              <a:off x="3686" y="3600"/>
              <a:ext cx="970" cy="238"/>
              <a:chOff x="2174" y="2187"/>
              <a:chExt cx="551" cy="403"/>
            </a:xfrm>
          </p:grpSpPr>
          <p:sp>
            <p:nvSpPr>
              <p:cNvPr id="32796" name="Rectangle 113"/>
              <p:cNvSpPr>
                <a:spLocks noChangeArrowheads="1"/>
              </p:cNvSpPr>
              <p:nvPr/>
            </p:nvSpPr>
            <p:spPr bwMode="auto">
              <a:xfrm>
                <a:off x="2217" y="2187"/>
                <a:ext cx="465" cy="403"/>
              </a:xfrm>
              <a:prstGeom prst="rect">
                <a:avLst/>
              </a:prstGeom>
              <a:noFill/>
              <a:ln w="12700">
                <a:noFill/>
                <a:miter lim="800000"/>
                <a:headEnd/>
                <a:tailEnd/>
              </a:ln>
            </p:spPr>
            <p:txBody>
              <a:bodyPr/>
              <a:lstStyle/>
              <a:p>
                <a:pPr algn="ctr" eaLnBrk="0" hangingPunct="0"/>
                <a:r>
                  <a:rPr lang="en-US" sz="1600">
                    <a:cs typeface="Times New Roman" pitchFamily="18" charset="0"/>
                  </a:rPr>
                  <a:t>3</a:t>
                </a:r>
              </a:p>
              <a:p>
                <a:pPr algn="ctr" eaLnBrk="0" hangingPunct="0"/>
                <a:endParaRPr lang="en-US" sz="1600"/>
              </a:p>
            </p:txBody>
          </p:sp>
          <p:sp>
            <p:nvSpPr>
              <p:cNvPr id="32797" name="Rectangle 114"/>
              <p:cNvSpPr>
                <a:spLocks noChangeArrowheads="1"/>
              </p:cNvSpPr>
              <p:nvPr/>
            </p:nvSpPr>
            <p:spPr bwMode="auto">
              <a:xfrm>
                <a:off x="2174" y="2187"/>
                <a:ext cx="551" cy="403"/>
              </a:xfrm>
              <a:prstGeom prst="rect">
                <a:avLst/>
              </a:prstGeom>
              <a:noFill/>
              <a:ln w="7">
                <a:solidFill>
                  <a:srgbClr val="A0A0A0"/>
                </a:solidFill>
                <a:miter lim="800000"/>
                <a:headEnd/>
                <a:tailEnd/>
              </a:ln>
            </p:spPr>
            <p:txBody>
              <a:bodyPr/>
              <a:lstStyle/>
              <a:p>
                <a:endParaRPr lang="en-US"/>
              </a:p>
            </p:txBody>
          </p:sp>
        </p:grpSp>
        <p:grpSp>
          <p:nvGrpSpPr>
            <p:cNvPr id="32772" name="Group 115"/>
            <p:cNvGrpSpPr>
              <a:grpSpLocks/>
            </p:cNvGrpSpPr>
            <p:nvPr/>
          </p:nvGrpSpPr>
          <p:grpSpPr bwMode="auto">
            <a:xfrm>
              <a:off x="4656" y="3600"/>
              <a:ext cx="955" cy="238"/>
              <a:chOff x="2725" y="2187"/>
              <a:chExt cx="543" cy="403"/>
            </a:xfrm>
          </p:grpSpPr>
          <p:sp>
            <p:nvSpPr>
              <p:cNvPr id="32794" name="Rectangle 116"/>
              <p:cNvSpPr>
                <a:spLocks noChangeArrowheads="1"/>
              </p:cNvSpPr>
              <p:nvPr/>
            </p:nvSpPr>
            <p:spPr bwMode="auto">
              <a:xfrm>
                <a:off x="2768" y="2187"/>
                <a:ext cx="457" cy="403"/>
              </a:xfrm>
              <a:prstGeom prst="rect">
                <a:avLst/>
              </a:prstGeom>
              <a:noFill/>
              <a:ln w="12700">
                <a:noFill/>
                <a:miter lim="800000"/>
                <a:headEnd/>
                <a:tailEnd/>
              </a:ln>
            </p:spPr>
            <p:txBody>
              <a:bodyPr/>
              <a:lstStyle/>
              <a:p>
                <a:pPr algn="ctr" eaLnBrk="0" hangingPunct="0"/>
                <a:r>
                  <a:rPr lang="en-US" sz="1600">
                    <a:cs typeface="Times New Roman" pitchFamily="18" charset="0"/>
                  </a:rPr>
                  <a:t>CS</a:t>
                </a:r>
              </a:p>
              <a:p>
                <a:pPr algn="ctr" eaLnBrk="0" hangingPunct="0"/>
                <a:endParaRPr lang="en-US" sz="1600"/>
              </a:p>
            </p:txBody>
          </p:sp>
          <p:sp>
            <p:nvSpPr>
              <p:cNvPr id="32795" name="Rectangle 117"/>
              <p:cNvSpPr>
                <a:spLocks noChangeArrowheads="1"/>
              </p:cNvSpPr>
              <p:nvPr/>
            </p:nvSpPr>
            <p:spPr bwMode="auto">
              <a:xfrm>
                <a:off x="2725" y="2187"/>
                <a:ext cx="543" cy="403"/>
              </a:xfrm>
              <a:prstGeom prst="rect">
                <a:avLst/>
              </a:prstGeom>
              <a:noFill/>
              <a:ln w="7">
                <a:solidFill>
                  <a:srgbClr val="A0A0A0"/>
                </a:solidFill>
                <a:miter lim="800000"/>
                <a:headEnd/>
                <a:tailEnd/>
              </a:ln>
            </p:spPr>
            <p:txBody>
              <a:bodyPr/>
              <a:lstStyle/>
              <a:p>
                <a:endParaRPr lang="en-US"/>
              </a:p>
            </p:txBody>
          </p:sp>
        </p:grpSp>
        <p:sp>
          <p:nvSpPr>
            <p:cNvPr id="32793" name="Rectangle 118"/>
            <p:cNvSpPr>
              <a:spLocks noChangeArrowheads="1"/>
            </p:cNvSpPr>
            <p:nvPr/>
          </p:nvSpPr>
          <p:spPr bwMode="auto">
            <a:xfrm>
              <a:off x="816" y="2304"/>
              <a:ext cx="4800" cy="1536"/>
            </a:xfrm>
            <a:prstGeom prst="rect">
              <a:avLst/>
            </a:prstGeom>
            <a:noFill/>
            <a:ln w="9525">
              <a:solidFill>
                <a:srgbClr val="A0A0A0"/>
              </a:solidFill>
              <a:miter lim="800000"/>
              <a:headEnd/>
              <a:tailEnd/>
            </a:ln>
          </p:spPr>
          <p:txBody>
            <a:bodyPr/>
            <a:lstStyle/>
            <a:p>
              <a:endParaRPr lang="en-US"/>
            </a:p>
          </p:txBody>
        </p:sp>
      </p:grpSp>
      <p:sp>
        <p:nvSpPr>
          <p:cNvPr id="103" name="Rectangle 102"/>
          <p:cNvSpPr/>
          <p:nvPr/>
        </p:nvSpPr>
        <p:spPr>
          <a:xfrm>
            <a:off x="7443504" y="457200"/>
            <a:ext cx="1722908" cy="369332"/>
          </a:xfrm>
          <a:prstGeom prst="rect">
            <a:avLst/>
          </a:prstGeom>
        </p:spPr>
        <p:txBody>
          <a:bodyPr wrap="none">
            <a:spAutoFit/>
          </a:bodyPr>
          <a:lstStyle/>
          <a:p>
            <a:r>
              <a:rPr lang="en-US" b="1" dirty="0">
                <a:hlinkClick r:id="rId2"/>
              </a:rPr>
              <a:t>www.hndit.com</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fontScale="90000"/>
          </a:bodyPr>
          <a:lstStyle/>
          <a:p>
            <a:pPr eaLnBrk="1" hangingPunct="1">
              <a:buFont typeface="Times" pitchFamily="18" charset="0"/>
              <a:buNone/>
            </a:pPr>
            <a:r>
              <a:rPr lang="en-US" smtClean="0"/>
              <a:t>Database Schema Vs. Database State</a:t>
            </a:r>
            <a:endParaRPr lang="en-US" b="0" smtClean="0">
              <a:solidFill>
                <a:srgbClr val="000000"/>
              </a:solidFill>
            </a:endParaRPr>
          </a:p>
        </p:txBody>
      </p:sp>
      <p:sp>
        <p:nvSpPr>
          <p:cNvPr id="33795" name="Rectangle 3"/>
          <p:cNvSpPr>
            <a:spLocks noGrp="1" noChangeArrowheads="1"/>
          </p:cNvSpPr>
          <p:nvPr>
            <p:ph type="body" idx="1"/>
          </p:nvPr>
        </p:nvSpPr>
        <p:spPr>
          <a:xfrm>
            <a:off x="685800" y="1752600"/>
            <a:ext cx="8229600" cy="4692650"/>
          </a:xfrm>
        </p:spPr>
        <p:txBody>
          <a:bodyPr/>
          <a:lstStyle/>
          <a:p>
            <a:pPr eaLnBrk="1" hangingPunct="1">
              <a:lnSpc>
                <a:spcPct val="90000"/>
              </a:lnSpc>
              <a:buFont typeface="Times" pitchFamily="18" charset="0"/>
              <a:buChar char="•"/>
            </a:pPr>
            <a:r>
              <a:rPr lang="en-US" sz="2400" b="1" dirty="0" smtClean="0">
                <a:solidFill>
                  <a:srgbClr val="FF6600"/>
                </a:solidFill>
              </a:rPr>
              <a:t>Database State</a:t>
            </a:r>
            <a:r>
              <a:rPr lang="en-US" sz="2400" b="1" dirty="0" smtClean="0"/>
              <a:t>:</a:t>
            </a:r>
            <a:r>
              <a:rPr lang="en-US" sz="2400" dirty="0" smtClean="0"/>
              <a:t> Refers to the content of a database at a moment in time.</a:t>
            </a:r>
          </a:p>
          <a:p>
            <a:pPr eaLnBrk="1" hangingPunct="1">
              <a:lnSpc>
                <a:spcPct val="90000"/>
              </a:lnSpc>
              <a:buFont typeface="Times" pitchFamily="18" charset="0"/>
              <a:buChar char="•"/>
            </a:pPr>
            <a:r>
              <a:rPr lang="en-US" sz="2400" b="1" dirty="0" smtClean="0">
                <a:solidFill>
                  <a:srgbClr val="FF6600"/>
                </a:solidFill>
              </a:rPr>
              <a:t>Initial Database State</a:t>
            </a:r>
            <a:r>
              <a:rPr lang="en-US" sz="2400" b="1" dirty="0" smtClean="0"/>
              <a:t>:</a:t>
            </a:r>
            <a:r>
              <a:rPr lang="en-US" sz="2400" dirty="0" smtClean="0"/>
              <a:t> Refers to the database when it is loaded</a:t>
            </a:r>
          </a:p>
          <a:p>
            <a:pPr eaLnBrk="1" hangingPunct="1">
              <a:lnSpc>
                <a:spcPct val="90000"/>
              </a:lnSpc>
              <a:buFont typeface="Times" pitchFamily="18" charset="0"/>
              <a:buChar char="•"/>
            </a:pPr>
            <a:r>
              <a:rPr lang="en-US" sz="2400" b="1" dirty="0" smtClean="0">
                <a:solidFill>
                  <a:srgbClr val="FF6600"/>
                </a:solidFill>
              </a:rPr>
              <a:t>Valid State</a:t>
            </a:r>
            <a:r>
              <a:rPr lang="en-US" sz="2400" b="1" dirty="0" smtClean="0"/>
              <a:t>:</a:t>
            </a:r>
            <a:r>
              <a:rPr lang="en-US" sz="2400" dirty="0" smtClean="0"/>
              <a:t> A state that satisfies the structure and constraints of the database.</a:t>
            </a:r>
          </a:p>
          <a:p>
            <a:pPr eaLnBrk="1" hangingPunct="1">
              <a:lnSpc>
                <a:spcPct val="90000"/>
              </a:lnSpc>
              <a:buFont typeface="Times" pitchFamily="18" charset="0"/>
              <a:buChar char="•"/>
            </a:pPr>
            <a:endParaRPr lang="en-US" sz="2400" b="1" dirty="0" smtClean="0">
              <a:solidFill>
                <a:srgbClr val="FF6600"/>
              </a:solidFill>
            </a:endParaRPr>
          </a:p>
          <a:p>
            <a:pPr lvl="1" eaLnBrk="1" hangingPunct="1">
              <a:lnSpc>
                <a:spcPct val="90000"/>
              </a:lnSpc>
              <a:buFont typeface="Times" pitchFamily="18" charset="0"/>
              <a:buChar char="•"/>
            </a:pPr>
            <a:r>
              <a:rPr lang="en-US" sz="2200" b="1" dirty="0" smtClean="0">
                <a:solidFill>
                  <a:srgbClr val="008000"/>
                </a:solidFill>
              </a:rPr>
              <a:t>database schema</a:t>
            </a:r>
            <a:r>
              <a:rPr lang="en-US" sz="2200" dirty="0" smtClean="0">
                <a:solidFill>
                  <a:srgbClr val="008000"/>
                </a:solidFill>
              </a:rPr>
              <a:t> :</a:t>
            </a:r>
            <a:r>
              <a:rPr lang="en-US" sz="2200" dirty="0" smtClean="0"/>
              <a:t>  changes </a:t>
            </a:r>
            <a:r>
              <a:rPr lang="en-US" sz="2200" i="1" dirty="0" smtClean="0">
                <a:solidFill>
                  <a:srgbClr val="CC6600"/>
                </a:solidFill>
              </a:rPr>
              <a:t>very </a:t>
            </a:r>
            <a:r>
              <a:rPr lang="en-US" sz="2400" i="1" dirty="0" smtClean="0">
                <a:solidFill>
                  <a:srgbClr val="CC6600"/>
                </a:solidFill>
              </a:rPr>
              <a:t>infrequently</a:t>
            </a:r>
            <a:r>
              <a:rPr lang="en-US" sz="2400" dirty="0" smtClean="0">
                <a:solidFill>
                  <a:srgbClr val="CC6600"/>
                </a:solidFill>
              </a:rPr>
              <a:t>.</a:t>
            </a:r>
            <a:r>
              <a:rPr lang="en-US" sz="2200" dirty="0" smtClean="0">
                <a:solidFill>
                  <a:srgbClr val="CC6600"/>
                </a:solidFill>
              </a:rPr>
              <a:t> </a:t>
            </a:r>
          </a:p>
          <a:p>
            <a:pPr lvl="1" eaLnBrk="1" hangingPunct="1">
              <a:lnSpc>
                <a:spcPct val="90000"/>
              </a:lnSpc>
              <a:buFont typeface="Times" pitchFamily="18" charset="0"/>
              <a:buChar char="•"/>
            </a:pPr>
            <a:endParaRPr lang="en-US" sz="2200" dirty="0" smtClean="0">
              <a:solidFill>
                <a:srgbClr val="CC6600"/>
              </a:solidFill>
            </a:endParaRPr>
          </a:p>
          <a:p>
            <a:pPr lvl="1" eaLnBrk="1" hangingPunct="1">
              <a:lnSpc>
                <a:spcPct val="90000"/>
              </a:lnSpc>
              <a:buFont typeface="Times" pitchFamily="18" charset="0"/>
              <a:buChar char="•"/>
            </a:pPr>
            <a:r>
              <a:rPr lang="en-US" sz="2200" b="1" dirty="0" smtClean="0">
                <a:solidFill>
                  <a:srgbClr val="008000"/>
                </a:solidFill>
              </a:rPr>
              <a:t>database state       :</a:t>
            </a:r>
            <a:r>
              <a:rPr lang="en-US" sz="2200" b="1" dirty="0" smtClean="0">
                <a:solidFill>
                  <a:srgbClr val="FF0066"/>
                </a:solidFill>
              </a:rPr>
              <a:t> </a:t>
            </a:r>
            <a:r>
              <a:rPr lang="en-US" sz="2200" dirty="0" smtClean="0"/>
              <a:t> changes </a:t>
            </a:r>
            <a:r>
              <a:rPr lang="en-US" sz="2400" i="1" dirty="0" smtClean="0">
                <a:solidFill>
                  <a:srgbClr val="CC6600"/>
                </a:solidFill>
              </a:rPr>
              <a:t>every time</a:t>
            </a:r>
            <a:r>
              <a:rPr lang="en-US" sz="2200" i="1" dirty="0" smtClean="0"/>
              <a:t> the database is updated. </a:t>
            </a:r>
            <a:endParaRPr lang="en-US" sz="2200" dirty="0" smtClean="0"/>
          </a:p>
          <a:p>
            <a:pPr marL="457200" lvl="1" indent="0" eaLnBrk="1" hangingPunct="1">
              <a:lnSpc>
                <a:spcPct val="90000"/>
              </a:lnSpc>
              <a:buNone/>
            </a:pPr>
            <a:endParaRPr lang="en-US" sz="2200" dirty="0" smtClean="0"/>
          </a:p>
        </p:txBody>
      </p:sp>
      <p:sp>
        <p:nvSpPr>
          <p:cNvPr id="2" name="Rectangle 1"/>
          <p:cNvSpPr/>
          <p:nvPr/>
        </p:nvSpPr>
        <p:spPr>
          <a:xfrm>
            <a:off x="6858000" y="424934"/>
            <a:ext cx="1722908" cy="369332"/>
          </a:xfrm>
          <a:prstGeom prst="rect">
            <a:avLst/>
          </a:prstGeom>
        </p:spPr>
        <p:txBody>
          <a:bodyPr wrap="none">
            <a:spAutoFit/>
          </a:bodyPr>
          <a:lstStyle/>
          <a:p>
            <a:r>
              <a:rPr lang="en-US" b="1" dirty="0">
                <a:hlinkClick r:id="rId2"/>
              </a:rPr>
              <a:t>www.hndit.com</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buFont typeface="Times" pitchFamily="18" charset="0"/>
              <a:buNone/>
            </a:pPr>
            <a:r>
              <a:rPr lang="en-US" dirty="0" smtClean="0"/>
              <a:t>Basic Client-Server Architectures</a:t>
            </a:r>
            <a:endParaRPr lang="en-US" b="0" dirty="0" smtClean="0">
              <a:solidFill>
                <a:srgbClr val="000000"/>
              </a:solidFill>
            </a:endParaRPr>
          </a:p>
        </p:txBody>
      </p:sp>
      <p:sp>
        <p:nvSpPr>
          <p:cNvPr id="50179" name="Rectangle 3"/>
          <p:cNvSpPr>
            <a:spLocks noGrp="1" noChangeArrowheads="1"/>
          </p:cNvSpPr>
          <p:nvPr>
            <p:ph type="body" idx="1"/>
          </p:nvPr>
        </p:nvSpPr>
        <p:spPr/>
        <p:txBody>
          <a:bodyPr/>
          <a:lstStyle/>
          <a:p>
            <a:pPr eaLnBrk="1" hangingPunct="1">
              <a:buFont typeface="Times" pitchFamily="18" charset="0"/>
              <a:buChar char="•"/>
            </a:pPr>
            <a:endParaRPr lang="en-US" b="1" smtClean="0"/>
          </a:p>
          <a:p>
            <a:pPr eaLnBrk="1" hangingPunct="1">
              <a:buFont typeface="Times" pitchFamily="18" charset="0"/>
              <a:buChar char="•"/>
            </a:pPr>
            <a:r>
              <a:rPr lang="en-US" b="1" smtClean="0"/>
              <a:t>Specialized Servers with Specialized functions</a:t>
            </a:r>
          </a:p>
          <a:p>
            <a:pPr eaLnBrk="1" hangingPunct="1">
              <a:buFont typeface="Times" pitchFamily="18" charset="0"/>
              <a:buChar char="•"/>
            </a:pPr>
            <a:endParaRPr lang="en-US" b="1" smtClean="0"/>
          </a:p>
          <a:p>
            <a:pPr lvl="1" eaLnBrk="1" hangingPunct="1">
              <a:buFont typeface="Times" pitchFamily="18" charset="0"/>
              <a:buChar char="•"/>
            </a:pPr>
            <a:r>
              <a:rPr lang="en-US" b="1" smtClean="0"/>
              <a:t>Clients</a:t>
            </a:r>
          </a:p>
          <a:p>
            <a:pPr lvl="1" eaLnBrk="1" hangingPunct="1">
              <a:buFont typeface="Times" pitchFamily="18" charset="0"/>
              <a:buChar char="•"/>
            </a:pPr>
            <a:r>
              <a:rPr lang="en-US" b="1" smtClean="0"/>
              <a:t>DBMS Server</a:t>
            </a:r>
          </a:p>
        </p:txBody>
      </p:sp>
      <p:sp>
        <p:nvSpPr>
          <p:cNvPr id="4" name="Rectangle 3"/>
          <p:cNvSpPr/>
          <p:nvPr/>
        </p:nvSpPr>
        <p:spPr>
          <a:xfrm>
            <a:off x="7443504" y="457200"/>
            <a:ext cx="1722908" cy="369332"/>
          </a:xfrm>
          <a:prstGeom prst="rect">
            <a:avLst/>
          </a:prstGeom>
        </p:spPr>
        <p:txBody>
          <a:bodyPr wrap="none">
            <a:spAutoFit/>
          </a:bodyPr>
          <a:lstStyle/>
          <a:p>
            <a:r>
              <a:rPr lang="en-US" b="1" dirty="0">
                <a:hlinkClick r:id="rId2"/>
              </a:rPr>
              <a:t>www.hndit.com</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buFont typeface="Times" pitchFamily="18" charset="0"/>
              <a:buNone/>
            </a:pPr>
            <a:r>
              <a:rPr lang="en-US" smtClean="0"/>
              <a:t>Clients</a:t>
            </a:r>
            <a:endParaRPr lang="en-US" smtClean="0">
              <a:solidFill>
                <a:srgbClr val="000000"/>
              </a:solidFill>
            </a:endParaRPr>
          </a:p>
        </p:txBody>
      </p:sp>
      <p:sp>
        <p:nvSpPr>
          <p:cNvPr id="51203" name="Rectangle 3"/>
          <p:cNvSpPr>
            <a:spLocks noGrp="1" noChangeArrowheads="1"/>
          </p:cNvSpPr>
          <p:nvPr>
            <p:ph type="body" idx="1"/>
          </p:nvPr>
        </p:nvSpPr>
        <p:spPr/>
        <p:txBody>
          <a:bodyPr/>
          <a:lstStyle/>
          <a:p>
            <a:pPr eaLnBrk="1" hangingPunct="1">
              <a:lnSpc>
                <a:spcPct val="90000"/>
              </a:lnSpc>
              <a:buFont typeface="Times" pitchFamily="18" charset="0"/>
              <a:buChar char="•"/>
            </a:pPr>
            <a:endParaRPr lang="en-US" sz="2400" smtClean="0"/>
          </a:p>
          <a:p>
            <a:pPr eaLnBrk="1" hangingPunct="1">
              <a:lnSpc>
                <a:spcPct val="90000"/>
              </a:lnSpc>
              <a:buFont typeface="Times" pitchFamily="18" charset="0"/>
              <a:buChar char="•"/>
            </a:pPr>
            <a:r>
              <a:rPr lang="en-US" sz="2400" smtClean="0"/>
              <a:t>Provide appropriate interfaces and a client-version of the system to access and utilize the server resources. </a:t>
            </a:r>
          </a:p>
          <a:p>
            <a:pPr eaLnBrk="1" hangingPunct="1">
              <a:lnSpc>
                <a:spcPct val="90000"/>
              </a:lnSpc>
              <a:buFont typeface="Times" pitchFamily="18" charset="0"/>
              <a:buChar char="•"/>
            </a:pPr>
            <a:endParaRPr lang="en-US" sz="2400" smtClean="0"/>
          </a:p>
          <a:p>
            <a:pPr eaLnBrk="1" hangingPunct="1">
              <a:lnSpc>
                <a:spcPct val="90000"/>
              </a:lnSpc>
              <a:buFont typeface="Times" pitchFamily="18" charset="0"/>
              <a:buChar char="•"/>
            </a:pPr>
            <a:r>
              <a:rPr lang="en-US" sz="2400" smtClean="0"/>
              <a:t>Clients maybe diskless machines or PCs or Workstations with disks with only the client software installed.</a:t>
            </a:r>
          </a:p>
          <a:p>
            <a:pPr eaLnBrk="1" hangingPunct="1">
              <a:lnSpc>
                <a:spcPct val="90000"/>
              </a:lnSpc>
              <a:buFont typeface="Times" pitchFamily="18" charset="0"/>
              <a:buChar char="•"/>
            </a:pPr>
            <a:endParaRPr lang="en-US" sz="2400" smtClean="0"/>
          </a:p>
          <a:p>
            <a:pPr eaLnBrk="1" hangingPunct="1">
              <a:lnSpc>
                <a:spcPct val="90000"/>
              </a:lnSpc>
              <a:buFont typeface="Times" pitchFamily="18" charset="0"/>
              <a:buChar char="•"/>
            </a:pPr>
            <a:r>
              <a:rPr lang="en-US" sz="2400" smtClean="0"/>
              <a:t>Connected to the servers via some form of a network.</a:t>
            </a:r>
            <a:br>
              <a:rPr lang="en-US" sz="2400" smtClean="0"/>
            </a:br>
            <a:r>
              <a:rPr lang="en-US" sz="2400" smtClean="0"/>
              <a:t>      (LAN: local area network, wireless network, etc.)</a:t>
            </a:r>
          </a:p>
        </p:txBody>
      </p:sp>
      <p:sp>
        <p:nvSpPr>
          <p:cNvPr id="4" name="Rectangle 3"/>
          <p:cNvSpPr/>
          <p:nvPr/>
        </p:nvSpPr>
        <p:spPr>
          <a:xfrm>
            <a:off x="7443504" y="457200"/>
            <a:ext cx="1722908" cy="369332"/>
          </a:xfrm>
          <a:prstGeom prst="rect">
            <a:avLst/>
          </a:prstGeom>
        </p:spPr>
        <p:txBody>
          <a:bodyPr wrap="none">
            <a:spAutoFit/>
          </a:bodyPr>
          <a:lstStyle/>
          <a:p>
            <a:r>
              <a:rPr lang="en-US" b="1" dirty="0">
                <a:hlinkClick r:id="rId2"/>
              </a:rPr>
              <a:t>www.hndit.com</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buFont typeface="Times" pitchFamily="18" charset="0"/>
              <a:buNone/>
            </a:pPr>
            <a:r>
              <a:rPr lang="en-US" smtClean="0"/>
              <a:t>DBMS Server</a:t>
            </a:r>
            <a:endParaRPr lang="en-US" smtClean="0">
              <a:solidFill>
                <a:srgbClr val="000000"/>
              </a:solidFill>
            </a:endParaRPr>
          </a:p>
        </p:txBody>
      </p:sp>
      <p:sp>
        <p:nvSpPr>
          <p:cNvPr id="52227" name="Rectangle 3"/>
          <p:cNvSpPr>
            <a:spLocks noGrp="1" noChangeArrowheads="1"/>
          </p:cNvSpPr>
          <p:nvPr>
            <p:ph type="body" idx="1"/>
          </p:nvPr>
        </p:nvSpPr>
        <p:spPr/>
        <p:txBody>
          <a:bodyPr/>
          <a:lstStyle/>
          <a:p>
            <a:pPr eaLnBrk="1" hangingPunct="1">
              <a:buFont typeface="Times" pitchFamily="18" charset="0"/>
              <a:buChar char="•"/>
            </a:pPr>
            <a:endParaRPr lang="en-US" smtClean="0"/>
          </a:p>
          <a:p>
            <a:pPr eaLnBrk="1" hangingPunct="1">
              <a:buFont typeface="Times" pitchFamily="18" charset="0"/>
              <a:buChar char="•"/>
            </a:pPr>
            <a:r>
              <a:rPr lang="en-US" smtClean="0"/>
              <a:t>Provides database query and transaction services to the clients.</a:t>
            </a:r>
          </a:p>
          <a:p>
            <a:pPr eaLnBrk="1" hangingPunct="1">
              <a:buFont typeface="Times" pitchFamily="18" charset="0"/>
              <a:buChar char="•"/>
            </a:pPr>
            <a:endParaRPr lang="en-US" smtClean="0"/>
          </a:p>
          <a:p>
            <a:pPr eaLnBrk="1" hangingPunct="1">
              <a:buFont typeface="Times" pitchFamily="18" charset="0"/>
              <a:buChar char="•"/>
            </a:pPr>
            <a:r>
              <a:rPr lang="en-US" smtClean="0"/>
              <a:t>Some times called query and transaction servers.</a:t>
            </a:r>
          </a:p>
        </p:txBody>
      </p:sp>
      <p:sp>
        <p:nvSpPr>
          <p:cNvPr id="4" name="Rectangle 3"/>
          <p:cNvSpPr/>
          <p:nvPr/>
        </p:nvSpPr>
        <p:spPr>
          <a:xfrm>
            <a:off x="7443504" y="457200"/>
            <a:ext cx="1722908" cy="369332"/>
          </a:xfrm>
          <a:prstGeom prst="rect">
            <a:avLst/>
          </a:prstGeom>
        </p:spPr>
        <p:txBody>
          <a:bodyPr wrap="none">
            <a:spAutoFit/>
          </a:bodyPr>
          <a:lstStyle/>
          <a:p>
            <a:r>
              <a:rPr lang="en-US" b="1" dirty="0">
                <a:hlinkClick r:id="rId2"/>
              </a:rPr>
              <a:t>www.hndit.com</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Database Architecture</a:t>
            </a:r>
            <a:endParaRPr lang="en-US" dirty="0"/>
          </a:p>
        </p:txBody>
      </p:sp>
      <p:sp>
        <p:nvSpPr>
          <p:cNvPr id="3" name="Content Placeholder 2"/>
          <p:cNvSpPr>
            <a:spLocks noGrp="1"/>
          </p:cNvSpPr>
          <p:nvPr>
            <p:ph idx="1"/>
          </p:nvPr>
        </p:nvSpPr>
        <p:spPr/>
        <p:txBody>
          <a:bodyPr/>
          <a:lstStyle/>
          <a:p>
            <a:r>
              <a:rPr lang="en-US" dirty="0" smtClean="0"/>
              <a:t>Database architecture divided into  two types</a:t>
            </a:r>
          </a:p>
          <a:p>
            <a:pPr lvl="1"/>
            <a:r>
              <a:rPr lang="en-US" dirty="0" smtClean="0"/>
              <a:t>Logical 2 tier client server architecture</a:t>
            </a:r>
          </a:p>
          <a:p>
            <a:pPr lvl="1"/>
            <a:r>
              <a:rPr lang="en-US" dirty="0" smtClean="0"/>
              <a:t>Logical 3 tier client server architecture</a:t>
            </a:r>
          </a:p>
          <a:p>
            <a:pPr lvl="1"/>
            <a:endParaRPr lang="en-US" dirty="0" smtClean="0"/>
          </a:p>
          <a:p>
            <a:pPr lvl="1"/>
            <a:endParaRPr lang="en-US" dirty="0"/>
          </a:p>
        </p:txBody>
      </p:sp>
      <p:sp>
        <p:nvSpPr>
          <p:cNvPr id="4" name="Rectangle 3"/>
          <p:cNvSpPr/>
          <p:nvPr/>
        </p:nvSpPr>
        <p:spPr>
          <a:xfrm>
            <a:off x="7443504" y="457200"/>
            <a:ext cx="1722908" cy="369332"/>
          </a:xfrm>
          <a:prstGeom prst="rect">
            <a:avLst/>
          </a:prstGeom>
        </p:spPr>
        <p:txBody>
          <a:bodyPr wrap="none">
            <a:spAutoFit/>
          </a:bodyPr>
          <a:lstStyle/>
          <a:p>
            <a:r>
              <a:rPr lang="en-US" b="1" dirty="0">
                <a:hlinkClick r:id="rId2"/>
              </a:rPr>
              <a:t>www.hndit.com</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ctr" rtl="0">
              <a:spcBef>
                <a:spcPct val="0"/>
              </a:spcBef>
            </a:pPr>
            <a:r>
              <a:rPr lang="en-US" sz="4400" dirty="0" smtClean="0"/>
              <a:t>Two tier client server architecture</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Is used for user interface programs and application programs that run on client side.</a:t>
            </a:r>
            <a:endParaRPr lang="en-US" dirty="0"/>
          </a:p>
        </p:txBody>
      </p:sp>
      <p:pic>
        <p:nvPicPr>
          <p:cNvPr id="47106" name="Picture 2" descr="two-tier client/server database architecture"/>
          <p:cNvPicPr>
            <a:picLocks noChangeAspect="1" noChangeArrowheads="1"/>
          </p:cNvPicPr>
          <p:nvPr/>
        </p:nvPicPr>
        <p:blipFill>
          <a:blip r:embed="rId2"/>
          <a:srcRect/>
          <a:stretch>
            <a:fillRect/>
          </a:stretch>
        </p:blipFill>
        <p:spPr bwMode="auto">
          <a:xfrm>
            <a:off x="1371600" y="2971800"/>
            <a:ext cx="7239000" cy="3692378"/>
          </a:xfrm>
          <a:prstGeom prst="rect">
            <a:avLst/>
          </a:prstGeom>
          <a:noFill/>
        </p:spPr>
      </p:pic>
      <p:sp>
        <p:nvSpPr>
          <p:cNvPr id="5" name="Rectangle 4"/>
          <p:cNvSpPr/>
          <p:nvPr/>
        </p:nvSpPr>
        <p:spPr>
          <a:xfrm>
            <a:off x="7443504" y="457200"/>
            <a:ext cx="1722908" cy="369332"/>
          </a:xfrm>
          <a:prstGeom prst="rect">
            <a:avLst/>
          </a:prstGeom>
        </p:spPr>
        <p:txBody>
          <a:bodyPr wrap="none">
            <a:spAutoFit/>
          </a:bodyPr>
          <a:lstStyle/>
          <a:p>
            <a:r>
              <a:rPr lang="en-US" b="1" dirty="0">
                <a:hlinkClick r:id="rId3"/>
              </a:rPr>
              <a:t>www.hndit.com</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tier client server architecture</a:t>
            </a:r>
            <a:endParaRPr lang="en-US" dirty="0"/>
          </a:p>
        </p:txBody>
      </p:sp>
      <p:sp>
        <p:nvSpPr>
          <p:cNvPr id="3" name="Content Placeholder 2"/>
          <p:cNvSpPr>
            <a:spLocks noGrp="1"/>
          </p:cNvSpPr>
          <p:nvPr>
            <p:ph idx="1"/>
          </p:nvPr>
        </p:nvSpPr>
        <p:spPr/>
        <p:txBody>
          <a:bodyPr/>
          <a:lstStyle/>
          <a:p>
            <a:r>
              <a:rPr lang="en-US" dirty="0" smtClean="0"/>
              <a:t>This is used in web application</a:t>
            </a:r>
          </a:p>
          <a:p>
            <a:endParaRPr lang="en-US" dirty="0"/>
          </a:p>
        </p:txBody>
      </p:sp>
      <p:pic>
        <p:nvPicPr>
          <p:cNvPr id="49154" name="Picture 2" descr="three-tier client/server database architecture"/>
          <p:cNvPicPr>
            <a:picLocks noChangeAspect="1" noChangeArrowheads="1"/>
          </p:cNvPicPr>
          <p:nvPr/>
        </p:nvPicPr>
        <p:blipFill>
          <a:blip r:embed="rId2"/>
          <a:srcRect/>
          <a:stretch>
            <a:fillRect/>
          </a:stretch>
        </p:blipFill>
        <p:spPr bwMode="auto">
          <a:xfrm>
            <a:off x="304800" y="2438400"/>
            <a:ext cx="8534400" cy="4152900"/>
          </a:xfrm>
          <a:prstGeom prst="rect">
            <a:avLst/>
          </a:prstGeom>
          <a:noFill/>
        </p:spPr>
      </p:pic>
      <p:sp>
        <p:nvSpPr>
          <p:cNvPr id="5" name="Rectangle 4"/>
          <p:cNvSpPr/>
          <p:nvPr/>
        </p:nvSpPr>
        <p:spPr>
          <a:xfrm>
            <a:off x="7443504" y="457200"/>
            <a:ext cx="1722908" cy="369332"/>
          </a:xfrm>
          <a:prstGeom prst="rect">
            <a:avLst/>
          </a:prstGeom>
        </p:spPr>
        <p:txBody>
          <a:bodyPr wrap="none">
            <a:spAutoFit/>
          </a:bodyPr>
          <a:lstStyle/>
          <a:p>
            <a:r>
              <a:rPr lang="en-US" b="1" dirty="0">
                <a:hlinkClick r:id="rId3"/>
              </a:rPr>
              <a:t>www.hndit.com</a:t>
            </a:r>
            <a:endParaRPr lang="en-US" dirty="0"/>
          </a:p>
        </p:txBody>
      </p:sp>
    </p:spTree>
  </p:cSld>
  <p:clrMapOvr>
    <a:masterClrMapping/>
  </p:clrMapOvr>
</p:sld>
</file>

<file path=ppt/theme/theme1.xml><?xml version="1.0" encoding="utf-8"?>
<a:theme xmlns:a="http://schemas.openxmlformats.org/drawingml/2006/main" name="HNDI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Sample PPT</Template>
  <TotalTime>82</TotalTime>
  <Words>1653</Words>
  <Application>Microsoft Office PowerPoint</Application>
  <PresentationFormat>On-screen Show (4:3)</PresentationFormat>
  <Paragraphs>314</Paragraphs>
  <Slides>33</Slides>
  <Notes>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2" baseType="lpstr">
      <vt:lpstr>Arial</vt:lpstr>
      <vt:lpstr>Book Antiqua</vt:lpstr>
      <vt:lpstr>Calibri</vt:lpstr>
      <vt:lpstr>Symbol</vt:lpstr>
      <vt:lpstr>Times</vt:lpstr>
      <vt:lpstr>Times New Roman</vt:lpstr>
      <vt:lpstr>Wingdings</vt:lpstr>
      <vt:lpstr>HNDIT</vt:lpstr>
      <vt:lpstr>Document</vt:lpstr>
      <vt:lpstr>DBMS</vt:lpstr>
      <vt:lpstr>Database architecture</vt:lpstr>
      <vt:lpstr>Basic Client-Server Architectures</vt:lpstr>
      <vt:lpstr>Basic Client-Server Architectures</vt:lpstr>
      <vt:lpstr>Clients</vt:lpstr>
      <vt:lpstr>DBMS Server</vt:lpstr>
      <vt:lpstr>Database Architecture</vt:lpstr>
      <vt:lpstr>Two tier client server architecture </vt:lpstr>
      <vt:lpstr>Three tier client server architecture</vt:lpstr>
      <vt:lpstr>A simplified database system environment </vt:lpstr>
      <vt:lpstr>Components of the DBMS environment</vt:lpstr>
      <vt:lpstr>Components of the DBMS environment….</vt:lpstr>
      <vt:lpstr>What do we store in a Database?</vt:lpstr>
      <vt:lpstr>Data Models</vt:lpstr>
      <vt:lpstr>Categories of data models</vt:lpstr>
      <vt:lpstr>Database  (Implementation) Models</vt:lpstr>
      <vt:lpstr>Hierarchical Model</vt:lpstr>
      <vt:lpstr>Hierarchical Model</vt:lpstr>
      <vt:lpstr>Hierarchical Model Advantages</vt:lpstr>
      <vt:lpstr>Hierarchical Model Disadvantages</vt:lpstr>
      <vt:lpstr>Network Model</vt:lpstr>
      <vt:lpstr>Network Model</vt:lpstr>
      <vt:lpstr>Network Model Advantages</vt:lpstr>
      <vt:lpstr>Network Model Disadvantages</vt:lpstr>
      <vt:lpstr>Relational Model</vt:lpstr>
      <vt:lpstr>“Relations”</vt:lpstr>
      <vt:lpstr>Relational Database - Example</vt:lpstr>
      <vt:lpstr>PowerPoint Presentation</vt:lpstr>
      <vt:lpstr>Features of Relational DBMS</vt:lpstr>
      <vt:lpstr>Storing Data in a DBMS (contd)</vt:lpstr>
      <vt:lpstr>Schemas versus Instances</vt:lpstr>
      <vt:lpstr>An Instance</vt:lpstr>
      <vt:lpstr>Database Schema Vs. Database State</vt:lpstr>
    </vt:vector>
  </TitlesOfParts>
  <Company>Jaffna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DBMS</dc:title>
  <dc:creator>metropolitan</dc:creator>
  <cp:lastModifiedBy>HELLO USER™</cp:lastModifiedBy>
  <cp:revision>12</cp:revision>
  <dcterms:created xsi:type="dcterms:W3CDTF">2014-03-23T18:35:13Z</dcterms:created>
  <dcterms:modified xsi:type="dcterms:W3CDTF">2016-09-21T10:13:12Z</dcterms:modified>
</cp:coreProperties>
</file>